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4256" r:id="rId1"/>
    <p:sldMasterId id="2147484327" r:id="rId2"/>
  </p:sldMasterIdLst>
  <p:notesMasterIdLst>
    <p:notesMasterId r:id="rId77"/>
  </p:notesMasterIdLst>
  <p:handoutMasterIdLst>
    <p:handoutMasterId r:id="rId78"/>
  </p:handoutMasterIdLst>
  <p:sldIdLst>
    <p:sldId id="268" r:id="rId3"/>
    <p:sldId id="275" r:id="rId4"/>
    <p:sldId id="334" r:id="rId5"/>
    <p:sldId id="469" r:id="rId6"/>
    <p:sldId id="477" r:id="rId7"/>
    <p:sldId id="478" r:id="rId8"/>
    <p:sldId id="472" r:id="rId9"/>
    <p:sldId id="475" r:id="rId10"/>
    <p:sldId id="474" r:id="rId11"/>
    <p:sldId id="473" r:id="rId12"/>
    <p:sldId id="479" r:id="rId13"/>
    <p:sldId id="476" r:id="rId14"/>
    <p:sldId id="480" r:id="rId15"/>
    <p:sldId id="554" r:id="rId16"/>
    <p:sldId id="481" r:id="rId17"/>
    <p:sldId id="482" r:id="rId18"/>
    <p:sldId id="483" r:id="rId19"/>
    <p:sldId id="484" r:id="rId20"/>
    <p:sldId id="487" r:id="rId21"/>
    <p:sldId id="488" r:id="rId22"/>
    <p:sldId id="486" r:id="rId23"/>
    <p:sldId id="490" r:id="rId24"/>
    <p:sldId id="492" r:id="rId25"/>
    <p:sldId id="494" r:id="rId26"/>
    <p:sldId id="353" r:id="rId27"/>
    <p:sldId id="493" r:id="rId28"/>
    <p:sldId id="505" r:id="rId29"/>
    <p:sldId id="495" r:id="rId30"/>
    <p:sldId id="496" r:id="rId31"/>
    <p:sldId id="504" r:id="rId32"/>
    <p:sldId id="507" r:id="rId33"/>
    <p:sldId id="508" r:id="rId34"/>
    <p:sldId id="296" r:id="rId35"/>
    <p:sldId id="498" r:id="rId36"/>
    <p:sldId id="509" r:id="rId37"/>
    <p:sldId id="499" r:id="rId38"/>
    <p:sldId id="510" r:id="rId39"/>
    <p:sldId id="503" r:id="rId40"/>
    <p:sldId id="500" r:id="rId41"/>
    <p:sldId id="335" r:id="rId42"/>
    <p:sldId id="501" r:id="rId43"/>
    <p:sldId id="511" r:id="rId44"/>
    <p:sldId id="502" r:id="rId45"/>
    <p:sldId id="364" r:id="rId46"/>
    <p:sldId id="370" r:id="rId47"/>
    <p:sldId id="365" r:id="rId48"/>
    <p:sldId id="366" r:id="rId49"/>
    <p:sldId id="446" r:id="rId50"/>
    <p:sldId id="514" r:id="rId51"/>
    <p:sldId id="538" r:id="rId52"/>
    <p:sldId id="557" r:id="rId53"/>
    <p:sldId id="558" r:id="rId54"/>
    <p:sldId id="559" r:id="rId55"/>
    <p:sldId id="560" r:id="rId56"/>
    <p:sldId id="561" r:id="rId57"/>
    <p:sldId id="562" r:id="rId58"/>
    <p:sldId id="563" r:id="rId59"/>
    <p:sldId id="564" r:id="rId60"/>
    <p:sldId id="565" r:id="rId61"/>
    <p:sldId id="566" r:id="rId62"/>
    <p:sldId id="537" r:id="rId63"/>
    <p:sldId id="515" r:id="rId64"/>
    <p:sldId id="516" r:id="rId65"/>
    <p:sldId id="534" r:id="rId66"/>
    <p:sldId id="520" r:id="rId67"/>
    <p:sldId id="521" r:id="rId68"/>
    <p:sldId id="522" r:id="rId69"/>
    <p:sldId id="523" r:id="rId70"/>
    <p:sldId id="524" r:id="rId71"/>
    <p:sldId id="525" r:id="rId72"/>
    <p:sldId id="526" r:id="rId73"/>
    <p:sldId id="527" r:id="rId74"/>
    <p:sldId id="567" r:id="rId75"/>
    <p:sldId id="264" r:id="rId76"/>
  </p:sldIdLst>
  <p:sldSz cx="9906000" cy="6858000" type="A4"/>
  <p:notesSz cx="6807200" cy="9939338"/>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AF1E"/>
    <a:srgbClr val="B3EEB0"/>
    <a:srgbClr val="525252"/>
    <a:srgbClr val="9D163C"/>
    <a:srgbClr val="000000"/>
    <a:srgbClr val="FFFFFF"/>
    <a:srgbClr val="EAEAEA"/>
    <a:srgbClr val="DBD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97" autoAdjust="0"/>
    <p:restoredTop sz="96471" autoAdjust="0"/>
  </p:normalViewPr>
  <p:slideViewPr>
    <p:cSldViewPr>
      <p:cViewPr varScale="1">
        <p:scale>
          <a:sx n="133" d="100"/>
          <a:sy n="133" d="100"/>
        </p:scale>
        <p:origin x="1735" y="69"/>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1" y="0"/>
            <a:ext cx="2950317" cy="494108"/>
          </a:xfrm>
          <a:prstGeom prst="rect">
            <a:avLst/>
          </a:prstGeom>
          <a:noFill/>
          <a:ln w="9525">
            <a:noFill/>
            <a:miter lim="800000"/>
            <a:headEnd/>
            <a:tailEnd/>
          </a:ln>
        </p:spPr>
        <p:txBody>
          <a:bodyPr vert="horz" wrap="square" lIns="91364" tIns="45683" rIns="91364" bIns="45683" numCol="1" anchor="t" anchorCtr="0" compatLnSpc="1">
            <a:prstTxWarp prst="textNoShape">
              <a:avLst/>
            </a:prstTxWarp>
          </a:bodyPr>
          <a:lstStyle>
            <a:lvl1pPr defTabSz="912503">
              <a:defRPr sz="1200">
                <a:latin typeface="Arial" charset="0"/>
                <a:cs typeface="+mn-cs"/>
              </a:defRPr>
            </a:lvl1pPr>
          </a:lstStyle>
          <a:p>
            <a:pPr>
              <a:defRPr/>
            </a:pPr>
            <a:endParaRPr lang="de-DE"/>
          </a:p>
        </p:txBody>
      </p:sp>
      <p:sp>
        <p:nvSpPr>
          <p:cNvPr id="56323" name="Rectangle 3"/>
          <p:cNvSpPr>
            <a:spLocks noGrp="1" noChangeArrowheads="1"/>
          </p:cNvSpPr>
          <p:nvPr>
            <p:ph type="dt" sz="quarter" idx="1"/>
          </p:nvPr>
        </p:nvSpPr>
        <p:spPr bwMode="auto">
          <a:xfrm>
            <a:off x="3855293" y="0"/>
            <a:ext cx="2950317" cy="494108"/>
          </a:xfrm>
          <a:prstGeom prst="rect">
            <a:avLst/>
          </a:prstGeom>
          <a:noFill/>
          <a:ln w="9525">
            <a:noFill/>
            <a:miter lim="800000"/>
            <a:headEnd/>
            <a:tailEnd/>
          </a:ln>
        </p:spPr>
        <p:txBody>
          <a:bodyPr vert="horz" wrap="square" lIns="91364" tIns="45683" rIns="91364" bIns="45683" numCol="1" anchor="t" anchorCtr="0" compatLnSpc="1">
            <a:prstTxWarp prst="textNoShape">
              <a:avLst/>
            </a:prstTxWarp>
          </a:bodyPr>
          <a:lstStyle>
            <a:lvl1pPr algn="r" defTabSz="912503">
              <a:defRPr sz="1200">
                <a:latin typeface="Arial" charset="0"/>
                <a:cs typeface="+mn-cs"/>
              </a:defRPr>
            </a:lvl1pPr>
          </a:lstStyle>
          <a:p>
            <a:pPr>
              <a:defRPr/>
            </a:pPr>
            <a:endParaRPr lang="de-DE"/>
          </a:p>
        </p:txBody>
      </p:sp>
      <p:sp>
        <p:nvSpPr>
          <p:cNvPr id="56324" name="Rectangle 4"/>
          <p:cNvSpPr>
            <a:spLocks noGrp="1" noChangeArrowheads="1"/>
          </p:cNvSpPr>
          <p:nvPr>
            <p:ph type="ftr" sz="quarter" idx="2"/>
          </p:nvPr>
        </p:nvSpPr>
        <p:spPr bwMode="auto">
          <a:xfrm>
            <a:off x="1" y="9443642"/>
            <a:ext cx="2950317" cy="494108"/>
          </a:xfrm>
          <a:prstGeom prst="rect">
            <a:avLst/>
          </a:prstGeom>
          <a:noFill/>
          <a:ln w="9525">
            <a:noFill/>
            <a:miter lim="800000"/>
            <a:headEnd/>
            <a:tailEnd/>
          </a:ln>
        </p:spPr>
        <p:txBody>
          <a:bodyPr vert="horz" wrap="square" lIns="91364" tIns="45683" rIns="91364" bIns="45683" numCol="1" anchor="b" anchorCtr="0" compatLnSpc="1">
            <a:prstTxWarp prst="textNoShape">
              <a:avLst/>
            </a:prstTxWarp>
          </a:bodyPr>
          <a:lstStyle>
            <a:lvl1pPr defTabSz="912503">
              <a:defRPr sz="1200">
                <a:latin typeface="Arial" charset="0"/>
                <a:cs typeface="+mn-cs"/>
              </a:defRPr>
            </a:lvl1pPr>
          </a:lstStyle>
          <a:p>
            <a:pPr>
              <a:defRPr/>
            </a:pPr>
            <a:endParaRPr lang="de-DE"/>
          </a:p>
        </p:txBody>
      </p:sp>
      <p:sp>
        <p:nvSpPr>
          <p:cNvPr id="56325" name="Rectangle 5"/>
          <p:cNvSpPr>
            <a:spLocks noGrp="1" noChangeArrowheads="1"/>
          </p:cNvSpPr>
          <p:nvPr>
            <p:ph type="sldNum" sz="quarter" idx="3"/>
          </p:nvPr>
        </p:nvSpPr>
        <p:spPr bwMode="auto">
          <a:xfrm>
            <a:off x="3855293" y="9443642"/>
            <a:ext cx="2950317" cy="494108"/>
          </a:xfrm>
          <a:prstGeom prst="rect">
            <a:avLst/>
          </a:prstGeom>
          <a:noFill/>
          <a:ln w="9525">
            <a:noFill/>
            <a:miter lim="800000"/>
            <a:headEnd/>
            <a:tailEnd/>
          </a:ln>
        </p:spPr>
        <p:txBody>
          <a:bodyPr vert="horz" wrap="square" lIns="91364" tIns="45683" rIns="91364" bIns="45683" numCol="1" anchor="b" anchorCtr="0" compatLnSpc="1">
            <a:prstTxWarp prst="textNoShape">
              <a:avLst/>
            </a:prstTxWarp>
          </a:bodyPr>
          <a:lstStyle>
            <a:lvl1pPr algn="r" defTabSz="912503">
              <a:defRPr sz="1200">
                <a:latin typeface="Arial" charset="0"/>
                <a:cs typeface="+mn-cs"/>
              </a:defRPr>
            </a:lvl1pPr>
          </a:lstStyle>
          <a:p>
            <a:pPr>
              <a:defRPr/>
            </a:pPr>
            <a:fld id="{D08FB5FB-188B-4B8A-A431-D11CA1945945}" type="slidenum">
              <a:rPr lang="de-DE"/>
              <a:pPr>
                <a:defRPr/>
              </a:pPr>
              <a:t>‹Nr.›</a:t>
            </a:fld>
            <a:endParaRPr lang="de-DE" dirty="0"/>
          </a:p>
        </p:txBody>
      </p:sp>
    </p:spTree>
    <p:extLst>
      <p:ext uri="{BB962C8B-B14F-4D97-AF65-F5344CB8AC3E}">
        <p14:creationId xmlns:p14="http://schemas.microsoft.com/office/powerpoint/2010/main" val="2909665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1" y="0"/>
            <a:ext cx="2950317" cy="494108"/>
          </a:xfrm>
          <a:prstGeom prst="rect">
            <a:avLst/>
          </a:prstGeom>
          <a:noFill/>
          <a:ln w="9525">
            <a:noFill/>
            <a:miter lim="800000"/>
            <a:headEnd/>
            <a:tailEnd/>
          </a:ln>
        </p:spPr>
        <p:txBody>
          <a:bodyPr vert="horz" wrap="square" lIns="91364" tIns="45683" rIns="91364" bIns="45683" numCol="1" anchor="t" anchorCtr="0" compatLnSpc="1">
            <a:prstTxWarp prst="textNoShape">
              <a:avLst/>
            </a:prstTxWarp>
          </a:bodyPr>
          <a:lstStyle>
            <a:lvl1pPr defTabSz="912503">
              <a:defRPr sz="1200">
                <a:latin typeface="Arial" charset="0"/>
                <a:cs typeface="+mn-cs"/>
              </a:defRPr>
            </a:lvl1pPr>
          </a:lstStyle>
          <a:p>
            <a:pPr>
              <a:defRPr/>
            </a:pPr>
            <a:endParaRPr lang="de-DE"/>
          </a:p>
        </p:txBody>
      </p:sp>
      <p:sp>
        <p:nvSpPr>
          <p:cNvPr id="30723" name="Rectangle 3"/>
          <p:cNvSpPr>
            <a:spLocks noGrp="1" noChangeArrowheads="1"/>
          </p:cNvSpPr>
          <p:nvPr>
            <p:ph type="dt" idx="1"/>
          </p:nvPr>
        </p:nvSpPr>
        <p:spPr bwMode="auto">
          <a:xfrm>
            <a:off x="3855293" y="0"/>
            <a:ext cx="2950317" cy="494108"/>
          </a:xfrm>
          <a:prstGeom prst="rect">
            <a:avLst/>
          </a:prstGeom>
          <a:noFill/>
          <a:ln w="9525">
            <a:noFill/>
            <a:miter lim="800000"/>
            <a:headEnd/>
            <a:tailEnd/>
          </a:ln>
        </p:spPr>
        <p:txBody>
          <a:bodyPr vert="horz" wrap="square" lIns="91364" tIns="45683" rIns="91364" bIns="45683" numCol="1" anchor="t" anchorCtr="0" compatLnSpc="1">
            <a:prstTxWarp prst="textNoShape">
              <a:avLst/>
            </a:prstTxWarp>
          </a:bodyPr>
          <a:lstStyle>
            <a:lvl1pPr algn="r" defTabSz="912503">
              <a:defRPr sz="1200">
                <a:latin typeface="Arial" charset="0"/>
                <a:cs typeface="+mn-cs"/>
              </a:defRPr>
            </a:lvl1pPr>
          </a:lstStyle>
          <a:p>
            <a:pPr>
              <a:defRPr/>
            </a:pPr>
            <a:endParaRPr lang="de-DE"/>
          </a:p>
        </p:txBody>
      </p:sp>
      <p:sp>
        <p:nvSpPr>
          <p:cNvPr id="30724" name="Rectangle 4"/>
          <p:cNvSpPr>
            <a:spLocks noGrp="1" noRot="1" noChangeAspect="1" noChangeArrowheads="1" noTextEdit="1"/>
          </p:cNvSpPr>
          <p:nvPr>
            <p:ph type="sldImg" idx="2"/>
          </p:nvPr>
        </p:nvSpPr>
        <p:spPr bwMode="auto">
          <a:xfrm>
            <a:off x="714375" y="746125"/>
            <a:ext cx="5381625" cy="3725863"/>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82312" y="4718644"/>
            <a:ext cx="5442579" cy="4473973"/>
          </a:xfrm>
          <a:prstGeom prst="rect">
            <a:avLst/>
          </a:prstGeom>
          <a:noFill/>
          <a:ln w="9525">
            <a:noFill/>
            <a:miter lim="800000"/>
            <a:headEnd/>
            <a:tailEnd/>
          </a:ln>
        </p:spPr>
        <p:txBody>
          <a:bodyPr vert="horz" wrap="square" lIns="91364" tIns="45683" rIns="91364" bIns="45683"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26" name="Rectangle 6"/>
          <p:cNvSpPr>
            <a:spLocks noGrp="1" noChangeArrowheads="1"/>
          </p:cNvSpPr>
          <p:nvPr>
            <p:ph type="ftr" sz="quarter" idx="4"/>
          </p:nvPr>
        </p:nvSpPr>
        <p:spPr bwMode="auto">
          <a:xfrm>
            <a:off x="1" y="9443642"/>
            <a:ext cx="2950317" cy="494108"/>
          </a:xfrm>
          <a:prstGeom prst="rect">
            <a:avLst/>
          </a:prstGeom>
          <a:noFill/>
          <a:ln w="9525">
            <a:noFill/>
            <a:miter lim="800000"/>
            <a:headEnd/>
            <a:tailEnd/>
          </a:ln>
        </p:spPr>
        <p:txBody>
          <a:bodyPr vert="horz" wrap="square" lIns="91364" tIns="45683" rIns="91364" bIns="45683" numCol="1" anchor="b" anchorCtr="0" compatLnSpc="1">
            <a:prstTxWarp prst="textNoShape">
              <a:avLst/>
            </a:prstTxWarp>
          </a:bodyPr>
          <a:lstStyle>
            <a:lvl1pPr defTabSz="912503">
              <a:defRPr sz="1200">
                <a:latin typeface="Arial" charset="0"/>
                <a:cs typeface="+mn-cs"/>
              </a:defRPr>
            </a:lvl1pPr>
          </a:lstStyle>
          <a:p>
            <a:pPr>
              <a:defRPr/>
            </a:pPr>
            <a:endParaRPr lang="de-DE"/>
          </a:p>
        </p:txBody>
      </p:sp>
      <p:sp>
        <p:nvSpPr>
          <p:cNvPr id="30727" name="Rectangle 7"/>
          <p:cNvSpPr>
            <a:spLocks noGrp="1" noChangeArrowheads="1"/>
          </p:cNvSpPr>
          <p:nvPr>
            <p:ph type="sldNum" sz="quarter" idx="5"/>
          </p:nvPr>
        </p:nvSpPr>
        <p:spPr bwMode="auto">
          <a:xfrm>
            <a:off x="3855293" y="9443642"/>
            <a:ext cx="2950317" cy="494108"/>
          </a:xfrm>
          <a:prstGeom prst="rect">
            <a:avLst/>
          </a:prstGeom>
          <a:noFill/>
          <a:ln w="9525">
            <a:noFill/>
            <a:miter lim="800000"/>
            <a:headEnd/>
            <a:tailEnd/>
          </a:ln>
        </p:spPr>
        <p:txBody>
          <a:bodyPr vert="horz" wrap="square" lIns="91364" tIns="45683" rIns="91364" bIns="45683" numCol="1" anchor="b" anchorCtr="0" compatLnSpc="1">
            <a:prstTxWarp prst="textNoShape">
              <a:avLst/>
            </a:prstTxWarp>
          </a:bodyPr>
          <a:lstStyle>
            <a:lvl1pPr algn="r" defTabSz="912503">
              <a:defRPr sz="1200">
                <a:latin typeface="Arial" charset="0"/>
                <a:cs typeface="+mn-cs"/>
              </a:defRPr>
            </a:lvl1pPr>
          </a:lstStyle>
          <a:p>
            <a:pPr>
              <a:defRPr/>
            </a:pPr>
            <a:fld id="{4A17ECF4-B26F-46F6-9387-1DA32238CBAA}" type="slidenum">
              <a:rPr lang="de-DE"/>
              <a:pPr>
                <a:defRPr/>
              </a:pPr>
              <a:t>‹Nr.›</a:t>
            </a:fld>
            <a:endParaRPr lang="de-DE" dirty="0"/>
          </a:p>
        </p:txBody>
      </p:sp>
    </p:spTree>
    <p:extLst>
      <p:ext uri="{BB962C8B-B14F-4D97-AF65-F5344CB8AC3E}">
        <p14:creationId xmlns:p14="http://schemas.microsoft.com/office/powerpoint/2010/main" val="25927653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p:txBody>
          <a:bodyPr/>
          <a:lstStyle/>
          <a:p>
            <a:pPr defTabSz="912318">
              <a:defRPr/>
            </a:pPr>
            <a:fld id="{8F427E11-6F90-464E-91AB-C6737630CF9D}" type="slidenum">
              <a:rPr lang="de-DE" smtClean="0"/>
              <a:pPr defTabSz="912318">
                <a:defRPr/>
              </a:pPr>
              <a:t>73</a:t>
            </a:fld>
            <a:endParaRPr lang="de-DE"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1026" name="Picture 2" descr="Y:\Marketing_Vertrieb\Bilder-ife\091020_ife_energieeffizienzmaennchen.jpg"/>
          <p:cNvPicPr>
            <a:picLocks noChangeAspect="1" noChangeArrowheads="1"/>
          </p:cNvPicPr>
          <p:nvPr userDrawn="1"/>
        </p:nvPicPr>
        <p:blipFill>
          <a:blip r:embed="rId2" cstate="print"/>
          <a:srcRect/>
          <a:stretch>
            <a:fillRect/>
          </a:stretch>
        </p:blipFill>
        <p:spPr bwMode="auto">
          <a:xfrm>
            <a:off x="5241032" y="3284984"/>
            <a:ext cx="3902075" cy="2925762"/>
          </a:xfrm>
          <a:prstGeom prst="rect">
            <a:avLst/>
          </a:prstGeom>
          <a:noFill/>
        </p:spPr>
      </p:pic>
      <p:sp>
        <p:nvSpPr>
          <p:cNvPr id="2" name="Titel 1"/>
          <p:cNvSpPr>
            <a:spLocks noGrp="1"/>
          </p:cNvSpPr>
          <p:nvPr>
            <p:ph type="ctrTitle"/>
          </p:nvPr>
        </p:nvSpPr>
        <p:spPr>
          <a:xfrm>
            <a:off x="526926" y="2130425"/>
            <a:ext cx="8386514" cy="1470025"/>
          </a:xfrm>
          <a:prstGeom prst="rect">
            <a:avLst/>
          </a:prstGeom>
        </p:spPr>
        <p:txBody>
          <a:bodyPr/>
          <a:lstStyle>
            <a:lvl1pPr algn="l">
              <a:defRPr sz="3600" i="1">
                <a:latin typeface="Arial Unicode MS" pitchFamily="34" charset="-128"/>
                <a:ea typeface="Arial Unicode MS" pitchFamily="34" charset="-128"/>
                <a:cs typeface="Arial Unicode MS" pitchFamily="34" charset="-128"/>
              </a:defRPr>
            </a:lvl1pPr>
          </a:lstStyle>
          <a:p>
            <a:r>
              <a:rPr lang="de-DE" dirty="0"/>
              <a:t>Titelmasterformat durch Klicken bearbeiten</a:t>
            </a:r>
          </a:p>
        </p:txBody>
      </p:sp>
      <p:sp>
        <p:nvSpPr>
          <p:cNvPr id="3" name="Untertitel 2"/>
          <p:cNvSpPr>
            <a:spLocks noGrp="1"/>
          </p:cNvSpPr>
          <p:nvPr>
            <p:ph type="subTitle" idx="1"/>
          </p:nvPr>
        </p:nvSpPr>
        <p:spPr>
          <a:xfrm>
            <a:off x="549796" y="3886200"/>
            <a:ext cx="4619228" cy="1752600"/>
          </a:xfrm>
          <a:prstGeom prst="rect">
            <a:avLst/>
          </a:prstGeom>
        </p:spPr>
        <p:txBody>
          <a:bodyPr/>
          <a:lstStyle>
            <a:lvl1pPr marL="0" indent="0" algn="l">
              <a:buNone/>
              <a:defRPr sz="1800">
                <a:solidFill>
                  <a:schemeClr val="tx1">
                    <a:tint val="75000"/>
                  </a:schemeClr>
                </a:solidFill>
                <a:latin typeface="Arial Unicode MS" pitchFamily="34" charset="-128"/>
                <a:ea typeface="Arial Unicode MS" pitchFamily="34" charset="-128"/>
                <a:cs typeface="Arial Unicode MS" pitchFamily="34"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4" name="Datumsplatzhalter 3"/>
          <p:cNvSpPr>
            <a:spLocks noGrp="1"/>
          </p:cNvSpPr>
          <p:nvPr>
            <p:ph type="dt" sz="half" idx="10"/>
          </p:nvPr>
        </p:nvSpPr>
        <p:spPr>
          <a:xfrm>
            <a:off x="553368" y="6356350"/>
            <a:ext cx="2311400" cy="365125"/>
          </a:xfrm>
        </p:spPr>
        <p:txBody>
          <a:bodyPr/>
          <a:lstStyle>
            <a:lvl1pPr>
              <a:defRPr sz="900">
                <a:latin typeface="Arial Unicode MS" pitchFamily="34" charset="-128"/>
                <a:ea typeface="Arial Unicode MS" pitchFamily="34" charset="-128"/>
                <a:cs typeface="Arial Unicode MS" pitchFamily="34" charset="-128"/>
              </a:defRPr>
            </a:lvl1pPr>
          </a:lstStyle>
          <a:p>
            <a:pPr>
              <a:defRPr/>
            </a:pPr>
            <a:fld id="{92B8246F-F0C3-434C-83C9-A49B5BA81E60}" type="datetimeFigureOut">
              <a:rPr lang="de-DE" smtClean="0"/>
              <a:pPr>
                <a:defRPr/>
              </a:pPr>
              <a:t>06.09.2021</a:t>
            </a:fld>
            <a:endParaRPr lang="de-DE" dirty="0"/>
          </a:p>
        </p:txBody>
      </p:sp>
      <p:sp>
        <p:nvSpPr>
          <p:cNvPr id="5" name="Fußzeilenplatzhalter 4"/>
          <p:cNvSpPr>
            <a:spLocks noGrp="1"/>
          </p:cNvSpPr>
          <p:nvPr>
            <p:ph type="ftr" sz="quarter" idx="11"/>
          </p:nvPr>
        </p:nvSpPr>
        <p:spPr/>
        <p:txBody>
          <a:bodyPr/>
          <a:lstStyle>
            <a:lvl1pPr>
              <a:defRPr sz="900">
                <a:latin typeface="Arial Unicode MS" pitchFamily="34" charset="-128"/>
                <a:ea typeface="Arial Unicode MS" pitchFamily="34" charset="-128"/>
                <a:cs typeface="Arial Unicode MS" pitchFamily="34" charset="-128"/>
              </a:defRPr>
            </a:lvl1pPr>
          </a:lstStyle>
          <a:p>
            <a:pPr>
              <a:defRPr/>
            </a:pPr>
            <a:r>
              <a:rPr lang="de-DE" dirty="0"/>
              <a:t>EVVC Managementfachtagung 2010</a:t>
            </a:r>
          </a:p>
        </p:txBody>
      </p:sp>
      <p:sp>
        <p:nvSpPr>
          <p:cNvPr id="6" name="Foliennummernplatzhalter 5"/>
          <p:cNvSpPr>
            <a:spLocks noGrp="1"/>
          </p:cNvSpPr>
          <p:nvPr>
            <p:ph type="sldNum" sz="quarter" idx="12"/>
          </p:nvPr>
        </p:nvSpPr>
        <p:spPr/>
        <p:txBody>
          <a:bodyPr/>
          <a:lstStyle>
            <a:lvl1pPr>
              <a:defRPr/>
            </a:lvl1pPr>
          </a:lstStyle>
          <a:p>
            <a:pPr>
              <a:defRPr/>
            </a:pPr>
            <a:fld id="{181BF195-C6DC-4BE6-98B9-71CD875B0CDC}" type="slidenum">
              <a:rPr lang="de-DE"/>
              <a:pPr>
                <a:defRPr/>
              </a:pPr>
              <a:t>‹Nr.›</a:t>
            </a:fld>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foli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865713" y="1052736"/>
            <a:ext cx="5743472" cy="1872208"/>
          </a:xfrm>
        </p:spPr>
        <p:txBody>
          <a:bodyPr/>
          <a:lstStyle>
            <a:lvl1pPr>
              <a:defRPr sz="3566">
                <a:latin typeface="Metro Nova Pro" panose="020C0804020203020203" pitchFamily="34" charset="0"/>
              </a:defRPr>
            </a:lvl1pPr>
          </a:lstStyle>
          <a:p>
            <a:r>
              <a:rPr lang="de-DE"/>
              <a:t>Titelmasterformat durch Klicken bearbeiten</a:t>
            </a:r>
            <a:endParaRPr lang="de-DE" dirty="0"/>
          </a:p>
        </p:txBody>
      </p:sp>
      <p:sp>
        <p:nvSpPr>
          <p:cNvPr id="3" name="Untertitel 2"/>
          <p:cNvSpPr>
            <a:spLocks noGrp="1"/>
          </p:cNvSpPr>
          <p:nvPr>
            <p:ph type="subTitle" idx="1"/>
          </p:nvPr>
        </p:nvSpPr>
        <p:spPr>
          <a:xfrm>
            <a:off x="865711" y="3403600"/>
            <a:ext cx="4087290" cy="1397000"/>
          </a:xfrm>
        </p:spPr>
        <p:txBody>
          <a:bodyPr/>
          <a:lstStyle>
            <a:lvl1pPr marL="0" indent="0" algn="l">
              <a:spcBef>
                <a:spcPts val="397"/>
              </a:spcBef>
              <a:buNone/>
              <a:defRPr sz="1584">
                <a:solidFill>
                  <a:schemeClr val="tx1">
                    <a:lumMod val="65000"/>
                    <a:lumOff val="35000"/>
                  </a:schemeClr>
                </a:solidFill>
                <a:latin typeface="Metro Nova Pro Light" panose="020C0404020203020203" pitchFamily="34" charset="0"/>
              </a:defRPr>
            </a:lvl1pPr>
            <a:lvl2pPr marL="301897" indent="0" algn="ctr">
              <a:buNone/>
              <a:defRPr>
                <a:solidFill>
                  <a:schemeClr val="tx1">
                    <a:tint val="75000"/>
                  </a:schemeClr>
                </a:solidFill>
              </a:defRPr>
            </a:lvl2pPr>
            <a:lvl3pPr marL="603796" indent="0" algn="ctr">
              <a:buNone/>
              <a:defRPr>
                <a:solidFill>
                  <a:schemeClr val="tx1">
                    <a:tint val="75000"/>
                  </a:schemeClr>
                </a:solidFill>
              </a:defRPr>
            </a:lvl3pPr>
            <a:lvl4pPr marL="905693" indent="0" algn="ctr">
              <a:buNone/>
              <a:defRPr>
                <a:solidFill>
                  <a:schemeClr val="tx1">
                    <a:tint val="75000"/>
                  </a:schemeClr>
                </a:solidFill>
              </a:defRPr>
            </a:lvl4pPr>
            <a:lvl5pPr marL="1207591" indent="0" algn="ctr">
              <a:buNone/>
              <a:defRPr>
                <a:solidFill>
                  <a:schemeClr val="tx1">
                    <a:tint val="75000"/>
                  </a:schemeClr>
                </a:solidFill>
              </a:defRPr>
            </a:lvl5pPr>
            <a:lvl6pPr marL="1509489" indent="0" algn="ctr">
              <a:buNone/>
              <a:defRPr>
                <a:solidFill>
                  <a:schemeClr val="tx1">
                    <a:tint val="75000"/>
                  </a:schemeClr>
                </a:solidFill>
              </a:defRPr>
            </a:lvl6pPr>
            <a:lvl7pPr marL="1811387" indent="0" algn="ctr">
              <a:buNone/>
              <a:defRPr>
                <a:solidFill>
                  <a:schemeClr val="tx1">
                    <a:tint val="75000"/>
                  </a:schemeClr>
                </a:solidFill>
              </a:defRPr>
            </a:lvl7pPr>
            <a:lvl8pPr marL="2113284" indent="0" algn="ctr">
              <a:buNone/>
              <a:defRPr>
                <a:solidFill>
                  <a:schemeClr val="tx1">
                    <a:tint val="75000"/>
                  </a:schemeClr>
                </a:solidFill>
              </a:defRPr>
            </a:lvl8pPr>
            <a:lvl9pPr marL="2415182" indent="0" algn="ctr">
              <a:buNone/>
              <a:defRPr>
                <a:solidFill>
                  <a:schemeClr val="tx1">
                    <a:tint val="75000"/>
                  </a:schemeClr>
                </a:solidFill>
              </a:defRPr>
            </a:lvl9pPr>
          </a:lstStyle>
          <a:p>
            <a:r>
              <a:rPr lang="de-DE"/>
              <a:t>Formatvorlage des Untertitelmasters durch Klicken bearbeiten</a:t>
            </a:r>
            <a:endParaRPr lang="de-DE" dirty="0"/>
          </a:p>
        </p:txBody>
      </p:sp>
      <p:sp>
        <p:nvSpPr>
          <p:cNvPr id="4" name="Datumsplatzhalter 3"/>
          <p:cNvSpPr>
            <a:spLocks noGrp="1"/>
          </p:cNvSpPr>
          <p:nvPr>
            <p:ph type="dt" sz="half" idx="10"/>
          </p:nvPr>
        </p:nvSpPr>
        <p:spPr>
          <a:xfrm>
            <a:off x="7468780" y="6427788"/>
            <a:ext cx="1114425" cy="273050"/>
          </a:xfrm>
          <a:prstGeom prst="rect">
            <a:avLst/>
          </a:prstGeom>
        </p:spPr>
        <p:txBody>
          <a:bodyPr/>
          <a:lstStyle>
            <a:lvl1pPr>
              <a:defRPr>
                <a:latin typeface="Metro Nova Pro Light" panose="020C0404020203020203" pitchFamily="34" charset="0"/>
              </a:defRPr>
            </a:lvl1pPr>
          </a:lstStyle>
          <a:p>
            <a:pPr marL="0" marR="0" lvl="0" indent="0" algn="l" defTabSz="74295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black">
                    <a:lumMod val="65000"/>
                    <a:lumOff val="35000"/>
                  </a:prstClr>
                </a:solidFill>
                <a:effectLst/>
                <a:uLnTx/>
                <a:uFillTx/>
                <a:latin typeface="Metro Nova Pro Light" panose="020C0404020203020203" pitchFamily="34" charset="0"/>
                <a:ea typeface="MS PGothic" panose="020B0600070205080204" pitchFamily="34" charset="-128"/>
                <a:cs typeface="Arial" charset="0"/>
              </a:rPr>
              <a:t>13.5.019</a:t>
            </a:r>
            <a:endParaRPr kumimoji="0" lang="de-DE" altLang="de-DE" sz="1800" b="0" i="0" u="none" strike="noStrike" kern="1200" cap="none" spc="0" normalizeH="0" baseline="0" noProof="0" dirty="0">
              <a:ln>
                <a:noFill/>
              </a:ln>
              <a:solidFill>
                <a:prstClr val="black">
                  <a:lumMod val="65000"/>
                  <a:lumOff val="35000"/>
                </a:prstClr>
              </a:solidFill>
              <a:effectLst/>
              <a:uLnTx/>
              <a:uFillTx/>
              <a:latin typeface="Metro Nova Pro Light" panose="020C0404020203020203" pitchFamily="34" charset="0"/>
              <a:ea typeface="MS PGothic" panose="020B0600070205080204" pitchFamily="34" charset="-128"/>
              <a:cs typeface="Arial" charset="0"/>
            </a:endParaRPr>
          </a:p>
        </p:txBody>
      </p:sp>
      <p:sp>
        <p:nvSpPr>
          <p:cNvPr id="6" name="Foliennummernplatzhalter 5"/>
          <p:cNvSpPr>
            <a:spLocks noGrp="1"/>
          </p:cNvSpPr>
          <p:nvPr>
            <p:ph type="sldNum" sz="quarter" idx="12"/>
          </p:nvPr>
        </p:nvSpPr>
        <p:spPr>
          <a:xfrm>
            <a:off x="8755923" y="6427788"/>
            <a:ext cx="990600" cy="273050"/>
          </a:xfrm>
          <a:prstGeom prst="rect">
            <a:avLst/>
          </a:prstGeom>
        </p:spPr>
        <p:txBody>
          <a:bodyPr/>
          <a:lstStyle>
            <a:lvl1pPr>
              <a:defRPr>
                <a:latin typeface="Metro Nova Pro Light" panose="020C0404020203020203" pitchFamily="34" charset="0"/>
              </a:defRPr>
            </a:lvl1pPr>
          </a:lstStyle>
          <a:p>
            <a:pPr marL="0" marR="0" lvl="0" indent="0" algn="l" defTabSz="742950" rtl="0" eaLnBrk="1" fontAlgn="base" latinLnBrk="0" hangingPunct="1">
              <a:lnSpc>
                <a:spcPct val="100000"/>
              </a:lnSpc>
              <a:spcBef>
                <a:spcPct val="0"/>
              </a:spcBef>
              <a:spcAft>
                <a:spcPct val="0"/>
              </a:spcAft>
              <a:buClrTx/>
              <a:buSzTx/>
              <a:buFontTx/>
              <a:buNone/>
              <a:tabLst/>
              <a:defRPr/>
            </a:pPr>
            <a:fld id="{66468629-353A-40EB-8463-F253AF8DA8AF}" type="slidenum">
              <a:rPr kumimoji="0" lang="de-DE" altLang="de-DE" sz="1800" b="0" i="0" u="none" strike="noStrike" kern="1200" cap="none" spc="0" normalizeH="0" baseline="0" noProof="0" smtClean="0">
                <a:ln>
                  <a:noFill/>
                </a:ln>
                <a:solidFill>
                  <a:prstClr val="black">
                    <a:lumMod val="65000"/>
                    <a:lumOff val="35000"/>
                  </a:prstClr>
                </a:solidFill>
                <a:effectLst/>
                <a:uLnTx/>
                <a:uFillTx/>
                <a:latin typeface="Metro Nova Pro Light" panose="020C0404020203020203" pitchFamily="34" charset="0"/>
                <a:ea typeface="MS PGothic" panose="020B0600070205080204" pitchFamily="34" charset="-128"/>
                <a:cs typeface="Arial" charset="0"/>
              </a:rPr>
              <a:pPr marL="0" marR="0" lvl="0" indent="0" algn="l" defTabSz="742950" rtl="0" eaLnBrk="1" fontAlgn="base" latinLnBrk="0" hangingPunct="1">
                <a:lnSpc>
                  <a:spcPct val="100000"/>
                </a:lnSpc>
                <a:spcBef>
                  <a:spcPct val="0"/>
                </a:spcBef>
                <a:spcAft>
                  <a:spcPct val="0"/>
                </a:spcAft>
                <a:buClrTx/>
                <a:buSzTx/>
                <a:buFontTx/>
                <a:buNone/>
                <a:tabLst/>
                <a:defRPr/>
              </a:pPr>
              <a:t>‹Nr.›</a:t>
            </a:fld>
            <a:endParaRPr kumimoji="0" lang="de-DE" altLang="de-DE" sz="1800" b="0" i="0" u="none" strike="noStrike" kern="1200" cap="none" spc="0" normalizeH="0" baseline="0" noProof="0" dirty="0">
              <a:ln>
                <a:noFill/>
              </a:ln>
              <a:solidFill>
                <a:prstClr val="black">
                  <a:lumMod val="65000"/>
                  <a:lumOff val="35000"/>
                </a:prstClr>
              </a:solidFill>
              <a:effectLst/>
              <a:uLnTx/>
              <a:uFillTx/>
              <a:latin typeface="Metro Nova Pro Light" panose="020C0404020203020203" pitchFamily="34" charset="0"/>
              <a:ea typeface="MS PGothic" panose="020B0600070205080204" pitchFamily="34" charset="-128"/>
              <a:cs typeface="Arial" charset="0"/>
            </a:endParaRPr>
          </a:p>
        </p:txBody>
      </p:sp>
      <p:sp>
        <p:nvSpPr>
          <p:cNvPr id="8" name="Fußzeilenplatzhalter 4"/>
          <p:cNvSpPr txBox="1">
            <a:spLocks/>
          </p:cNvSpPr>
          <p:nvPr userDrawn="1"/>
        </p:nvSpPr>
        <p:spPr>
          <a:xfrm>
            <a:off x="865710" y="6427788"/>
            <a:ext cx="4594225" cy="267765"/>
          </a:xfrm>
          <a:prstGeom prst="rect">
            <a:avLst/>
          </a:prstGeom>
        </p:spPr>
        <p:txBody>
          <a:bodyPr/>
          <a:lstStyle>
            <a:defPPr>
              <a:defRPr lang="de-DE"/>
            </a:defPPr>
            <a:lvl1pPr algn="l" rtl="0" eaLnBrk="0" fontAlgn="base" hangingPunct="0">
              <a:spcBef>
                <a:spcPct val="0"/>
              </a:spcBef>
              <a:spcAft>
                <a:spcPct val="0"/>
              </a:spcAft>
              <a:defRPr sz="810" kern="1200">
                <a:solidFill>
                  <a:schemeClr val="tx1"/>
                </a:solidFill>
                <a:latin typeface="Metro Nova Pro Light" panose="020C0404020203020203"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742950" rtl="0" eaLnBrk="0" fontAlgn="base" latinLnBrk="0" hangingPunct="0">
              <a:lnSpc>
                <a:spcPct val="100000"/>
              </a:lnSpc>
              <a:spcBef>
                <a:spcPct val="0"/>
              </a:spcBef>
              <a:spcAft>
                <a:spcPct val="0"/>
              </a:spcAft>
              <a:buClrTx/>
              <a:buSzTx/>
              <a:buFontTx/>
              <a:buNone/>
              <a:tabLst/>
              <a:defRPr/>
            </a:pPr>
            <a:endParaRPr kumimoji="0" lang="de-DE" sz="813" b="0" i="0" u="none" strike="noStrike" kern="1200" cap="none" spc="0" normalizeH="0" baseline="0" noProof="0" dirty="0">
              <a:ln>
                <a:noFill/>
              </a:ln>
              <a:solidFill>
                <a:prstClr val="black"/>
              </a:solidFill>
              <a:effectLst/>
              <a:uLnTx/>
              <a:uFillTx/>
              <a:latin typeface="Metro Nova Pro Light" panose="020C0404020203020203" pitchFamily="34" charset="0"/>
              <a:ea typeface="MS PGothic" panose="020B0600070205080204" pitchFamily="34" charset="-128"/>
              <a:cs typeface="+mn-cs"/>
            </a:endParaRPr>
          </a:p>
        </p:txBody>
      </p:sp>
    </p:spTree>
    <p:extLst>
      <p:ext uri="{BB962C8B-B14F-4D97-AF65-F5344CB8AC3E}">
        <p14:creationId xmlns:p14="http://schemas.microsoft.com/office/powerpoint/2010/main" val="2955765041"/>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tandard leer">
    <p:spTree>
      <p:nvGrpSpPr>
        <p:cNvPr id="1" name=""/>
        <p:cNvGrpSpPr/>
        <p:nvPr/>
      </p:nvGrpSpPr>
      <p:grpSpPr>
        <a:xfrm>
          <a:off x="0" y="0"/>
          <a:ext cx="0" cy="0"/>
          <a:chOff x="0" y="0"/>
          <a:chExt cx="0" cy="0"/>
        </a:xfrm>
      </p:grpSpPr>
      <p:sp>
        <p:nvSpPr>
          <p:cNvPr id="3" name="Richtungspfeil 2"/>
          <p:cNvSpPr/>
          <p:nvPr userDrawn="1"/>
        </p:nvSpPr>
        <p:spPr>
          <a:xfrm rot="10800000">
            <a:off x="8882063" y="6286500"/>
            <a:ext cx="428625" cy="214313"/>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4" name="Rectangle 6"/>
          <p:cNvSpPr txBox="1">
            <a:spLocks noChangeArrowheads="1"/>
          </p:cNvSpPr>
          <p:nvPr userDrawn="1"/>
        </p:nvSpPr>
        <p:spPr bwMode="auto">
          <a:xfrm>
            <a:off x="7099300" y="6237312"/>
            <a:ext cx="2311400" cy="476250"/>
          </a:xfrm>
          <a:prstGeom prst="rect">
            <a:avLst/>
          </a:prstGeom>
          <a:noFill/>
          <a:ln w="9525">
            <a:noFill/>
            <a:miter lim="800000"/>
            <a:headEnd/>
            <a:tailEnd/>
          </a:ln>
          <a:effectLst/>
        </p:spPr>
        <p:txBody>
          <a:bodyPr/>
          <a:lstStyle>
            <a:lvl1pPr>
              <a:defRPr sz="1200" b="0"/>
            </a:lvl1pPr>
          </a:lstStyle>
          <a:p>
            <a:pPr algn="r">
              <a:defRPr/>
            </a:pPr>
            <a:fld id="{CB290F06-4768-4F8C-83D7-D1AFB4C99EF6}" type="slidenum">
              <a:rPr lang="de-DE" sz="1400" b="0" smtClean="0">
                <a:solidFill>
                  <a:schemeClr val="bg1"/>
                </a:solidFill>
                <a:latin typeface="Arial Unicode MS" pitchFamily="34" charset="-128"/>
                <a:ea typeface="Arial Unicode MS" pitchFamily="34" charset="-128"/>
                <a:cs typeface="Arial Unicode MS" pitchFamily="34" charset="-128"/>
              </a:rPr>
              <a:pPr algn="r">
                <a:defRPr/>
              </a:pPr>
              <a:t>‹Nr.›</a:t>
            </a:fld>
            <a:endParaRPr lang="de-DE" sz="1400" b="0" dirty="0">
              <a:solidFill>
                <a:schemeClr val="bg1"/>
              </a:solidFill>
              <a:latin typeface="Arial Unicode MS" pitchFamily="34" charset="-128"/>
              <a:ea typeface="Arial Unicode MS" pitchFamily="34" charset="-128"/>
              <a:cs typeface="Arial Unicode MS" pitchFamily="34" charset="-128"/>
            </a:endParaRPr>
          </a:p>
        </p:txBody>
      </p:sp>
      <p:sp>
        <p:nvSpPr>
          <p:cNvPr id="9" name="Rectangle 2"/>
          <p:cNvSpPr>
            <a:spLocks noGrp="1" noChangeArrowheads="1"/>
          </p:cNvSpPr>
          <p:nvPr>
            <p:ph type="title"/>
          </p:nvPr>
        </p:nvSpPr>
        <p:spPr bwMode="auto">
          <a:xfrm>
            <a:off x="776288" y="359616"/>
            <a:ext cx="8634412" cy="569054"/>
          </a:xfrm>
          <a:prstGeom prst="rect">
            <a:avLst/>
          </a:prstGeom>
          <a:noFill/>
          <a:ln w="9525">
            <a:noFill/>
            <a:miter lim="800000"/>
            <a:headEnd/>
            <a:tailEnd/>
          </a:ln>
        </p:spPr>
        <p:txBody>
          <a:bodyPr/>
          <a:lstStyle>
            <a:lvl1pPr>
              <a:defRPr i="1"/>
            </a:lvl1pPr>
          </a:lstStyle>
          <a:p>
            <a:pPr lvl="0"/>
            <a:r>
              <a:rPr lang="de-DE" dirty="0"/>
              <a:t>Headline 24.</a:t>
            </a:r>
          </a:p>
        </p:txBody>
      </p:sp>
      <p:sp>
        <p:nvSpPr>
          <p:cNvPr id="14" name="Textplatzhalter 13"/>
          <p:cNvSpPr>
            <a:spLocks noGrp="1"/>
          </p:cNvSpPr>
          <p:nvPr>
            <p:ph type="body" sz="quarter" idx="10"/>
          </p:nvPr>
        </p:nvSpPr>
        <p:spPr>
          <a:xfrm>
            <a:off x="776536" y="1268760"/>
            <a:ext cx="7129462" cy="3529013"/>
          </a:xfrm>
          <a:prstGeom prst="rect">
            <a:avLst/>
          </a:prstGeom>
        </p:spPr>
        <p:txBody>
          <a:bodyPr/>
          <a:lstStyle>
            <a:lvl1pPr marL="542925" indent="-542925">
              <a:spcBef>
                <a:spcPts val="0"/>
              </a:spcBef>
              <a:spcAft>
                <a:spcPts val="1200"/>
              </a:spcAft>
              <a:buClr>
                <a:schemeClr val="accent1"/>
              </a:buClr>
              <a:buFont typeface="Courier New" panose="02070309020205020404" pitchFamily="49" charset="0"/>
              <a:buChar char="o"/>
              <a:defRPr sz="2000"/>
            </a:lvl1pPr>
            <a:lvl2pPr marL="895350" indent="-352425">
              <a:spcBef>
                <a:spcPts val="0"/>
              </a:spcBef>
              <a:spcAft>
                <a:spcPts val="1200"/>
              </a:spcAft>
              <a:buClr>
                <a:schemeClr val="accent1"/>
              </a:buClr>
              <a:buFont typeface="Courier New" panose="02070309020205020404" pitchFamily="49" charset="0"/>
              <a:buChar char="o"/>
              <a:defRPr sz="1600"/>
            </a:lvl2pPr>
            <a:lvl3pPr>
              <a:buFontTx/>
              <a:buNone/>
              <a:defRPr/>
            </a:lvl3pPr>
            <a:lvl4pPr>
              <a:buFontTx/>
              <a:buBlip>
                <a:blip r:embed="rId2"/>
              </a:buBlip>
              <a:defRPr/>
            </a:lvl4pPr>
            <a:lvl5pPr>
              <a:buFontTx/>
              <a:buBlip>
                <a:blip r:embed="rId2"/>
              </a:buBlip>
              <a:defRPr/>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3639497495"/>
      </p:ext>
    </p:extLst>
  </p:cSld>
  <p:clrMapOvr>
    <a:masterClrMapping/>
  </p:clrMapOvr>
  <p:transition spd="med">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chlussfolie_Fris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76288" y="360363"/>
            <a:ext cx="8634412" cy="568325"/>
          </a:xfrm>
          <a:prstGeom prst="rect">
            <a:avLst/>
          </a:prstGeom>
        </p:spPr>
        <p:txBody>
          <a:bodyPr/>
          <a:lstStyle>
            <a:lvl1pPr>
              <a:defRPr i="1"/>
            </a:lvl1pPr>
          </a:lstStyle>
          <a:p>
            <a:r>
              <a:rPr lang="de-DE" dirty="0"/>
              <a:t>Vielen Dank!</a:t>
            </a:r>
          </a:p>
        </p:txBody>
      </p:sp>
      <p:pic>
        <p:nvPicPr>
          <p:cNvPr id="4" name="Grafik 3">
            <a:extLst>
              <a:ext uri="{FF2B5EF4-FFF2-40B4-BE49-F238E27FC236}">
                <a16:creationId xmlns:a16="http://schemas.microsoft.com/office/drawing/2014/main" id="{8AE684F2-FF92-4828-ACFB-A19C8CE53E15}"/>
              </a:ext>
            </a:extLst>
          </p:cNvPr>
          <p:cNvPicPr>
            <a:picLocks noChangeAspect="1"/>
          </p:cNvPicPr>
          <p:nvPr userDrawn="1"/>
        </p:nvPicPr>
        <p:blipFill>
          <a:blip r:embed="rId2"/>
          <a:stretch>
            <a:fillRect/>
          </a:stretch>
        </p:blipFill>
        <p:spPr>
          <a:xfrm>
            <a:off x="776288" y="4077072"/>
            <a:ext cx="3314700" cy="1962150"/>
          </a:xfrm>
          <a:prstGeom prst="rect">
            <a:avLst/>
          </a:prstGeom>
        </p:spPr>
      </p:pic>
    </p:spTree>
    <p:extLst>
      <p:ext uri="{BB962C8B-B14F-4D97-AF65-F5344CB8AC3E}">
        <p14:creationId xmlns:p14="http://schemas.microsoft.com/office/powerpoint/2010/main" val="2962309181"/>
      </p:ext>
    </p:extLst>
  </p:cSld>
  <p:clrMapOvr>
    <a:masterClrMapping/>
  </p:clrMapOvr>
  <p:transition spd="med">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chlussfolie_Beusch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76288" y="360363"/>
            <a:ext cx="8634412" cy="568325"/>
          </a:xfrm>
          <a:prstGeom prst="rect">
            <a:avLst/>
          </a:prstGeom>
        </p:spPr>
        <p:txBody>
          <a:bodyPr/>
          <a:lstStyle>
            <a:lvl1pPr>
              <a:defRPr i="1"/>
            </a:lvl1pPr>
          </a:lstStyle>
          <a:p>
            <a:r>
              <a:rPr lang="de-DE" dirty="0"/>
              <a:t>Vielen Dank!</a:t>
            </a:r>
          </a:p>
        </p:txBody>
      </p:sp>
      <p:sp>
        <p:nvSpPr>
          <p:cNvPr id="6" name="Text Box 18"/>
          <p:cNvSpPr txBox="1">
            <a:spLocks noChangeArrowheads="1"/>
          </p:cNvSpPr>
          <p:nvPr userDrawn="1"/>
        </p:nvSpPr>
        <p:spPr bwMode="auto">
          <a:xfrm>
            <a:off x="802209" y="3866927"/>
            <a:ext cx="3214687" cy="1938337"/>
          </a:xfrm>
          <a:prstGeom prst="rect">
            <a:avLst/>
          </a:prstGeom>
          <a:noFill/>
          <a:ln w="9525">
            <a:noFill/>
            <a:miter lim="800000"/>
            <a:headEnd/>
            <a:tailEnd/>
          </a:ln>
        </p:spPr>
        <p:txBody>
          <a:bodyPr>
            <a:spAutoFit/>
          </a:bodyPr>
          <a:lstStyle/>
          <a:p>
            <a:pPr>
              <a:spcBef>
                <a:spcPct val="50000"/>
              </a:spcBef>
            </a:pPr>
            <a:r>
              <a:rPr lang="de-DE" sz="1200" dirty="0">
                <a:latin typeface="Arial Unicode MS" pitchFamily="34" charset="-128"/>
                <a:ea typeface="Arial Unicode MS" pitchFamily="34" charset="-128"/>
                <a:cs typeface="Arial Unicode MS" pitchFamily="34" charset="-128"/>
              </a:rPr>
              <a:t>i f e – Institut für Energieeffizienz GmbH</a:t>
            </a:r>
          </a:p>
          <a:p>
            <a:pPr>
              <a:spcBef>
                <a:spcPct val="50000"/>
              </a:spcBef>
            </a:pPr>
            <a:r>
              <a:rPr lang="de-DE" sz="1200" dirty="0">
                <a:latin typeface="Arial Unicode MS" pitchFamily="34" charset="-128"/>
                <a:ea typeface="Arial Unicode MS" pitchFamily="34" charset="-128"/>
                <a:cs typeface="Arial Unicode MS" pitchFamily="34" charset="-128"/>
              </a:rPr>
              <a:t>Marktplatz 11</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95326 Kulmbach</a:t>
            </a:r>
          </a:p>
          <a:p>
            <a:pPr>
              <a:spcBef>
                <a:spcPct val="50000"/>
              </a:spcBef>
            </a:pPr>
            <a:r>
              <a:rPr lang="de-DE" sz="1200" dirty="0">
                <a:latin typeface="Arial Unicode MS" pitchFamily="34" charset="-128"/>
                <a:ea typeface="Arial Unicode MS" pitchFamily="34" charset="-128"/>
                <a:cs typeface="Arial Unicode MS" pitchFamily="34" charset="-128"/>
              </a:rPr>
              <a:t>Fon 0049 (0)9221 607 888 12</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Fax 0049 (0)9221 607 888 99</a:t>
            </a:r>
          </a:p>
          <a:p>
            <a:pPr>
              <a:spcBef>
                <a:spcPct val="50000"/>
              </a:spcBef>
            </a:pPr>
            <a:r>
              <a:rPr lang="de-DE" sz="1200" dirty="0">
                <a:latin typeface="Arial Unicode MS" pitchFamily="34" charset="-128"/>
                <a:ea typeface="Arial Unicode MS" pitchFamily="34" charset="-128"/>
                <a:cs typeface="Arial Unicode MS" pitchFamily="34" charset="-128"/>
              </a:rPr>
              <a:t>daniel.beuschel@ife-institut.de</a:t>
            </a:r>
          </a:p>
          <a:p>
            <a:pPr>
              <a:spcBef>
                <a:spcPct val="50000"/>
              </a:spcBef>
            </a:pP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www.ife-institut.de</a:t>
            </a:r>
          </a:p>
        </p:txBody>
      </p:sp>
      <p:pic>
        <p:nvPicPr>
          <p:cNvPr id="7" name="Grafik 10" descr="091020_ife_energieeffizienzmaennchen.jpg"/>
          <p:cNvPicPr>
            <a:picLocks noChangeAspect="1"/>
          </p:cNvPicPr>
          <p:nvPr userDrawn="1"/>
        </p:nvPicPr>
        <p:blipFill>
          <a:blip r:embed="rId2" cstate="print"/>
          <a:srcRect/>
          <a:stretch>
            <a:fillRect/>
          </a:stretch>
        </p:blipFill>
        <p:spPr bwMode="auto">
          <a:xfrm>
            <a:off x="4212654" y="1415578"/>
            <a:ext cx="5276850" cy="3957638"/>
          </a:xfrm>
          <a:prstGeom prst="rect">
            <a:avLst/>
          </a:prstGeom>
          <a:noFill/>
          <a:ln w="9525">
            <a:noFill/>
            <a:miter lim="800000"/>
            <a:headEnd/>
            <a:tailEnd/>
          </a:ln>
        </p:spPr>
      </p:pic>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chlussfolie_Ris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76288" y="360363"/>
            <a:ext cx="8634412" cy="568325"/>
          </a:xfrm>
          <a:prstGeom prst="rect">
            <a:avLst/>
          </a:prstGeom>
        </p:spPr>
        <p:txBody>
          <a:bodyPr/>
          <a:lstStyle>
            <a:lvl1pPr>
              <a:defRPr i="1"/>
            </a:lvl1pPr>
          </a:lstStyle>
          <a:p>
            <a:r>
              <a:rPr lang="de-DE" dirty="0"/>
              <a:t>Vielen Dank!</a:t>
            </a:r>
          </a:p>
        </p:txBody>
      </p:sp>
      <p:sp>
        <p:nvSpPr>
          <p:cNvPr id="6" name="Text Box 18"/>
          <p:cNvSpPr txBox="1">
            <a:spLocks noChangeArrowheads="1"/>
          </p:cNvSpPr>
          <p:nvPr userDrawn="1"/>
        </p:nvSpPr>
        <p:spPr bwMode="auto">
          <a:xfrm>
            <a:off x="802209" y="3866927"/>
            <a:ext cx="3214687" cy="1938337"/>
          </a:xfrm>
          <a:prstGeom prst="rect">
            <a:avLst/>
          </a:prstGeom>
          <a:noFill/>
          <a:ln w="9525">
            <a:noFill/>
            <a:miter lim="800000"/>
            <a:headEnd/>
            <a:tailEnd/>
          </a:ln>
        </p:spPr>
        <p:txBody>
          <a:bodyPr>
            <a:spAutoFit/>
          </a:bodyPr>
          <a:lstStyle/>
          <a:p>
            <a:pPr>
              <a:spcBef>
                <a:spcPct val="50000"/>
              </a:spcBef>
            </a:pPr>
            <a:r>
              <a:rPr lang="de-DE" sz="1200" dirty="0">
                <a:latin typeface="Arial Unicode MS" pitchFamily="34" charset="-128"/>
                <a:ea typeface="Arial Unicode MS" pitchFamily="34" charset="-128"/>
                <a:cs typeface="Arial Unicode MS" pitchFamily="34" charset="-128"/>
              </a:rPr>
              <a:t>i f e – Institut für Energieeffizienz GmbH</a:t>
            </a:r>
          </a:p>
          <a:p>
            <a:pPr>
              <a:spcBef>
                <a:spcPct val="50000"/>
              </a:spcBef>
            </a:pPr>
            <a:r>
              <a:rPr lang="de-DE" sz="1200" dirty="0">
                <a:latin typeface="Arial Unicode MS" pitchFamily="34" charset="-128"/>
                <a:ea typeface="Arial Unicode MS" pitchFamily="34" charset="-128"/>
                <a:cs typeface="Arial Unicode MS" pitchFamily="34" charset="-128"/>
              </a:rPr>
              <a:t>Marktplatz 11</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95326 Kulmbach</a:t>
            </a:r>
          </a:p>
          <a:p>
            <a:pPr>
              <a:spcBef>
                <a:spcPct val="50000"/>
              </a:spcBef>
            </a:pPr>
            <a:r>
              <a:rPr lang="de-DE" sz="1200" dirty="0">
                <a:latin typeface="Arial Unicode MS" pitchFamily="34" charset="-128"/>
                <a:ea typeface="Arial Unicode MS" pitchFamily="34" charset="-128"/>
                <a:cs typeface="Arial Unicode MS" pitchFamily="34" charset="-128"/>
              </a:rPr>
              <a:t>Fon 0049 (0)9221 607 888 13</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Fax 0049 (0)9221 607 888 99</a:t>
            </a:r>
          </a:p>
          <a:p>
            <a:pPr>
              <a:spcBef>
                <a:spcPct val="50000"/>
              </a:spcBef>
            </a:pPr>
            <a:r>
              <a:rPr lang="de-DE" sz="1200" dirty="0">
                <a:latin typeface="Arial Unicode MS" pitchFamily="34" charset="-128"/>
                <a:ea typeface="Arial Unicode MS" pitchFamily="34" charset="-128"/>
                <a:cs typeface="Arial Unicode MS" pitchFamily="34" charset="-128"/>
              </a:rPr>
              <a:t>torben.rist@ife-institut.de</a:t>
            </a:r>
          </a:p>
          <a:p>
            <a:pPr>
              <a:spcBef>
                <a:spcPct val="50000"/>
              </a:spcBef>
            </a:pP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www.ife-institut.de</a:t>
            </a:r>
          </a:p>
        </p:txBody>
      </p:sp>
      <p:pic>
        <p:nvPicPr>
          <p:cNvPr id="7" name="Grafik 10" descr="091020_ife_energieeffizienzmaennchen.jpg"/>
          <p:cNvPicPr>
            <a:picLocks noChangeAspect="1"/>
          </p:cNvPicPr>
          <p:nvPr userDrawn="1"/>
        </p:nvPicPr>
        <p:blipFill>
          <a:blip r:embed="rId2" cstate="print"/>
          <a:srcRect/>
          <a:stretch>
            <a:fillRect/>
          </a:stretch>
        </p:blipFill>
        <p:spPr bwMode="auto">
          <a:xfrm>
            <a:off x="4212654" y="1415578"/>
            <a:ext cx="5276850" cy="3957638"/>
          </a:xfrm>
          <a:prstGeom prst="rect">
            <a:avLst/>
          </a:prstGeom>
          <a:noFill/>
          <a:ln w="9525">
            <a:noFill/>
            <a:miter lim="800000"/>
            <a:headEnd/>
            <a:tailEnd/>
          </a:ln>
        </p:spPr>
      </p:pic>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umsplatzhalter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mn-cs"/>
              </a:defRPr>
            </a:lvl1pPr>
          </a:lstStyle>
          <a:p>
            <a:pPr>
              <a:defRPr/>
            </a:pPr>
            <a:fld id="{640953AA-DF2C-4BCF-A523-3EB87D1893F5}" type="datetimeFigureOut">
              <a:rPr lang="de-DE"/>
              <a:pPr>
                <a:defRPr/>
              </a:pPr>
              <a:t>06.09.2021</a:t>
            </a:fld>
            <a:endParaRPr lang="de-DE"/>
          </a:p>
        </p:txBody>
      </p:sp>
      <p:sp>
        <p:nvSpPr>
          <p:cNvPr id="5" name="Fußzeilenplatzhalter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mn-cs"/>
              </a:defRPr>
            </a:lvl1pPr>
          </a:lstStyle>
          <a:p>
            <a:pPr>
              <a:defRPr/>
            </a:pPr>
            <a:endParaRPr lang="de-DE"/>
          </a:p>
        </p:txBody>
      </p:sp>
      <p:sp>
        <p:nvSpPr>
          <p:cNvPr id="6" name="Foliennummernplatzhalter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mn-cs"/>
              </a:defRPr>
            </a:lvl1pPr>
          </a:lstStyle>
          <a:p>
            <a:pPr>
              <a:defRPr/>
            </a:pPr>
            <a:fld id="{A9725588-0E7B-4561-B4B7-54042E045E87}" type="slidenum">
              <a:rPr lang="de-DE"/>
              <a:pPr>
                <a:defRPr/>
              </a:pPr>
              <a:t>‹Nr.›</a:t>
            </a:fld>
            <a:endParaRPr lang="de-DE"/>
          </a:p>
        </p:txBody>
      </p:sp>
      <p:pic>
        <p:nvPicPr>
          <p:cNvPr id="1031" name="Grafik 7" descr="Logo_m.gif"/>
          <p:cNvPicPr>
            <a:picLocks noChangeAspect="1"/>
          </p:cNvPicPr>
          <p:nvPr/>
        </p:nvPicPr>
        <p:blipFill>
          <a:blip r:embed="rId3" cstate="print"/>
          <a:srcRect/>
          <a:stretch>
            <a:fillRect/>
          </a:stretch>
        </p:blipFill>
        <p:spPr bwMode="auto">
          <a:xfrm>
            <a:off x="7786688" y="500063"/>
            <a:ext cx="1333500" cy="9286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22"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30200" y="404815"/>
            <a:ext cx="7594600" cy="503237"/>
          </a:xfrm>
          <a:prstGeom prst="rect">
            <a:avLst/>
          </a:prstGeom>
        </p:spPr>
        <p:txBody>
          <a:bodyPr vert="horz" lIns="91440" tIns="45720" rIns="91440" bIns="45720" rtlCol="0" anchor="b">
            <a:normAutofit/>
          </a:bodyPr>
          <a:lstStyle/>
          <a:p>
            <a:r>
              <a:rPr lang="de-DE" dirty="0"/>
              <a:t>Titelmasterformat durch Klicken bearbeiten</a:t>
            </a:r>
          </a:p>
        </p:txBody>
      </p:sp>
      <p:sp>
        <p:nvSpPr>
          <p:cNvPr id="3" name="Textplatzhalter 2"/>
          <p:cNvSpPr>
            <a:spLocks noGrp="1"/>
          </p:cNvSpPr>
          <p:nvPr>
            <p:ph type="body" idx="1"/>
          </p:nvPr>
        </p:nvSpPr>
        <p:spPr>
          <a:xfrm>
            <a:off x="739776" y="1268415"/>
            <a:ext cx="7185025" cy="4751387"/>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cxnSp>
        <p:nvCxnSpPr>
          <p:cNvPr id="9" name="Gerader Verbinder 8"/>
          <p:cNvCxnSpPr/>
          <p:nvPr/>
        </p:nvCxnSpPr>
        <p:spPr>
          <a:xfrm flipH="1">
            <a:off x="95250" y="981075"/>
            <a:ext cx="97155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3593412"/>
      </p:ext>
    </p:extLst>
  </p:cSld>
  <p:clrMap bg1="lt1" tx1="dk1" bg2="lt2" tx2="dk2" accent1="accent1" accent2="accent2" accent3="accent3" accent4="accent4" accent5="accent5" accent6="accent6" hlink="hlink" folHlink="folHlink"/>
  <p:sldLayoutIdLst>
    <p:sldLayoutId id="2147484328" r:id="rId1"/>
    <p:sldLayoutId id="2147484329" r:id="rId2"/>
    <p:sldLayoutId id="2147484330" r:id="rId3"/>
    <p:sldLayoutId id="2147484325" r:id="rId4"/>
    <p:sldLayoutId id="2147484326" r:id="rId5"/>
  </p:sldLayoutIdLst>
  <p:transition spd="med">
    <p:fade/>
  </p:transition>
  <p:hf hdr="0"/>
  <p:txStyles>
    <p:titleStyle>
      <a:lvl1pPr algn="l" defTabSz="603647" rtl="0" eaLnBrk="1" fontAlgn="base" hangingPunct="1">
        <a:lnSpc>
          <a:spcPct val="80000"/>
        </a:lnSpc>
        <a:spcBef>
          <a:spcPct val="0"/>
        </a:spcBef>
        <a:spcAft>
          <a:spcPct val="0"/>
        </a:spcAft>
        <a:defRPr sz="1950" b="1" kern="1200">
          <a:solidFill>
            <a:schemeClr val="accent1"/>
          </a:solidFill>
          <a:latin typeface="Metro Nova Pro Light" panose="020C0404020203020203" pitchFamily="34" charset="0"/>
          <a:ea typeface="+mj-ea"/>
          <a:cs typeface="+mj-cs"/>
        </a:defRPr>
      </a:lvl1pPr>
      <a:lvl2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2pPr>
      <a:lvl3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3pPr>
      <a:lvl4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4pPr>
      <a:lvl5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5pPr>
      <a:lvl6pPr marL="371475"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6pPr>
      <a:lvl7pPr marL="742950"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7pPr>
      <a:lvl8pPr marL="1114425"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8pPr>
      <a:lvl9pPr marL="1485900"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9pPr>
    </p:titleStyle>
    <p:bodyStyle>
      <a:lvl1pPr marL="180578" indent="-150912" algn="l" defTabSz="603647" rtl="0" eaLnBrk="1" fontAlgn="base" hangingPunct="1">
        <a:lnSpc>
          <a:spcPct val="90000"/>
        </a:lnSpc>
        <a:spcBef>
          <a:spcPts val="1189"/>
        </a:spcBef>
        <a:spcAft>
          <a:spcPct val="0"/>
        </a:spcAft>
        <a:buClr>
          <a:srgbClr val="595959"/>
        </a:buClr>
        <a:buSzPct val="80000"/>
        <a:buFont typeface="Arial" panose="020B0604020202020204" pitchFamily="34" charset="0"/>
        <a:buChar char="•"/>
        <a:defRPr sz="1300" kern="1200">
          <a:solidFill>
            <a:srgbClr val="595959"/>
          </a:solidFill>
          <a:latin typeface="Metro Nova Pro Light" panose="020C0404020203020203" pitchFamily="34" charset="0"/>
          <a:ea typeface="+mn-ea"/>
          <a:cs typeface="+mn-cs"/>
        </a:defRPr>
      </a:lvl1pPr>
      <a:lvl2pPr marL="392113" indent="-150912" algn="l" defTabSz="603647" rtl="0" eaLnBrk="1" fontAlgn="base" hangingPunct="1">
        <a:lnSpc>
          <a:spcPct val="90000"/>
        </a:lnSpc>
        <a:spcBef>
          <a:spcPts val="661"/>
        </a:spcBef>
        <a:spcAft>
          <a:spcPct val="0"/>
        </a:spcAft>
        <a:buClr>
          <a:srgbClr val="595959"/>
        </a:buClr>
        <a:buSzPct val="80000"/>
        <a:buFont typeface="Arial" panose="020B0604020202020204" pitchFamily="34" charset="0"/>
        <a:buChar char="•"/>
        <a:defRPr sz="1138" kern="1200">
          <a:solidFill>
            <a:srgbClr val="595959"/>
          </a:solidFill>
          <a:latin typeface="Metro Nova Pro Light" panose="020C0404020203020203" pitchFamily="34" charset="0"/>
          <a:ea typeface="+mn-ea"/>
          <a:cs typeface="+mn-cs"/>
        </a:defRPr>
      </a:lvl2pPr>
      <a:lvl3pPr marL="512068" indent="-119956"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1056" kern="1200">
          <a:solidFill>
            <a:srgbClr val="595959"/>
          </a:solidFill>
          <a:latin typeface="Metro Nova Pro Light" panose="020C0404020203020203" pitchFamily="34" charset="0"/>
          <a:ea typeface="+mn-ea"/>
          <a:cs typeface="+mn-cs"/>
        </a:defRPr>
      </a:lvl3pPr>
      <a:lvl4pPr marL="633314" indent="-119956"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894" kern="1200">
          <a:solidFill>
            <a:srgbClr val="595959"/>
          </a:solidFill>
          <a:latin typeface="Metro Nova Pro Light" panose="020C0404020203020203" pitchFamily="34" charset="0"/>
          <a:ea typeface="+mn-ea"/>
          <a:cs typeface="+mn-cs"/>
        </a:defRPr>
      </a:lvl4pPr>
      <a:lvl5pPr marL="723603" indent="-90289"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894" kern="1200">
          <a:solidFill>
            <a:srgbClr val="595959"/>
          </a:solidFill>
          <a:latin typeface="Metro Nova Pro Light" panose="020C0404020203020203" pitchFamily="34" charset="0"/>
          <a:ea typeface="+mn-ea"/>
          <a:cs typeface="+mn-cs"/>
        </a:defRPr>
      </a:lvl5pPr>
      <a:lvl6pPr marL="815124"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6pPr>
      <a:lvl7pPr marL="905693"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7pPr>
      <a:lvl8pPr marL="996262"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8pPr>
      <a:lvl9pPr marL="1086832"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9pPr>
    </p:bodyStyle>
    <p:otherStyle>
      <a:defPPr>
        <a:defRPr/>
      </a:defPPr>
      <a:lvl1pPr marL="0" algn="l" defTabSz="603796" rtl="0" eaLnBrk="1" latinLnBrk="0" hangingPunct="1">
        <a:defRPr sz="1189" kern="1200">
          <a:solidFill>
            <a:schemeClr val="tx1"/>
          </a:solidFill>
          <a:latin typeface="+mn-lt"/>
          <a:ea typeface="+mn-ea"/>
          <a:cs typeface="+mn-cs"/>
        </a:defRPr>
      </a:lvl1pPr>
      <a:lvl2pPr marL="301897" algn="l" defTabSz="603796" rtl="0" eaLnBrk="1" latinLnBrk="0" hangingPunct="1">
        <a:defRPr sz="1189" kern="1200">
          <a:solidFill>
            <a:schemeClr val="tx1"/>
          </a:solidFill>
          <a:latin typeface="+mn-lt"/>
          <a:ea typeface="+mn-ea"/>
          <a:cs typeface="+mn-cs"/>
        </a:defRPr>
      </a:lvl2pPr>
      <a:lvl3pPr marL="603796" algn="l" defTabSz="603796" rtl="0" eaLnBrk="1" latinLnBrk="0" hangingPunct="1">
        <a:defRPr sz="1189" kern="1200">
          <a:solidFill>
            <a:schemeClr val="tx1"/>
          </a:solidFill>
          <a:latin typeface="+mn-lt"/>
          <a:ea typeface="+mn-ea"/>
          <a:cs typeface="+mn-cs"/>
        </a:defRPr>
      </a:lvl3pPr>
      <a:lvl4pPr marL="905693" algn="l" defTabSz="603796" rtl="0" eaLnBrk="1" latinLnBrk="0" hangingPunct="1">
        <a:defRPr sz="1189" kern="1200">
          <a:solidFill>
            <a:schemeClr val="tx1"/>
          </a:solidFill>
          <a:latin typeface="+mn-lt"/>
          <a:ea typeface="+mn-ea"/>
          <a:cs typeface="+mn-cs"/>
        </a:defRPr>
      </a:lvl4pPr>
      <a:lvl5pPr marL="1207591" algn="l" defTabSz="603796" rtl="0" eaLnBrk="1" latinLnBrk="0" hangingPunct="1">
        <a:defRPr sz="1189" kern="1200">
          <a:solidFill>
            <a:schemeClr val="tx1"/>
          </a:solidFill>
          <a:latin typeface="+mn-lt"/>
          <a:ea typeface="+mn-ea"/>
          <a:cs typeface="+mn-cs"/>
        </a:defRPr>
      </a:lvl5pPr>
      <a:lvl6pPr marL="1509489" algn="l" defTabSz="603796" rtl="0" eaLnBrk="1" latinLnBrk="0" hangingPunct="1">
        <a:defRPr sz="1189" kern="1200">
          <a:solidFill>
            <a:schemeClr val="tx1"/>
          </a:solidFill>
          <a:latin typeface="+mn-lt"/>
          <a:ea typeface="+mn-ea"/>
          <a:cs typeface="+mn-cs"/>
        </a:defRPr>
      </a:lvl6pPr>
      <a:lvl7pPr marL="1811387" algn="l" defTabSz="603796" rtl="0" eaLnBrk="1" latinLnBrk="0" hangingPunct="1">
        <a:defRPr sz="1189" kern="1200">
          <a:solidFill>
            <a:schemeClr val="tx1"/>
          </a:solidFill>
          <a:latin typeface="+mn-lt"/>
          <a:ea typeface="+mn-ea"/>
          <a:cs typeface="+mn-cs"/>
        </a:defRPr>
      </a:lvl7pPr>
      <a:lvl8pPr marL="2113284" algn="l" defTabSz="603796" rtl="0" eaLnBrk="1" latinLnBrk="0" hangingPunct="1">
        <a:defRPr sz="1189" kern="1200">
          <a:solidFill>
            <a:schemeClr val="tx1"/>
          </a:solidFill>
          <a:latin typeface="+mn-lt"/>
          <a:ea typeface="+mn-ea"/>
          <a:cs typeface="+mn-cs"/>
        </a:defRPr>
      </a:lvl8pPr>
      <a:lvl9pPr marL="2415182" algn="l" defTabSz="603796" rtl="0" eaLnBrk="1" latinLnBrk="0" hangingPunct="1">
        <a:defRPr sz="11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image" Target="../media/image37.emf"/></Relationships>
</file>

<file path=ppt/slides/_rels/slide5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6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550.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526926" y="2130425"/>
            <a:ext cx="4714106" cy="1514599"/>
          </a:xfrm>
        </p:spPr>
        <p:txBody>
          <a:bodyPr>
            <a:normAutofit fontScale="90000"/>
          </a:bodyPr>
          <a:lstStyle/>
          <a:p>
            <a:pPr defTabSz="933450">
              <a:defRPr/>
            </a:pPr>
            <a:br>
              <a:rPr lang="de-DE" dirty="0"/>
            </a:br>
            <a:r>
              <a:rPr lang="de-DE" dirty="0"/>
              <a:t>Energietechnische Grundlagen</a:t>
            </a:r>
            <a:br>
              <a:rPr lang="de-DE" dirty="0"/>
            </a:br>
            <a:endParaRPr lang="de-DE" sz="2000" dirty="0">
              <a:solidFill>
                <a:srgbClr val="000000"/>
              </a:solidFill>
            </a:endParaRPr>
          </a:p>
        </p:txBody>
      </p:sp>
      <p:sp>
        <p:nvSpPr>
          <p:cNvPr id="4" name="Untertitel 2"/>
          <p:cNvSpPr>
            <a:spLocks noGrp="1"/>
          </p:cNvSpPr>
          <p:nvPr/>
        </p:nvSpPr>
        <p:spPr>
          <a:xfrm>
            <a:off x="549796" y="3836640"/>
            <a:ext cx="4619228" cy="2688704"/>
          </a:xfrm>
          <a:prstGeom prst="rect">
            <a:avLst/>
          </a:prstGeom>
        </p:spPr>
        <p:txBody>
          <a:bodyPr/>
          <a:lstStyle>
            <a:lvl1pPr marL="0" indent="0" algn="l" rtl="0" eaLnBrk="0" fontAlgn="base" hangingPunct="0">
              <a:spcBef>
                <a:spcPct val="20000"/>
              </a:spcBef>
              <a:spcAft>
                <a:spcPct val="0"/>
              </a:spcAft>
              <a:buFont typeface="Arial" charset="0"/>
              <a:buNone/>
              <a:defRPr sz="1800" kern="1200">
                <a:solidFill>
                  <a:schemeClr val="tx1">
                    <a:tint val="75000"/>
                  </a:schemeClr>
                </a:solidFill>
                <a:latin typeface="Arial Unicode MS" pitchFamily="34" charset="-128"/>
                <a:ea typeface="Arial Unicode MS" pitchFamily="34" charset="-128"/>
                <a:cs typeface="Arial Unicode MS" pitchFamily="34" charset="-128"/>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eaLnBrk="1" hangingPunct="1"/>
            <a:endParaRPr lang="de-DE" sz="1600" dirty="0">
              <a:solidFill>
                <a:schemeClr val="tx1"/>
              </a:solidFill>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7848872" cy="5139869"/>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Energieformen</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Energie kann in verschiedenen Energieformen vorkommen. Hierzu gehören beispielsweise (unvollständig!)</a:t>
            </a: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potentielle Energie (z.B. Pumpspeicher-Kraftwerk)	</a:t>
            </a:r>
            <a:r>
              <a:rPr lang="de-DE" sz="1600" dirty="0" err="1">
                <a:latin typeface="Arial Unicode MS" pitchFamily="34" charset="-128"/>
                <a:ea typeface="Arial Unicode MS" pitchFamily="34" charset="-128"/>
                <a:cs typeface="Arial Unicode MS" pitchFamily="34" charset="-128"/>
              </a:rPr>
              <a:t>E</a:t>
            </a:r>
            <a:r>
              <a:rPr lang="de-DE" sz="1200" dirty="0" err="1">
                <a:latin typeface="Arial Unicode MS" pitchFamily="34" charset="-128"/>
                <a:ea typeface="Arial Unicode MS" pitchFamily="34" charset="-128"/>
                <a:cs typeface="Arial Unicode MS" pitchFamily="34" charset="-128"/>
              </a:rPr>
              <a:t>pot</a:t>
            </a:r>
            <a:r>
              <a:rPr lang="de-DE" sz="1200" dirty="0">
                <a:latin typeface="Arial Unicode MS" pitchFamily="34" charset="-128"/>
                <a:ea typeface="Arial Unicode MS" pitchFamily="34" charset="-128"/>
                <a:cs typeface="Arial Unicode MS" pitchFamily="34" charset="-128"/>
              </a:rPr>
              <a:t> </a:t>
            </a:r>
            <a:r>
              <a:rPr lang="de-DE" sz="1600" dirty="0">
                <a:latin typeface="Arial Unicode MS" pitchFamily="34" charset="-128"/>
                <a:ea typeface="Arial Unicode MS" pitchFamily="34" charset="-128"/>
                <a:cs typeface="Arial Unicode MS" pitchFamily="34" charset="-128"/>
              </a:rPr>
              <a:t>= g m h </a:t>
            </a: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kinetische Energie (z.B. Nutzung von Windenergie) 	</a:t>
            </a:r>
            <a:r>
              <a:rPr lang="de-DE" sz="1600" dirty="0" err="1">
                <a:latin typeface="Arial Unicode MS" pitchFamily="34" charset="-128"/>
                <a:ea typeface="Arial Unicode MS" pitchFamily="34" charset="-128"/>
                <a:cs typeface="Arial Unicode MS" pitchFamily="34" charset="-128"/>
              </a:rPr>
              <a:t>E</a:t>
            </a:r>
            <a:r>
              <a:rPr lang="de-DE" sz="1200" dirty="0" err="1">
                <a:latin typeface="Arial Unicode MS" pitchFamily="34" charset="-128"/>
                <a:ea typeface="Arial Unicode MS" pitchFamily="34" charset="-128"/>
                <a:cs typeface="Arial Unicode MS" pitchFamily="34" charset="-128"/>
              </a:rPr>
              <a:t>kin</a:t>
            </a:r>
            <a:r>
              <a:rPr lang="de-DE" sz="1200" dirty="0">
                <a:latin typeface="Arial Unicode MS" pitchFamily="34" charset="-128"/>
                <a:ea typeface="Arial Unicode MS" pitchFamily="34" charset="-128"/>
                <a:cs typeface="Arial Unicode MS" pitchFamily="34" charset="-128"/>
              </a:rPr>
              <a:t> </a:t>
            </a:r>
            <a:r>
              <a:rPr lang="de-DE" sz="1600" dirty="0">
                <a:latin typeface="Arial Unicode MS" pitchFamily="34" charset="-128"/>
                <a:ea typeface="Arial Unicode MS" pitchFamily="34" charset="-128"/>
                <a:cs typeface="Arial Unicode MS" pitchFamily="34" charset="-128"/>
              </a:rPr>
              <a:t>= ½ mv² 	 </a:t>
            </a: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chemische Energie (z.B. fossilen Energieträger)</a:t>
            </a: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thermische Energie (z.B. Dampferzeuger)</a:t>
            </a: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elektrische Energie (z.B. statische Aufladung).  </a:t>
            </a:r>
          </a:p>
          <a:p>
            <a:pPr marL="285750" indent="-285750" eaLnBrk="0" hangingPunct="0">
              <a:spcBef>
                <a:spcPts val="0"/>
              </a:spcBef>
              <a:spcAft>
                <a:spcPts val="1200"/>
              </a:spcAft>
              <a:buClr>
                <a:srgbClr val="9D163C"/>
              </a:buClr>
              <a:buFontTx/>
              <a:buChar cha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Die Energieformen treten oft gemischt auf (z.B. elektrischer Strom und Wärme). Einige Energieformen sind in andere Energieformen umwandelbar. Die Summe der im System enthaltenen Gesamtenergie ist vor und nach jeder Umwandlung gleich.</a:t>
            </a:r>
          </a:p>
          <a:p>
            <a:pPr marL="285750" indent="-285750" eaLnBrk="0" hangingPunct="0">
              <a:spcBef>
                <a:spcPts val="0"/>
              </a:spcBef>
              <a:spcAft>
                <a:spcPts val="1200"/>
              </a:spcAft>
              <a:buClr>
                <a:srgbClr val="9D163C"/>
              </a:buClr>
              <a:buFontTx/>
              <a:buChar char="-"/>
            </a:pPr>
            <a:endParaRPr lang="de-DE" sz="1600" dirty="0"/>
          </a:p>
        </p:txBody>
      </p:sp>
      <p:sp>
        <p:nvSpPr>
          <p:cNvPr id="5" name="Titel 1"/>
          <p:cNvSpPr>
            <a:spLocks noGrp="1"/>
          </p:cNvSpPr>
          <p:nvPr>
            <p:ph type="title"/>
          </p:nvPr>
        </p:nvSpPr>
        <p:spPr/>
        <p:txBody>
          <a:bodyPr/>
          <a:lstStyle/>
          <a:p>
            <a:pPr eaLnBrk="1" hangingPunct="1"/>
            <a:r>
              <a:rPr lang="de-DE" dirty="0"/>
              <a:t>Grundlagen - Energieformen</a:t>
            </a:r>
            <a:endParaRPr lang="de-DE" i="1" dirty="0"/>
          </a:p>
        </p:txBody>
      </p:sp>
    </p:spTree>
    <p:extLst>
      <p:ext uri="{BB962C8B-B14F-4D97-AF65-F5344CB8AC3E}">
        <p14:creationId xmlns:p14="http://schemas.microsoft.com/office/powerpoint/2010/main" val="2141110314"/>
      </p:ext>
    </p:extLst>
  </p:cSld>
  <p:clrMapOvr>
    <a:masterClrMapping/>
  </p:clrMapOvr>
  <p:transition spd="med">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Gerade Verbindung 24"/>
          <p:cNvCxnSpPr/>
          <p:nvPr/>
        </p:nvCxnSpPr>
        <p:spPr>
          <a:xfrm flipV="1">
            <a:off x="488504" y="5761079"/>
            <a:ext cx="8928992" cy="3900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 name="Rechteck 2"/>
          <p:cNvSpPr/>
          <p:nvPr/>
        </p:nvSpPr>
        <p:spPr>
          <a:xfrm>
            <a:off x="776536" y="1268760"/>
            <a:ext cx="7848872" cy="800219"/>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Das Pendel, eine einfache Umformung</a:t>
            </a:r>
          </a:p>
          <a:p>
            <a:pPr eaLnBrk="0" hangingPunct="0">
              <a:spcBef>
                <a:spcPts val="0"/>
              </a:spcBef>
              <a:spcAft>
                <a:spcPts val="1200"/>
              </a:spcAft>
              <a:buClr>
                <a:srgbClr val="9D163C"/>
              </a:buClr>
            </a:pPr>
            <a:endParaRPr lang="de-DE" sz="1600" dirty="0"/>
          </a:p>
        </p:txBody>
      </p:sp>
      <p:sp>
        <p:nvSpPr>
          <p:cNvPr id="5" name="Titel 1"/>
          <p:cNvSpPr>
            <a:spLocks noGrp="1"/>
          </p:cNvSpPr>
          <p:nvPr>
            <p:ph type="title"/>
          </p:nvPr>
        </p:nvSpPr>
        <p:spPr/>
        <p:txBody>
          <a:bodyPr/>
          <a:lstStyle/>
          <a:p>
            <a:pPr eaLnBrk="1" hangingPunct="1"/>
            <a:r>
              <a:rPr lang="de-DE" dirty="0"/>
              <a:t>Grundlagen - Energieniveaus</a:t>
            </a:r>
            <a:endParaRPr lang="de-DE" i="1" dirty="0"/>
          </a:p>
        </p:txBody>
      </p:sp>
      <p:cxnSp>
        <p:nvCxnSpPr>
          <p:cNvPr id="6" name="Gerade Verbindung 5"/>
          <p:cNvCxnSpPr>
            <a:stCxn id="29" idx="3"/>
            <a:endCxn id="35" idx="6"/>
          </p:cNvCxnSpPr>
          <p:nvPr/>
        </p:nvCxnSpPr>
        <p:spPr>
          <a:xfrm flipH="1">
            <a:off x="1118647" y="2886462"/>
            <a:ext cx="2368124" cy="1377003"/>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flipH="1">
            <a:off x="3561673" y="2849874"/>
            <a:ext cx="23176" cy="2811374"/>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a:stCxn id="29" idx="5"/>
            <a:endCxn id="34" idx="2"/>
          </p:cNvCxnSpPr>
          <p:nvPr/>
        </p:nvCxnSpPr>
        <p:spPr>
          <a:xfrm>
            <a:off x="3708583" y="2886462"/>
            <a:ext cx="2309682" cy="135857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a:xfrm flipV="1">
            <a:off x="560512" y="4293096"/>
            <a:ext cx="8928992" cy="3900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6" name="Textfeld 25"/>
          <p:cNvSpPr txBox="1"/>
          <p:nvPr/>
        </p:nvSpPr>
        <p:spPr bwMode="auto">
          <a:xfrm>
            <a:off x="7185248" y="3284984"/>
            <a:ext cx="2232248" cy="984885"/>
          </a:xfrm>
          <a:prstGeom prst="rect">
            <a:avLst/>
          </a:prstGeom>
          <a:noFill/>
          <a:ln w="9525">
            <a:solidFill>
              <a:srgbClr val="0070C0"/>
            </a:solid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Energieniveau 2</a:t>
            </a:r>
          </a:p>
          <a:p>
            <a:pPr eaLnBrk="0" hangingPunct="0">
              <a:spcAft>
                <a:spcPts val="1200"/>
              </a:spcAft>
            </a:pPr>
            <a:r>
              <a:rPr lang="de-DE" sz="1600" kern="0" dirty="0">
                <a:solidFill>
                  <a:schemeClr val="tx2"/>
                </a:solidFill>
                <a:latin typeface="Arial Unicode MS" pitchFamily="34" charset="-128"/>
                <a:ea typeface="Arial Unicode MS" pitchFamily="34" charset="-128"/>
                <a:cs typeface="Arial Unicode MS" pitchFamily="34" charset="-128"/>
              </a:rPr>
              <a:t>E</a:t>
            </a:r>
            <a:r>
              <a:rPr lang="de-DE" sz="1200" kern="0" dirty="0">
                <a:solidFill>
                  <a:schemeClr val="tx2"/>
                </a:solidFill>
                <a:latin typeface="Arial Unicode MS" pitchFamily="34" charset="-128"/>
                <a:ea typeface="Arial Unicode MS" pitchFamily="34" charset="-128"/>
                <a:cs typeface="Arial Unicode MS" pitchFamily="34" charset="-128"/>
              </a:rPr>
              <a:t>kin2</a:t>
            </a:r>
            <a:r>
              <a:rPr lang="de-DE" sz="1600" kern="0" dirty="0">
                <a:solidFill>
                  <a:schemeClr val="tx2"/>
                </a:solidFill>
                <a:latin typeface="Arial Unicode MS" pitchFamily="34" charset="-128"/>
                <a:ea typeface="Arial Unicode MS" pitchFamily="34" charset="-128"/>
                <a:cs typeface="Arial Unicode MS" pitchFamily="34" charset="-128"/>
              </a:rPr>
              <a:t> &gt; E</a:t>
            </a:r>
            <a:r>
              <a:rPr lang="de-DE" sz="1200" kern="0" dirty="0">
                <a:solidFill>
                  <a:schemeClr val="tx2"/>
                </a:solidFill>
                <a:latin typeface="Arial Unicode MS" pitchFamily="34" charset="-128"/>
                <a:ea typeface="Arial Unicode MS" pitchFamily="34" charset="-128"/>
                <a:cs typeface="Arial Unicode MS" pitchFamily="34" charset="-128"/>
              </a:rPr>
              <a:t>kin1</a:t>
            </a:r>
            <a:r>
              <a:rPr lang="de-DE" sz="1600" kern="0" dirty="0">
                <a:solidFill>
                  <a:schemeClr val="tx2"/>
                </a:solidFill>
                <a:latin typeface="Arial Unicode MS" pitchFamily="34" charset="-128"/>
                <a:ea typeface="Arial Unicode MS" pitchFamily="34" charset="-128"/>
                <a:cs typeface="Arial Unicode MS" pitchFamily="34" charset="-128"/>
              </a:rPr>
              <a:t> (0)                 E</a:t>
            </a:r>
            <a:r>
              <a:rPr lang="de-DE" sz="1200" kern="0" dirty="0">
                <a:solidFill>
                  <a:schemeClr val="tx2"/>
                </a:solidFill>
                <a:latin typeface="Arial Unicode MS" pitchFamily="34" charset="-128"/>
                <a:ea typeface="Arial Unicode MS" pitchFamily="34" charset="-128"/>
                <a:cs typeface="Arial Unicode MS" pitchFamily="34" charset="-128"/>
              </a:rPr>
              <a:t>pot2</a:t>
            </a:r>
            <a:r>
              <a:rPr lang="de-DE" sz="1600" kern="0" dirty="0">
                <a:solidFill>
                  <a:schemeClr val="tx2"/>
                </a:solidFill>
                <a:latin typeface="Arial Unicode MS" pitchFamily="34" charset="-128"/>
                <a:ea typeface="Arial Unicode MS" pitchFamily="34" charset="-128"/>
                <a:cs typeface="Arial Unicode MS" pitchFamily="34" charset="-128"/>
              </a:rPr>
              <a:t> &lt; E</a:t>
            </a:r>
            <a:r>
              <a:rPr kumimoji="0" lang="de-DE" sz="12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pot1</a:t>
            </a: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 (</a:t>
            </a:r>
            <a:r>
              <a:rPr kumimoji="0" lang="de-DE" sz="1600" b="0" i="0" u="none" strike="noStrike" kern="0" cap="none" spc="0" normalizeH="0" baseline="0" noProof="0" dirty="0" err="1">
                <a:ln>
                  <a:noFill/>
                </a:ln>
                <a:solidFill>
                  <a:schemeClr val="tx2"/>
                </a:solidFill>
                <a:effectLst/>
                <a:uLnTx/>
                <a:uFillTx/>
                <a:latin typeface="Arial Unicode MS" pitchFamily="34" charset="-128"/>
                <a:ea typeface="Arial Unicode MS" pitchFamily="34" charset="-128"/>
                <a:cs typeface="Arial Unicode MS" pitchFamily="34" charset="-128"/>
              </a:rPr>
              <a:t>max</a:t>
            </a: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a:t>
            </a:r>
          </a:p>
        </p:txBody>
      </p:sp>
      <p:sp>
        <p:nvSpPr>
          <p:cNvPr id="27" name="Textfeld 26"/>
          <p:cNvSpPr txBox="1"/>
          <p:nvPr/>
        </p:nvSpPr>
        <p:spPr bwMode="auto">
          <a:xfrm>
            <a:off x="7185248" y="4748371"/>
            <a:ext cx="2232248" cy="984885"/>
          </a:xfrm>
          <a:prstGeom prst="rect">
            <a:avLst/>
          </a:prstGeom>
          <a:noFill/>
          <a:ln w="9525">
            <a:solidFill>
              <a:srgbClr val="0070C0"/>
            </a:solid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Energieniveau 3</a:t>
            </a:r>
          </a:p>
          <a:p>
            <a:pPr eaLnBrk="0" hangingPunct="0">
              <a:spcAft>
                <a:spcPts val="1200"/>
              </a:spcAft>
            </a:pPr>
            <a:r>
              <a:rPr lang="de-DE" sz="1600" kern="0" dirty="0">
                <a:solidFill>
                  <a:schemeClr val="tx2"/>
                </a:solidFill>
                <a:latin typeface="Arial Unicode MS" pitchFamily="34" charset="-128"/>
                <a:ea typeface="Arial Unicode MS" pitchFamily="34" charset="-128"/>
                <a:cs typeface="Arial Unicode MS" pitchFamily="34" charset="-128"/>
              </a:rPr>
              <a:t>E</a:t>
            </a:r>
            <a:r>
              <a:rPr lang="de-DE" sz="1200" kern="0" dirty="0">
                <a:solidFill>
                  <a:schemeClr val="tx2"/>
                </a:solidFill>
                <a:latin typeface="Arial Unicode MS" pitchFamily="34" charset="-128"/>
                <a:ea typeface="Arial Unicode MS" pitchFamily="34" charset="-128"/>
                <a:cs typeface="Arial Unicode MS" pitchFamily="34" charset="-128"/>
              </a:rPr>
              <a:t>kin3</a:t>
            </a:r>
            <a:r>
              <a:rPr lang="de-DE" sz="1600" kern="0" dirty="0">
                <a:solidFill>
                  <a:schemeClr val="tx2"/>
                </a:solidFill>
                <a:latin typeface="Arial Unicode MS" pitchFamily="34" charset="-128"/>
                <a:ea typeface="Arial Unicode MS" pitchFamily="34" charset="-128"/>
                <a:cs typeface="Arial Unicode MS" pitchFamily="34" charset="-128"/>
              </a:rPr>
              <a:t> = </a:t>
            </a:r>
            <a:r>
              <a:rPr lang="de-DE" sz="1600" kern="0" dirty="0" err="1">
                <a:solidFill>
                  <a:schemeClr val="tx2"/>
                </a:solidFill>
                <a:latin typeface="Arial Unicode MS" pitchFamily="34" charset="-128"/>
                <a:ea typeface="Arial Unicode MS" pitchFamily="34" charset="-128"/>
                <a:cs typeface="Arial Unicode MS" pitchFamily="34" charset="-128"/>
              </a:rPr>
              <a:t>max</a:t>
            </a:r>
            <a:r>
              <a:rPr lang="de-DE" sz="1600" kern="0" dirty="0">
                <a:solidFill>
                  <a:schemeClr val="tx2"/>
                </a:solidFill>
                <a:latin typeface="Arial Unicode MS" pitchFamily="34" charset="-128"/>
                <a:ea typeface="Arial Unicode MS" pitchFamily="34" charset="-128"/>
                <a:cs typeface="Arial Unicode MS" pitchFamily="34" charset="-128"/>
              </a:rPr>
              <a:t>                        </a:t>
            </a: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E</a:t>
            </a:r>
            <a:r>
              <a:rPr kumimoji="0" lang="de-DE" sz="12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pot3</a:t>
            </a: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 = 0</a:t>
            </a:r>
            <a:r>
              <a:rPr lang="de-DE" sz="1600" dirty="0"/>
              <a:t>        v = </a:t>
            </a:r>
            <a:r>
              <a:rPr lang="de-DE" sz="1600" dirty="0" err="1"/>
              <a:t>max</a:t>
            </a:r>
            <a:endPar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cxnSp>
        <p:nvCxnSpPr>
          <p:cNvPr id="39" name="Gerade Verbindung 38"/>
          <p:cNvCxnSpPr/>
          <p:nvPr/>
        </p:nvCxnSpPr>
        <p:spPr>
          <a:xfrm flipV="1">
            <a:off x="560512" y="2780928"/>
            <a:ext cx="8928992" cy="3900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 name="Textfeld 39"/>
          <p:cNvSpPr txBox="1"/>
          <p:nvPr/>
        </p:nvSpPr>
        <p:spPr bwMode="auto">
          <a:xfrm>
            <a:off x="7185248" y="1772816"/>
            <a:ext cx="2232248" cy="984885"/>
          </a:xfrm>
          <a:prstGeom prst="rect">
            <a:avLst/>
          </a:prstGeom>
          <a:noFill/>
          <a:ln w="9525">
            <a:solidFill>
              <a:srgbClr val="0070C0"/>
            </a:solidFill>
            <a:miter lim="800000"/>
            <a:headEnd/>
            <a:tailEnd/>
          </a:ln>
        </p:spPr>
        <p:txBody>
          <a:bodyPr vert="horz" wrap="square" lIns="54000" tIns="45720" rIns="91440" bIns="45720" numCol="1" rtlCol="0" anchor="t" anchorCtr="0" compatLnSpc="1">
            <a:prstTxWarp prst="textNoShape">
              <a:avLst/>
            </a:prstTxWarp>
            <a:spAutoFit/>
          </a:bodyPr>
          <a:lstStyle>
            <a:defPPr>
              <a:defRPr lang="de-DE"/>
            </a:defPPr>
            <a:lvl1pPr marR="0" defTabSz="914400" eaLnBrk="0" latinLnBrk="0" hangingPunct="0">
              <a:lnSpc>
                <a:spcPct val="100000"/>
              </a:lnSpc>
              <a:spcAft>
                <a:spcPts val="1200"/>
              </a:spcAft>
              <a:buClrTx/>
              <a:buSzTx/>
              <a:tabLst/>
              <a:defRPr kumimoji="0" sz="1600" b="0" i="0" u="none" strike="noStrike" kern="0" cap="none" spc="0" normalizeH="0" baseline="0">
                <a:ln>
                  <a:noFill/>
                </a:ln>
                <a:solidFill>
                  <a:schemeClr val="tx2"/>
                </a:solidFill>
                <a:effectLst/>
                <a:uLnTx/>
                <a:uFillTx/>
                <a:latin typeface="Arial Unicode MS" pitchFamily="34" charset="-128"/>
                <a:ea typeface="Arial Unicode MS" pitchFamily="34" charset="-128"/>
                <a:cs typeface="Arial Unicode MS" pitchFamily="34" charset="-128"/>
              </a:defRPr>
            </a:lvl1pPr>
          </a:lstStyle>
          <a:p>
            <a:r>
              <a:rPr lang="de-DE" dirty="0"/>
              <a:t>Energieniveau 1</a:t>
            </a:r>
          </a:p>
          <a:p>
            <a:r>
              <a:rPr lang="de-DE" dirty="0"/>
              <a:t>E</a:t>
            </a:r>
            <a:r>
              <a:rPr lang="de-DE" sz="1200" dirty="0"/>
              <a:t>kin1</a:t>
            </a:r>
            <a:r>
              <a:rPr lang="de-DE" dirty="0"/>
              <a:t> = 0	           v = 0 E</a:t>
            </a:r>
            <a:r>
              <a:rPr lang="de-DE" sz="1200" dirty="0"/>
              <a:t>pot1</a:t>
            </a:r>
            <a:r>
              <a:rPr lang="de-DE" dirty="0"/>
              <a:t> = </a:t>
            </a:r>
            <a:r>
              <a:rPr lang="de-DE" dirty="0" err="1"/>
              <a:t>max</a:t>
            </a:r>
            <a:endParaRPr lang="de-DE" dirty="0"/>
          </a:p>
        </p:txBody>
      </p:sp>
      <p:cxnSp>
        <p:nvCxnSpPr>
          <p:cNvPr id="41" name="Gerade Verbindung 40"/>
          <p:cNvCxnSpPr>
            <a:endCxn id="43" idx="2"/>
          </p:cNvCxnSpPr>
          <p:nvPr/>
        </p:nvCxnSpPr>
        <p:spPr>
          <a:xfrm flipV="1">
            <a:off x="3561673" y="2819230"/>
            <a:ext cx="2877837" cy="11613"/>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43" name="Ellipse 42"/>
          <p:cNvSpPr/>
          <p:nvPr/>
        </p:nvSpPr>
        <p:spPr>
          <a:xfrm>
            <a:off x="6439510" y="2708920"/>
            <a:ext cx="241682" cy="220620"/>
          </a:xfrm>
          <a:prstGeom prst="ellipse">
            <a:avLst/>
          </a:prstGeom>
          <a:gradFill>
            <a:gsLst>
              <a:gs pos="0">
                <a:srgbClr val="FFFFFF"/>
              </a:gs>
              <a:gs pos="7001">
                <a:srgbClr val="E6E6E6"/>
              </a:gs>
              <a:gs pos="34000">
                <a:srgbClr val="7D8496"/>
              </a:gs>
              <a:gs pos="51000">
                <a:srgbClr val="E6E6E6"/>
              </a:gs>
              <a:gs pos="79000">
                <a:srgbClr val="7D8496"/>
              </a:gs>
              <a:gs pos="100000">
                <a:srgbClr val="E6E6E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6" name="Gerade Verbindung 45"/>
          <p:cNvCxnSpPr/>
          <p:nvPr/>
        </p:nvCxnSpPr>
        <p:spPr>
          <a:xfrm flipV="1">
            <a:off x="776536" y="2830843"/>
            <a:ext cx="2808312" cy="11614"/>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60" name="Textfeld 59"/>
          <p:cNvSpPr txBox="1"/>
          <p:nvPr/>
        </p:nvSpPr>
        <p:spPr bwMode="auto">
          <a:xfrm>
            <a:off x="272480" y="2946430"/>
            <a:ext cx="1116124"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H1 = </a:t>
            </a:r>
            <a:r>
              <a:rPr kumimoji="0" lang="de-DE" sz="1600" b="0" i="0" u="none" strike="noStrike" kern="0" cap="none" spc="0" normalizeH="0" baseline="0" noProof="0" dirty="0" err="1">
                <a:ln>
                  <a:noFill/>
                </a:ln>
                <a:solidFill>
                  <a:schemeClr val="tx2"/>
                </a:solidFill>
                <a:effectLst/>
                <a:uLnTx/>
                <a:uFillTx/>
                <a:latin typeface="Arial Unicode MS" pitchFamily="34" charset="-128"/>
                <a:ea typeface="Arial Unicode MS" pitchFamily="34" charset="-128"/>
                <a:cs typeface="Arial Unicode MS" pitchFamily="34" charset="-128"/>
              </a:rPr>
              <a:t>max</a:t>
            </a:r>
            <a:endPar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
        <p:nvSpPr>
          <p:cNvPr id="61" name="Textfeld 60"/>
          <p:cNvSpPr txBox="1"/>
          <p:nvPr/>
        </p:nvSpPr>
        <p:spPr bwMode="auto">
          <a:xfrm>
            <a:off x="272480" y="5826750"/>
            <a:ext cx="1116124"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H3 = min</a:t>
            </a:r>
          </a:p>
        </p:txBody>
      </p:sp>
      <p:sp>
        <p:nvSpPr>
          <p:cNvPr id="29" name="Ellipse 28"/>
          <p:cNvSpPr/>
          <p:nvPr/>
        </p:nvSpPr>
        <p:spPr>
          <a:xfrm>
            <a:off x="3440832" y="2662173"/>
            <a:ext cx="313690" cy="262771"/>
          </a:xfrm>
          <a:prstGeom prst="ellipse">
            <a:avLst/>
          </a:prstGeom>
          <a:solidFill>
            <a:srgbClr val="FF0000"/>
          </a:solidFill>
          <a:ln w="698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p:cNvSpPr/>
          <p:nvPr/>
        </p:nvSpPr>
        <p:spPr>
          <a:xfrm>
            <a:off x="534854" y="2708920"/>
            <a:ext cx="241682" cy="220620"/>
          </a:xfrm>
          <a:prstGeom prst="ellipse">
            <a:avLst/>
          </a:prstGeom>
          <a:gradFill>
            <a:gsLst>
              <a:gs pos="0">
                <a:srgbClr val="FFFFFF"/>
              </a:gs>
              <a:gs pos="7001">
                <a:srgbClr val="E6E6E6"/>
              </a:gs>
              <a:gs pos="34000">
                <a:srgbClr val="7D8496"/>
              </a:gs>
              <a:gs pos="51000">
                <a:srgbClr val="E6E6E6"/>
              </a:gs>
              <a:gs pos="79000">
                <a:srgbClr val="7D8496"/>
              </a:gs>
              <a:gs pos="100000">
                <a:srgbClr val="E6E6E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Ellipse 33"/>
          <p:cNvSpPr/>
          <p:nvPr/>
        </p:nvSpPr>
        <p:spPr>
          <a:xfrm rot="1773665">
            <a:off x="6002535" y="4194339"/>
            <a:ext cx="241682" cy="220620"/>
          </a:xfrm>
          <a:prstGeom prst="ellipse">
            <a:avLst/>
          </a:prstGeom>
          <a:gradFill>
            <a:gsLst>
              <a:gs pos="0">
                <a:srgbClr val="FFFFFF"/>
              </a:gs>
              <a:gs pos="7001">
                <a:srgbClr val="E6E6E6"/>
              </a:gs>
              <a:gs pos="34000">
                <a:srgbClr val="7D8496"/>
              </a:gs>
              <a:gs pos="51000">
                <a:srgbClr val="E6E6E6"/>
              </a:gs>
              <a:gs pos="79000">
                <a:srgbClr val="7D8496"/>
              </a:gs>
              <a:gs pos="100000">
                <a:srgbClr val="E6E6E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Ellipse 34"/>
          <p:cNvSpPr/>
          <p:nvPr/>
        </p:nvSpPr>
        <p:spPr>
          <a:xfrm rot="19703389">
            <a:off x="894894" y="4216492"/>
            <a:ext cx="241682" cy="220620"/>
          </a:xfrm>
          <a:prstGeom prst="ellipse">
            <a:avLst/>
          </a:prstGeom>
          <a:gradFill>
            <a:gsLst>
              <a:gs pos="0">
                <a:srgbClr val="FFFFFF"/>
              </a:gs>
              <a:gs pos="7001">
                <a:srgbClr val="E6E6E6"/>
              </a:gs>
              <a:gs pos="34000">
                <a:srgbClr val="7D8496"/>
              </a:gs>
              <a:gs pos="51000">
                <a:srgbClr val="E6E6E6"/>
              </a:gs>
              <a:gs pos="79000">
                <a:srgbClr val="7D8496"/>
              </a:gs>
              <a:gs pos="100000">
                <a:srgbClr val="E6E6E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Ellipse 35"/>
          <p:cNvSpPr/>
          <p:nvPr/>
        </p:nvSpPr>
        <p:spPr>
          <a:xfrm rot="5400000">
            <a:off x="3454063" y="5622755"/>
            <a:ext cx="241287" cy="267751"/>
          </a:xfrm>
          <a:prstGeom prst="ellipse">
            <a:avLst/>
          </a:prstGeom>
          <a:gradFill>
            <a:gsLst>
              <a:gs pos="0">
                <a:srgbClr val="FFFFFF"/>
              </a:gs>
              <a:gs pos="7001">
                <a:srgbClr val="E6E6E6"/>
              </a:gs>
              <a:gs pos="34000">
                <a:srgbClr val="7D8496"/>
              </a:gs>
              <a:gs pos="51000">
                <a:srgbClr val="E6E6E6"/>
              </a:gs>
              <a:gs pos="79000">
                <a:srgbClr val="7D8496"/>
              </a:gs>
              <a:gs pos="100000">
                <a:srgbClr val="E6E6E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Textfeld 41"/>
          <p:cNvSpPr txBox="1"/>
          <p:nvPr/>
        </p:nvSpPr>
        <p:spPr bwMode="auto">
          <a:xfrm>
            <a:off x="272480" y="4437112"/>
            <a:ext cx="1512168"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H1 &gt; H2 &gt; H3</a:t>
            </a:r>
          </a:p>
        </p:txBody>
      </p:sp>
    </p:spTree>
    <p:extLst>
      <p:ext uri="{BB962C8B-B14F-4D97-AF65-F5344CB8AC3E}">
        <p14:creationId xmlns:p14="http://schemas.microsoft.com/office/powerpoint/2010/main" val="1949354758"/>
      </p:ext>
    </p:extLst>
  </p:cSld>
  <p:clrMapOvr>
    <a:masterClrMapping/>
  </p:clrMapOvr>
  <p:transition spd="med">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7920880" cy="4247317"/>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Energie, Arbeit, Leistung, </a:t>
            </a:r>
            <a:r>
              <a:rPr lang="de-DE" sz="2000" dirty="0" err="1">
                <a:ea typeface="Arial Unicode MS" pitchFamily="34" charset="-128"/>
              </a:rPr>
              <a:t>Lastgang</a:t>
            </a:r>
            <a:endParaRPr lang="de-DE" sz="2000" dirty="0">
              <a:ea typeface="Arial Unicode MS" pitchFamily="34" charset="-128"/>
            </a:endParaRPr>
          </a:p>
          <a:p>
            <a:pPr eaLnBrk="0" hangingPunct="0">
              <a:spcBef>
                <a:spcPts val="0"/>
              </a:spcBef>
              <a:spcAft>
                <a:spcPts val="1200"/>
              </a:spcAft>
              <a:buClr>
                <a:srgbClr val="9D163C"/>
              </a:buClr>
            </a:pPr>
            <a:r>
              <a:rPr lang="de-DE" sz="1600" dirty="0"/>
              <a:t>Energie	W	Joule 	J 	Zustandsbeschreibung eines Punktes</a:t>
            </a:r>
          </a:p>
          <a:p>
            <a:pPr eaLnBrk="0" hangingPunct="0">
              <a:spcBef>
                <a:spcPts val="0"/>
              </a:spcBef>
              <a:spcAft>
                <a:spcPts val="1200"/>
              </a:spcAft>
              <a:buClr>
                <a:srgbClr val="9D163C"/>
              </a:buClr>
            </a:pPr>
            <a:r>
              <a:rPr lang="de-DE" sz="1600" dirty="0"/>
              <a:t>Arbeit	W, Q	Joule	J	Differenz zweier Energiezustände	</a:t>
            </a:r>
          </a:p>
          <a:p>
            <a:pPr eaLnBrk="0" hangingPunct="0">
              <a:spcBef>
                <a:spcPts val="0"/>
              </a:spcBef>
              <a:spcAft>
                <a:spcPts val="1200"/>
              </a:spcAft>
              <a:buClr>
                <a:srgbClr val="9D163C"/>
              </a:buClr>
            </a:pPr>
            <a:r>
              <a:rPr lang="de-DE" sz="1600" dirty="0"/>
              <a:t>Leistung	P, Q	Watt	W	zeitlicher Bezug der Arbeit (1 W = 1 J / s)</a:t>
            </a: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Beispiel: In einem Hochhaus von 1000m Höhe steige ich in einer Stunde nach oben.</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Energie: 	E</a:t>
            </a:r>
            <a:r>
              <a:rPr lang="de-DE" sz="1200" dirty="0">
                <a:latin typeface="Arial Unicode MS" pitchFamily="34" charset="-128"/>
                <a:ea typeface="Arial Unicode MS" pitchFamily="34" charset="-128"/>
                <a:cs typeface="Arial Unicode MS" pitchFamily="34" charset="-128"/>
              </a:rPr>
              <a:t>pot1</a:t>
            </a:r>
            <a:r>
              <a:rPr lang="de-DE" sz="1600" dirty="0">
                <a:latin typeface="Arial Unicode MS" pitchFamily="34" charset="-128"/>
                <a:ea typeface="Arial Unicode MS" pitchFamily="34" charset="-128"/>
                <a:cs typeface="Arial Unicode MS" pitchFamily="34" charset="-128"/>
              </a:rPr>
              <a:t> = 0, E</a:t>
            </a:r>
            <a:r>
              <a:rPr lang="de-DE" sz="1200" dirty="0">
                <a:latin typeface="Arial Unicode MS" pitchFamily="34" charset="-128"/>
                <a:ea typeface="Arial Unicode MS" pitchFamily="34" charset="-128"/>
                <a:cs typeface="Arial Unicode MS" pitchFamily="34" charset="-128"/>
              </a:rPr>
              <a:t>pot2</a:t>
            </a:r>
            <a:r>
              <a:rPr lang="de-DE" sz="1600" dirty="0">
                <a:latin typeface="Arial Unicode MS" pitchFamily="34" charset="-128"/>
                <a:ea typeface="Arial Unicode MS" pitchFamily="34" charset="-128"/>
                <a:cs typeface="Arial Unicode MS" pitchFamily="34" charset="-128"/>
              </a:rPr>
              <a:t> = </a:t>
            </a:r>
            <a:r>
              <a:rPr lang="de-DE" sz="1600" dirty="0" err="1">
                <a:latin typeface="Arial Unicode MS" pitchFamily="34" charset="-128"/>
                <a:ea typeface="Arial Unicode MS" pitchFamily="34" charset="-128"/>
                <a:cs typeface="Arial Unicode MS" pitchFamily="34" charset="-128"/>
              </a:rPr>
              <a:t>mgh</a:t>
            </a:r>
            <a:r>
              <a:rPr lang="de-DE" sz="1600" dirty="0">
                <a:latin typeface="Arial Unicode MS" pitchFamily="34" charset="-128"/>
                <a:ea typeface="Arial Unicode MS" pitchFamily="34" charset="-128"/>
                <a:cs typeface="Arial Unicode MS" pitchFamily="34" charset="-128"/>
              </a:rPr>
              <a:t> = 80 kg x 9,81 m/s2 x 1000 m = 	784.800 J</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Arbeit:	W = E</a:t>
            </a:r>
            <a:r>
              <a:rPr lang="de-DE" sz="1200" dirty="0">
                <a:latin typeface="Arial Unicode MS" pitchFamily="34" charset="-128"/>
                <a:ea typeface="Arial Unicode MS" pitchFamily="34" charset="-128"/>
                <a:cs typeface="Arial Unicode MS" pitchFamily="34" charset="-128"/>
              </a:rPr>
              <a:t>pot2</a:t>
            </a:r>
            <a:r>
              <a:rPr lang="de-DE" sz="1600" dirty="0">
                <a:latin typeface="Arial Unicode MS" pitchFamily="34" charset="-128"/>
                <a:ea typeface="Arial Unicode MS" pitchFamily="34" charset="-128"/>
                <a:cs typeface="Arial Unicode MS" pitchFamily="34" charset="-128"/>
              </a:rPr>
              <a:t> - E</a:t>
            </a:r>
            <a:r>
              <a:rPr lang="de-DE" sz="1200" dirty="0">
                <a:latin typeface="Arial Unicode MS" pitchFamily="34" charset="-128"/>
                <a:ea typeface="Arial Unicode MS" pitchFamily="34" charset="-128"/>
                <a:cs typeface="Arial Unicode MS" pitchFamily="34" charset="-128"/>
              </a:rPr>
              <a:t>pot1</a:t>
            </a:r>
            <a:r>
              <a:rPr lang="de-DE" sz="1600" dirty="0">
                <a:latin typeface="Arial Unicode MS" pitchFamily="34" charset="-128"/>
                <a:ea typeface="Arial Unicode MS" pitchFamily="34" charset="-128"/>
                <a:cs typeface="Arial Unicode MS" pitchFamily="34" charset="-128"/>
              </a:rPr>
              <a:t> =					784.800 J</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Leistung:	P = W / t = 784.800 J / 3600 s = 			       218 W</a:t>
            </a:r>
          </a:p>
          <a:p>
            <a:pPr eaLnBrk="0" hangingPunct="0">
              <a:spcBef>
                <a:spcPts val="0"/>
              </a:spcBef>
              <a:spcAft>
                <a:spcPts val="1200"/>
              </a:spcAft>
              <a:buClr>
                <a:srgbClr val="9D163C"/>
              </a:buClr>
            </a:pPr>
            <a:r>
              <a:rPr lang="de-DE" sz="1600" dirty="0"/>
              <a:t>Die Reibungsarbeit in den Muskeln, den Schuhen, der Bekleidung usw., die horizontale Fortbewegung und die Reibung an der Luft sind hier vernachlässigt!</a:t>
            </a:r>
          </a:p>
        </p:txBody>
      </p:sp>
      <p:sp>
        <p:nvSpPr>
          <p:cNvPr id="5" name="Titel 1"/>
          <p:cNvSpPr>
            <a:spLocks noGrp="1"/>
          </p:cNvSpPr>
          <p:nvPr>
            <p:ph type="title"/>
          </p:nvPr>
        </p:nvSpPr>
        <p:spPr/>
        <p:txBody>
          <a:bodyPr/>
          <a:lstStyle/>
          <a:p>
            <a:pPr eaLnBrk="1" hangingPunct="1"/>
            <a:r>
              <a:rPr lang="de-DE" dirty="0"/>
              <a:t>Grundlagen - Energie, Arbeit, Leistung</a:t>
            </a:r>
            <a:endParaRPr lang="de-DE" i="1" dirty="0"/>
          </a:p>
        </p:txBody>
      </p:sp>
      <p:sp>
        <p:nvSpPr>
          <p:cNvPr id="2" name="Textfeld 1"/>
          <p:cNvSpPr txBox="1"/>
          <p:nvPr/>
        </p:nvSpPr>
        <p:spPr bwMode="auto">
          <a:xfrm>
            <a:off x="1975645" y="2319263"/>
            <a:ext cx="288032"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4267374825"/>
      </p:ext>
    </p:extLst>
  </p:cSld>
  <p:clrMapOvr>
    <a:masterClrMapping/>
  </p:clrMapOvr>
  <p:transition spd="med">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712968" cy="446276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err="1">
                <a:latin typeface="Arial Unicode MS" pitchFamily="34" charset="-128"/>
                <a:ea typeface="Arial Unicode MS" pitchFamily="34" charset="-128"/>
                <a:cs typeface="Arial Unicode MS" pitchFamily="34" charset="-128"/>
              </a:rPr>
              <a:t>Lastgang</a:t>
            </a:r>
            <a:endParaRPr lang="de-DE" sz="2000" dirty="0">
              <a:latin typeface="Arial Unicode MS" pitchFamily="34" charset="-128"/>
              <a:ea typeface="Arial Unicode MS" pitchFamily="34" charset="-128"/>
              <a:cs typeface="Arial Unicode MS" pitchFamily="34" charset="-128"/>
            </a:endParaRP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Der Begriff </a:t>
            </a:r>
            <a:r>
              <a:rPr lang="de-DE" sz="1600" dirty="0" err="1">
                <a:latin typeface="Arial Unicode MS" pitchFamily="34" charset="-128"/>
                <a:ea typeface="Arial Unicode MS" pitchFamily="34" charset="-128"/>
                <a:cs typeface="Arial Unicode MS" pitchFamily="34" charset="-128"/>
              </a:rPr>
              <a:t>Lastgang</a:t>
            </a:r>
            <a:r>
              <a:rPr lang="de-DE" sz="1600" dirty="0">
                <a:latin typeface="Arial Unicode MS" pitchFamily="34" charset="-128"/>
                <a:ea typeface="Arial Unicode MS" pitchFamily="34" charset="-128"/>
                <a:cs typeface="Arial Unicode MS" pitchFamily="34" charset="-128"/>
              </a:rPr>
              <a:t> entstammt der Energiewirtschaft und beschreibt einen Leistungs-wert über einen bestimmten Zeitraum hinweg. Er wird auch als Lastkurve, je nach dem Betrachtungszeitraum, z.B. Tageslastkurve bezeichnet. Aufgezeichnet wird die Leistung stetig oder in einem bestimmten Intervall (üblicherweise alle 15 min).</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Die Summe aller Einzelverbrauchswerte geteilt durch die Länge der Aufzeichnung ergibt den Durchschnittsverbrauch. Dieser Wert ist statistisch wichtig, man kann den Energie-bedarf verschiedener Zeiträume bewerten (wie ändert sich der Verbrauch insgesamt).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Für die elektrische Energie (Stromabrechnung) jedoch ist neben dem Gesamtverbrauch (wird über Arbeitspreis abgerechnet) auch der Spitzenwert wichtig, da dieser (über den Leistungspreis abgerechnet) einen erheblichen Anteil der Gesamtkosten darstellt.</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Zur Reduzierung dieser Kosten werden häufig Überlegungen zur Reduzierung des Spitzenlastverbrauchs durch ein geeignetes Lastmanagement angestellt. Dazu können technische Zusatzausrüstungen wie Lastmanagementsysteme oder (automatische) Lastabwurfsysteme installiert oder Verhaltensänderungen angestrebt werden.</a:t>
            </a:r>
          </a:p>
        </p:txBody>
      </p:sp>
      <p:sp>
        <p:nvSpPr>
          <p:cNvPr id="5" name="Titel 1"/>
          <p:cNvSpPr>
            <a:spLocks noGrp="1"/>
          </p:cNvSpPr>
          <p:nvPr>
            <p:ph type="title"/>
          </p:nvPr>
        </p:nvSpPr>
        <p:spPr/>
        <p:txBody>
          <a:bodyPr/>
          <a:lstStyle/>
          <a:p>
            <a:pPr eaLnBrk="1" hangingPunct="1"/>
            <a:r>
              <a:rPr lang="de-DE" dirty="0"/>
              <a:t>Grundlagen - </a:t>
            </a:r>
            <a:r>
              <a:rPr lang="de-DE" dirty="0" err="1"/>
              <a:t>Lastgang</a:t>
            </a:r>
            <a:endParaRPr lang="de-DE" i="1" dirty="0"/>
          </a:p>
        </p:txBody>
      </p:sp>
    </p:spTree>
    <p:extLst>
      <p:ext uri="{BB962C8B-B14F-4D97-AF65-F5344CB8AC3E}">
        <p14:creationId xmlns:p14="http://schemas.microsoft.com/office/powerpoint/2010/main" val="1591264433"/>
      </p:ext>
    </p:extLst>
  </p:cSld>
  <p:clrMapOvr>
    <a:masterClrMapping/>
  </p:clrMapOvr>
  <p:transition spd="med">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1160" y="1690836"/>
            <a:ext cx="5780112" cy="463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hteck 2"/>
          <p:cNvSpPr/>
          <p:nvPr/>
        </p:nvSpPr>
        <p:spPr>
          <a:xfrm>
            <a:off x="776536" y="1268760"/>
            <a:ext cx="8208912"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err="1">
                <a:ea typeface="Arial Unicode MS" pitchFamily="34" charset="-128"/>
              </a:rPr>
              <a:t>Lastgang</a:t>
            </a:r>
            <a:endParaRPr lang="de-DE" sz="2000" dirty="0">
              <a:ea typeface="Arial Unicode MS" pitchFamily="34" charset="-128"/>
            </a:endParaRPr>
          </a:p>
        </p:txBody>
      </p:sp>
      <p:sp>
        <p:nvSpPr>
          <p:cNvPr id="5" name="Titel 1"/>
          <p:cNvSpPr>
            <a:spLocks noGrp="1"/>
          </p:cNvSpPr>
          <p:nvPr>
            <p:ph type="title"/>
          </p:nvPr>
        </p:nvSpPr>
        <p:spPr/>
        <p:txBody>
          <a:bodyPr/>
          <a:lstStyle/>
          <a:p>
            <a:pPr eaLnBrk="1" hangingPunct="1"/>
            <a:r>
              <a:rPr lang="de-DE" dirty="0"/>
              <a:t>Grundlagen - </a:t>
            </a:r>
            <a:r>
              <a:rPr lang="de-DE" dirty="0" err="1"/>
              <a:t>Lastgang</a:t>
            </a:r>
            <a:endParaRPr lang="de-DE" i="1" dirty="0"/>
          </a:p>
        </p:txBody>
      </p:sp>
      <p:sp>
        <p:nvSpPr>
          <p:cNvPr id="2" name="Textfeld 1"/>
          <p:cNvSpPr txBox="1"/>
          <p:nvPr/>
        </p:nvSpPr>
        <p:spPr bwMode="auto">
          <a:xfrm>
            <a:off x="7113240" y="5661828"/>
            <a:ext cx="2016224" cy="21544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8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Quelle: www.billig-strom.de</a:t>
            </a:r>
          </a:p>
        </p:txBody>
      </p:sp>
    </p:spTree>
    <p:extLst>
      <p:ext uri="{BB962C8B-B14F-4D97-AF65-F5344CB8AC3E}">
        <p14:creationId xmlns:p14="http://schemas.microsoft.com/office/powerpoint/2010/main" val="1227062481"/>
      </p:ext>
    </p:extLst>
  </p:cSld>
  <p:clrMapOvr>
    <a:masterClrMapping/>
  </p:clrMapOvr>
  <p:transition spd="med">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208912" cy="3724096"/>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Primärenergie, Sekundärenergie, Endenergie, Nutzenergie</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Zur Deckung seines Energiebedarfs ist der Mensch auf die in der Natur vorkommenden Energiequellen angewiesen. Diese werden entweder in ihrer ursprünglichen Form (Primärenergie) oder nach Umwandlung (Sekundärenergie) eingesetzt.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Strom ist eine Sekundärenergie, da er aus der Umwandlung von Primärenergien oder auch anderen Sekundärenergien (z.B. Heizöl) gewonnen wird.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Die vom Verbraucher bezogene Energie wird als Endenergie bezeichnet, so z.B. das Heizöl im Tank oder der Strom, der aus der Steckdose entnommen wird.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Die Nutzenergie wiederum ist jene Energie, die nach der Umwandlung beim Verbraucher zur Verfügung steht, z.B. in Form von warmem Wasser oder mechanischer Energie. </a:t>
            </a:r>
          </a:p>
        </p:txBody>
      </p:sp>
      <p:sp>
        <p:nvSpPr>
          <p:cNvPr id="5" name="Titel 1"/>
          <p:cNvSpPr>
            <a:spLocks noGrp="1"/>
          </p:cNvSpPr>
          <p:nvPr>
            <p:ph type="title"/>
          </p:nvPr>
        </p:nvSpPr>
        <p:spPr/>
        <p:txBody>
          <a:bodyPr/>
          <a:lstStyle/>
          <a:p>
            <a:pPr eaLnBrk="1" hangingPunct="1"/>
            <a:r>
              <a:rPr lang="de-DE" dirty="0"/>
              <a:t>Grundlagen - Energiekette</a:t>
            </a:r>
            <a:endParaRPr lang="de-DE" i="1" dirty="0"/>
          </a:p>
        </p:txBody>
      </p:sp>
    </p:spTree>
    <p:extLst>
      <p:ext uri="{BB962C8B-B14F-4D97-AF65-F5344CB8AC3E}">
        <p14:creationId xmlns:p14="http://schemas.microsoft.com/office/powerpoint/2010/main" val="698498236"/>
      </p:ext>
    </p:extLst>
  </p:cSld>
  <p:clrMapOvr>
    <a:masterClrMapping/>
  </p:clrMapOvr>
  <p:transition spd="med">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208912" cy="4493538"/>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latin typeface="Arial Unicode MS" pitchFamily="34" charset="-128"/>
                <a:ea typeface="Arial Unicode MS" pitchFamily="34" charset="-128"/>
                <a:cs typeface="Arial Unicode MS" pitchFamily="34" charset="-128"/>
              </a:rPr>
              <a:t>Primärenergie, Sekundärenergie, Endenergie, Nutzenergie</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Als Primärenergie bezeichnet man die Energie, die aus den natürlich vorkommenden Energieformen oder Energieträgern zur Verfügung steht. Also sozusagen die Energie die ohne weitere Umwandlung zur Verfügung steht. Primärenergieträger sind beispielsweise: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Steinkohle, Braunkohle, Erdgas, Erdöl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Windenergie (atmosphärische Strömungen)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Wasserkraft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Sonnenenergie (nutzbare solare Energieeinstrahlung: Licht, Wärme)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Kernenergie (Natur-Uran, u. a.)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Erdwärme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Wellenkraft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Meeresströmung </a:t>
            </a:r>
          </a:p>
        </p:txBody>
      </p:sp>
      <p:sp>
        <p:nvSpPr>
          <p:cNvPr id="5" name="Titel 1"/>
          <p:cNvSpPr>
            <a:spLocks noGrp="1"/>
          </p:cNvSpPr>
          <p:nvPr>
            <p:ph type="title"/>
          </p:nvPr>
        </p:nvSpPr>
        <p:spPr/>
        <p:txBody>
          <a:bodyPr/>
          <a:lstStyle/>
          <a:p>
            <a:pPr eaLnBrk="1" hangingPunct="1"/>
            <a:r>
              <a:rPr lang="de-DE" dirty="0"/>
              <a:t>Grundlagen - Energiekette</a:t>
            </a:r>
            <a:endParaRPr lang="de-DE" i="1" dirty="0"/>
          </a:p>
        </p:txBody>
      </p:sp>
    </p:spTree>
    <p:extLst>
      <p:ext uri="{BB962C8B-B14F-4D97-AF65-F5344CB8AC3E}">
        <p14:creationId xmlns:p14="http://schemas.microsoft.com/office/powerpoint/2010/main" val="235098971"/>
      </p:ext>
    </p:extLst>
  </p:cSld>
  <p:clrMapOvr>
    <a:masterClrMapping/>
  </p:clrMapOvr>
  <p:transition spd="med">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352928" cy="5047536"/>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latin typeface="Arial Unicode MS" pitchFamily="34" charset="-128"/>
                <a:ea typeface="Arial Unicode MS" pitchFamily="34" charset="-128"/>
                <a:cs typeface="Arial Unicode MS" pitchFamily="34" charset="-128"/>
              </a:rPr>
              <a:t>Primärenergie, Sekundärenergie, Endenergie, Nutzenergie</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Sekundärenergie ist die nach der verlustbehafteten Umwandlung der Primärenergieträger in sogenannten  Nutzenergieträger verbleibende Energieform.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Sekundärenergie ist beispielsweise: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ea typeface="Arial Unicode MS" pitchFamily="34" charset="-128"/>
              </a:rPr>
              <a:t>Elektrischer Strom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ea typeface="Arial Unicode MS" pitchFamily="34" charset="-128"/>
              </a:rPr>
              <a:t>Heizöl, Benzin, Diesel, Briketts, Flüssiggas, Erdgas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ea typeface="Arial Unicode MS" pitchFamily="34" charset="-128"/>
              </a:rPr>
              <a:t>Fernwärme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Die Sekundärenergie wird erzeugt um folgende Eigenschaften zu erzielen: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gute Lagerfähigkeit (z. B. Koks, raffinierte Öle)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gute Transportfähigkeit (z. B. Elektrische Energie)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hohe Energiedichte (z. B. Koks)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einfache/billige Herstellung (Briketts)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Sekundärenergie = Primärenergie - Umwandlungsverluste aus Primärenergie</a:t>
            </a:r>
          </a:p>
        </p:txBody>
      </p:sp>
      <p:sp>
        <p:nvSpPr>
          <p:cNvPr id="5" name="Titel 1"/>
          <p:cNvSpPr>
            <a:spLocks noGrp="1"/>
          </p:cNvSpPr>
          <p:nvPr>
            <p:ph type="title"/>
          </p:nvPr>
        </p:nvSpPr>
        <p:spPr/>
        <p:txBody>
          <a:bodyPr/>
          <a:lstStyle/>
          <a:p>
            <a:pPr eaLnBrk="1" hangingPunct="1"/>
            <a:r>
              <a:rPr lang="de-DE" dirty="0"/>
              <a:t>Grundlagen - Energiekette</a:t>
            </a:r>
            <a:endParaRPr lang="de-DE" i="1" dirty="0"/>
          </a:p>
        </p:txBody>
      </p:sp>
    </p:spTree>
    <p:extLst>
      <p:ext uri="{BB962C8B-B14F-4D97-AF65-F5344CB8AC3E}">
        <p14:creationId xmlns:p14="http://schemas.microsoft.com/office/powerpoint/2010/main" val="3921223125"/>
      </p:ext>
    </p:extLst>
  </p:cSld>
  <p:clrMapOvr>
    <a:masterClrMapping/>
  </p:clrMapOvr>
  <p:transition spd="med">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208912" cy="5539978"/>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Primärenergie, Sekundärenergie, Endenergie, Nutzenergie</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Endenergie</a:t>
            </a:r>
          </a:p>
          <a:p>
            <a:r>
              <a:rPr lang="de-DE" sz="1600" dirty="0">
                <a:latin typeface="Arial Unicode MS" pitchFamily="34" charset="-128"/>
                <a:ea typeface="Arial Unicode MS" pitchFamily="34" charset="-128"/>
                <a:cs typeface="Arial Unicode MS" pitchFamily="34" charset="-128"/>
              </a:rPr>
              <a:t>Als Endenergie bezeichnet man denjenigen Teil der Primärenergie, welcher dem Verbraucher, nach Abzug von Transport- und Umwandlungsverlusten, zur Verfügung steht. Durch den Transport der Sekundärenergie zum Verbraucher kommt es zu weiteren Verlusten. Die beim Verbraucher ankommende Energie bezeichnet man als Endenergie.</a:t>
            </a:r>
          </a:p>
          <a:p>
            <a:endParaRPr lang="de-DE" sz="1600" dirty="0">
              <a:latin typeface="Arial Unicode MS" pitchFamily="34" charset="-128"/>
              <a:ea typeface="Arial Unicode MS" pitchFamily="34" charset="-128"/>
              <a:cs typeface="Arial Unicode MS" pitchFamily="34" charset="-128"/>
            </a:endParaRPr>
          </a:p>
          <a:p>
            <a:r>
              <a:rPr lang="de-DE" sz="1600" dirty="0">
                <a:latin typeface="Arial Unicode MS" pitchFamily="34" charset="-128"/>
                <a:ea typeface="Arial Unicode MS" pitchFamily="34" charset="-128"/>
                <a:cs typeface="Arial Unicode MS" pitchFamily="34" charset="-128"/>
              </a:rPr>
              <a:t>Endenergie = Sekundärenergie - Transportverluste Sekundärenergie </a:t>
            </a:r>
          </a:p>
          <a:p>
            <a:endParaRPr lang="de-DE" sz="1600" b="1" dirty="0">
              <a:latin typeface="Arial Unicode MS" pitchFamily="34" charset="-128"/>
              <a:ea typeface="Arial Unicode MS" pitchFamily="34" charset="-128"/>
              <a:cs typeface="Arial Unicode MS" pitchFamily="34" charset="-128"/>
            </a:endParaRP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Nutzenergie</a:t>
            </a:r>
          </a:p>
          <a:p>
            <a:r>
              <a:rPr lang="de-DE" sz="1600" dirty="0">
                <a:latin typeface="Arial Unicode MS" pitchFamily="34" charset="-128"/>
                <a:ea typeface="Arial Unicode MS" pitchFamily="34" charset="-128"/>
                <a:cs typeface="Arial Unicode MS" pitchFamily="34" charset="-128"/>
              </a:rPr>
              <a:t>Die NE ist die Energie, die dem Endnutzer zur Verfügung steht. Durch die Anwendung oder die Umwandlung von Endenergie gewinnt der Verbraucher die Nutzenergie (z.B. Licht, Prozesswärme, Heizwärme, mechanische Energie). </a:t>
            </a:r>
          </a:p>
          <a:p>
            <a:r>
              <a:rPr lang="de-DE" sz="1600" dirty="0">
                <a:latin typeface="Arial Unicode MS" pitchFamily="34" charset="-128"/>
                <a:ea typeface="Arial Unicode MS" pitchFamily="34" charset="-128"/>
                <a:cs typeface="Arial Unicode MS" pitchFamily="34" charset="-128"/>
              </a:rPr>
              <a:t>Die Umwandlung von Endenergie in Nutzenergie ist bereits durch die Umwandlung selbst verlustbehaftet. Zusätzlich entstehen anwendungsspezifische Verluste, wie Reibung (z.B. Motoren), Abwärme (z.B. Beleuchtung) usw. .</a:t>
            </a:r>
          </a:p>
          <a:p>
            <a:endParaRPr lang="de-DE" sz="1600" dirty="0">
              <a:latin typeface="Arial Unicode MS" pitchFamily="34" charset="-128"/>
              <a:ea typeface="Arial Unicode MS" pitchFamily="34" charset="-128"/>
              <a:cs typeface="Arial Unicode MS" pitchFamily="34" charset="-128"/>
            </a:endParaRPr>
          </a:p>
          <a:p>
            <a:r>
              <a:rPr lang="de-DE" sz="1600" dirty="0">
                <a:latin typeface="Arial Unicode MS" pitchFamily="34" charset="-128"/>
                <a:ea typeface="Arial Unicode MS" pitchFamily="34" charset="-128"/>
                <a:cs typeface="Arial Unicode MS" pitchFamily="34" charset="-128"/>
              </a:rPr>
              <a:t>Nutzenergie = Endenergie - Anlagenverluste</a:t>
            </a:r>
          </a:p>
          <a:p>
            <a:endParaRPr lang="de-DE" sz="1600" dirty="0"/>
          </a:p>
          <a:p>
            <a:endParaRPr lang="de-DE" sz="1600" b="1" dirty="0"/>
          </a:p>
        </p:txBody>
      </p:sp>
      <p:sp>
        <p:nvSpPr>
          <p:cNvPr id="5" name="Titel 1"/>
          <p:cNvSpPr>
            <a:spLocks noGrp="1"/>
          </p:cNvSpPr>
          <p:nvPr>
            <p:ph type="title"/>
          </p:nvPr>
        </p:nvSpPr>
        <p:spPr/>
        <p:txBody>
          <a:bodyPr/>
          <a:lstStyle/>
          <a:p>
            <a:pPr eaLnBrk="1" hangingPunct="1"/>
            <a:r>
              <a:rPr lang="de-DE" dirty="0"/>
              <a:t>Grundlagen - Energiekette</a:t>
            </a:r>
            <a:endParaRPr lang="de-DE" i="1" dirty="0"/>
          </a:p>
        </p:txBody>
      </p:sp>
    </p:spTree>
    <p:extLst>
      <p:ext uri="{BB962C8B-B14F-4D97-AF65-F5344CB8AC3E}">
        <p14:creationId xmlns:p14="http://schemas.microsoft.com/office/powerpoint/2010/main" val="3921223125"/>
      </p:ext>
    </p:extLst>
  </p:cSld>
  <p:clrMapOvr>
    <a:masterClrMapping/>
  </p:clrMapOvr>
  <p:transition spd="med">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Energieträger</a:t>
            </a:r>
            <a:endParaRPr lang="de-DE" i="1" dirty="0"/>
          </a:p>
        </p:txBody>
      </p:sp>
      <p:sp>
        <p:nvSpPr>
          <p:cNvPr id="2" name="Textplatzhalter 1"/>
          <p:cNvSpPr>
            <a:spLocks noGrp="1"/>
          </p:cNvSpPr>
          <p:nvPr>
            <p:ph type="body" sz="quarter" idx="10"/>
          </p:nvPr>
        </p:nvSpPr>
        <p:spPr>
          <a:xfrm>
            <a:off x="776536" y="1268760"/>
            <a:ext cx="7776864" cy="4968552"/>
          </a:xfrm>
        </p:spPr>
        <p:txBody>
          <a:bodyPr/>
          <a:lstStyle/>
          <a:p>
            <a:r>
              <a:rPr lang="de-DE" dirty="0"/>
              <a:t>Brennstoffe</a:t>
            </a:r>
          </a:p>
          <a:p>
            <a:pPr marL="0" indent="0">
              <a:buNone/>
            </a:pPr>
            <a:r>
              <a:rPr lang="de-DE" sz="1600" dirty="0"/>
              <a:t>Als Brennstoffe verwendet man (nach Aggregatzustand):</a:t>
            </a:r>
          </a:p>
          <a:p>
            <a:r>
              <a:rPr lang="de-DE" sz="1600" dirty="0"/>
              <a:t>flüssige Brennstoffe: Heizöl, Pflanzenöle oder Biodiesel </a:t>
            </a:r>
          </a:p>
          <a:p>
            <a:r>
              <a:rPr lang="de-DE" sz="1600" dirty="0"/>
              <a:t>gasförmige Brennstoffe: Erdgas, Flüssiggas oder Biomethan </a:t>
            </a:r>
          </a:p>
          <a:p>
            <a:r>
              <a:rPr lang="de-DE" sz="1600" dirty="0"/>
              <a:t>feste Brennstoffe Kohle, Holz (Scheitholz oder Holzpellets) oder andere biogene Festbrennstoffe (Stroh, weitere halmgutartige Biomasse, Getreide) </a:t>
            </a:r>
          </a:p>
          <a:p>
            <a:pPr marL="0" indent="0">
              <a:buNone/>
            </a:pPr>
            <a:endParaRPr lang="de-DE" sz="1600" dirty="0"/>
          </a:p>
          <a:p>
            <a:pPr marL="0" indent="0">
              <a:buNone/>
            </a:pPr>
            <a:r>
              <a:rPr lang="de-DE" sz="1600" dirty="0"/>
              <a:t>Daneben unterscheidet man in fossile Brennstoffe (= Fossile Energie) und Brennstoffe aus nachwachsenden Rohstoffen (= Biomasse).</a:t>
            </a:r>
          </a:p>
          <a:p>
            <a:pPr marL="0" indent="0">
              <a:buNone/>
            </a:pPr>
            <a:endParaRPr lang="de-DE" sz="1600" dirty="0"/>
          </a:p>
          <a:p>
            <a:pPr marL="0" indent="0">
              <a:buNone/>
            </a:pPr>
            <a:r>
              <a:rPr lang="de-DE" sz="1600" dirty="0"/>
              <a:t>Strom wird nicht als 'Brennstoff' bezeichnet, weil er in einer Elektroheizung nicht verbrannt wird. Die Elektroheizung stellt Elektrowärme zwecks Beheizung eines Gebäudes her. Eine bekannte Art der Elektroheizung ist die Nachtspeicherheizung.</a:t>
            </a:r>
          </a:p>
          <a:p>
            <a:pPr marL="0" indent="0">
              <a:buNone/>
            </a:pPr>
            <a:endParaRPr lang="de-DE" sz="1600" dirty="0"/>
          </a:p>
          <a:p>
            <a:endParaRPr lang="de-DE" sz="1600" dirty="0"/>
          </a:p>
        </p:txBody>
      </p:sp>
    </p:spTree>
    <p:extLst>
      <p:ext uri="{BB962C8B-B14F-4D97-AF65-F5344CB8AC3E}">
        <p14:creationId xmlns:p14="http://schemas.microsoft.com/office/powerpoint/2010/main" val="2632615363"/>
      </p:ext>
    </p:extLst>
  </p:cSld>
  <p:clrMapOvr>
    <a:masterClrMapping/>
  </p:clrMapOvr>
  <p:transition spd="med">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Agenda</a:t>
            </a:r>
            <a:endParaRPr lang="de-DE" i="1" dirty="0"/>
          </a:p>
        </p:txBody>
      </p:sp>
      <p:sp>
        <p:nvSpPr>
          <p:cNvPr id="2" name="Textplatzhalter 1"/>
          <p:cNvSpPr>
            <a:spLocks noGrp="1"/>
          </p:cNvSpPr>
          <p:nvPr>
            <p:ph type="body" sz="quarter" idx="10"/>
          </p:nvPr>
        </p:nvSpPr>
        <p:spPr>
          <a:xfrm>
            <a:off x="776536" y="1268760"/>
            <a:ext cx="7129462" cy="2808311"/>
          </a:xfrm>
        </p:spPr>
        <p:txBody>
          <a:bodyPr/>
          <a:lstStyle/>
          <a:p>
            <a:r>
              <a:rPr lang="de-DE" dirty="0"/>
              <a:t>Session 1: Einheiten und Faktoren</a:t>
            </a:r>
          </a:p>
          <a:p>
            <a:pPr lvl="1"/>
            <a:r>
              <a:rPr lang="de-DE" dirty="0"/>
              <a:t>Grundlagen zum Thema Energie und Energieeffizienz</a:t>
            </a:r>
          </a:p>
          <a:p>
            <a:pPr lvl="1"/>
            <a:r>
              <a:rPr lang="de-DE" dirty="0"/>
              <a:t>Energieformen (potenzielle, kinetische Energie)</a:t>
            </a:r>
          </a:p>
          <a:p>
            <a:pPr lvl="1"/>
            <a:r>
              <a:rPr lang="de-DE" dirty="0"/>
              <a:t>Energie, Arbeit, Leistung, </a:t>
            </a:r>
            <a:r>
              <a:rPr lang="de-DE" dirty="0" err="1"/>
              <a:t>Lastgang</a:t>
            </a:r>
            <a:endParaRPr lang="de-DE" dirty="0"/>
          </a:p>
          <a:p>
            <a:pPr lvl="1"/>
            <a:r>
              <a:rPr lang="de-DE" dirty="0"/>
              <a:t>Energieträger und deren Energieinhalte</a:t>
            </a:r>
          </a:p>
          <a:p>
            <a:pPr lvl="1"/>
            <a:r>
              <a:rPr lang="de-DE" dirty="0"/>
              <a:t>Grundeinheiten und Umrechnungen</a:t>
            </a:r>
          </a:p>
          <a:p>
            <a:pPr lvl="1"/>
            <a:r>
              <a:rPr lang="de-DE" dirty="0"/>
              <a:t>Wirkungsgrad</a:t>
            </a:r>
          </a:p>
        </p:txBody>
      </p:sp>
    </p:spTree>
  </p:cSld>
  <p:clrMapOvr>
    <a:masterClrMapping/>
  </p:clrMapOvr>
  <p:transition spd="med">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Energieträger</a:t>
            </a:r>
            <a:endParaRPr lang="de-DE" i="1" dirty="0"/>
          </a:p>
        </p:txBody>
      </p:sp>
      <p:sp>
        <p:nvSpPr>
          <p:cNvPr id="2" name="Textplatzhalter 1"/>
          <p:cNvSpPr>
            <a:spLocks noGrp="1"/>
          </p:cNvSpPr>
          <p:nvPr>
            <p:ph type="body" sz="quarter" idx="10"/>
          </p:nvPr>
        </p:nvSpPr>
        <p:spPr>
          <a:xfrm>
            <a:off x="776536" y="1268760"/>
            <a:ext cx="8424936" cy="4968552"/>
          </a:xfrm>
        </p:spPr>
        <p:txBody>
          <a:bodyPr/>
          <a:lstStyle/>
          <a:p>
            <a:r>
              <a:rPr lang="de-DE" dirty="0"/>
              <a:t>Heizwert (Energieinhalt) verschiedener Energieträger</a:t>
            </a:r>
          </a:p>
          <a:p>
            <a:r>
              <a:rPr lang="de-DE" sz="1600" dirty="0"/>
              <a:t>Feste Brennstoffe </a:t>
            </a:r>
          </a:p>
          <a:p>
            <a:pPr marL="542925" lvl="1" indent="0">
              <a:buNone/>
            </a:pPr>
            <a:r>
              <a:rPr lang="de-DE" dirty="0"/>
              <a:t>Brennstoff 					Heizwert in kWh / kg</a:t>
            </a:r>
          </a:p>
          <a:p>
            <a:pPr marL="542925" lvl="1" indent="0">
              <a:buNone/>
            </a:pPr>
            <a:r>
              <a:rPr lang="de-DE" dirty="0"/>
              <a:t>Steinkohlenkoks				8,0 	</a:t>
            </a:r>
          </a:p>
          <a:p>
            <a:pPr marL="542925" lvl="1" indent="0">
              <a:buNone/>
            </a:pPr>
            <a:r>
              <a:rPr lang="de-DE" dirty="0"/>
              <a:t>Steinkohle  					7,0 - (Sonderkohlen 9,0)   </a:t>
            </a:r>
          </a:p>
          <a:p>
            <a:pPr marL="542925" lvl="1" indent="0">
              <a:buNone/>
            </a:pPr>
            <a:r>
              <a:rPr lang="de-DE" dirty="0"/>
              <a:t>Rohbraunkohle 				2,2 - 3,1</a:t>
            </a:r>
          </a:p>
          <a:p>
            <a:pPr marL="542925" lvl="1" indent="0">
              <a:buNone/>
            </a:pPr>
            <a:r>
              <a:rPr lang="de-DE" dirty="0"/>
              <a:t>Braunkohlenbrikett 				5,5 - 5,7   </a:t>
            </a:r>
          </a:p>
          <a:p>
            <a:pPr marL="542925" lvl="1" indent="0">
              <a:buNone/>
            </a:pPr>
            <a:r>
              <a:rPr lang="de-DE" dirty="0"/>
              <a:t>Holzkohle 					7,7</a:t>
            </a:r>
          </a:p>
          <a:p>
            <a:pPr marL="542925" lvl="1" indent="0">
              <a:buNone/>
            </a:pPr>
            <a:r>
              <a:rPr lang="de-DE" dirty="0"/>
              <a:t>Holz mittelhart (waldfrisch / luftrocken)		1,5 - 1,9 / 4,0 - 4,4 </a:t>
            </a:r>
          </a:p>
          <a:p>
            <a:pPr marL="542925" lvl="1" indent="0">
              <a:buNone/>
            </a:pPr>
            <a:r>
              <a:rPr lang="de-DE" dirty="0"/>
              <a:t>Holzpellets / Holzbriketts			4,8 - 5,0</a:t>
            </a:r>
          </a:p>
          <a:p>
            <a:pPr marL="542925" lvl="1" indent="0">
              <a:buNone/>
            </a:pPr>
            <a:r>
              <a:rPr lang="de-DE" dirty="0"/>
              <a:t>Stroh, Torf, Schilf, Getreidepflanzen 		4,2 - 4,8   </a:t>
            </a:r>
          </a:p>
          <a:p>
            <a:pPr marL="542925" lvl="1" indent="0">
              <a:buNone/>
            </a:pPr>
            <a:r>
              <a:rPr lang="de-DE" dirty="0"/>
              <a:t>Hausmüll					2,5 - 3,0</a:t>
            </a:r>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3422782753"/>
      </p:ext>
    </p:extLst>
  </p:cSld>
  <p:clrMapOvr>
    <a:masterClrMapping/>
  </p:clrMapOvr>
  <p:transition spd="med">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Energieträger</a:t>
            </a:r>
            <a:endParaRPr lang="de-DE" i="1" dirty="0"/>
          </a:p>
        </p:txBody>
      </p:sp>
      <p:sp>
        <p:nvSpPr>
          <p:cNvPr id="2" name="Textplatzhalter 1"/>
          <p:cNvSpPr>
            <a:spLocks noGrp="1"/>
          </p:cNvSpPr>
          <p:nvPr>
            <p:ph type="body" sz="quarter" idx="10"/>
          </p:nvPr>
        </p:nvSpPr>
        <p:spPr>
          <a:xfrm>
            <a:off x="776536" y="1268760"/>
            <a:ext cx="8424936" cy="4968552"/>
          </a:xfrm>
        </p:spPr>
        <p:txBody>
          <a:bodyPr/>
          <a:lstStyle/>
          <a:p>
            <a:r>
              <a:rPr lang="de-DE" dirty="0"/>
              <a:t>Heizwert (Energieinhalt) verschiedener Energieträger</a:t>
            </a:r>
          </a:p>
          <a:p>
            <a:r>
              <a:rPr lang="de-DE" sz="1600" dirty="0"/>
              <a:t>Flüssige Brennstoffe </a:t>
            </a:r>
          </a:p>
          <a:p>
            <a:pPr marL="542925" lvl="1" indent="0">
              <a:buNone/>
            </a:pPr>
            <a:r>
              <a:rPr lang="de-DE" dirty="0"/>
              <a:t>Brennstoff 					Heizwert in kWh / l</a:t>
            </a:r>
          </a:p>
          <a:p>
            <a:pPr marL="542925" lvl="1" indent="0">
              <a:spcAft>
                <a:spcPts val="600"/>
              </a:spcAft>
              <a:buNone/>
            </a:pPr>
            <a:r>
              <a:rPr lang="de-DE" dirty="0"/>
              <a:t>Benzin					8,5</a:t>
            </a:r>
          </a:p>
          <a:p>
            <a:pPr marL="542925" lvl="1" indent="0">
              <a:spcAft>
                <a:spcPts val="600"/>
              </a:spcAft>
              <a:buNone/>
            </a:pPr>
            <a:r>
              <a:rPr lang="de-DE" dirty="0"/>
              <a:t>Diesel, Heizöl ELK				9,8</a:t>
            </a:r>
          </a:p>
          <a:p>
            <a:pPr marL="542925" lvl="1" indent="0">
              <a:spcAft>
                <a:spcPts val="600"/>
              </a:spcAft>
              <a:buNone/>
            </a:pPr>
            <a:r>
              <a:rPr lang="de-DE" dirty="0"/>
              <a:t>Heizöl (leicht)					10,5</a:t>
            </a:r>
          </a:p>
          <a:p>
            <a:pPr marL="542925" lvl="1" indent="0">
              <a:spcAft>
                <a:spcPts val="600"/>
              </a:spcAft>
              <a:buNone/>
            </a:pPr>
            <a:r>
              <a:rPr lang="de-DE" dirty="0"/>
              <a:t>Biodiesel					9,0</a:t>
            </a:r>
          </a:p>
          <a:p>
            <a:pPr marL="542925" lvl="1" indent="0">
              <a:spcAft>
                <a:spcPts val="600"/>
              </a:spcAft>
              <a:buNone/>
            </a:pPr>
            <a:r>
              <a:rPr lang="de-DE" dirty="0"/>
              <a:t>Heizöl S (schwer)				9,8</a:t>
            </a:r>
          </a:p>
          <a:p>
            <a:pPr marL="542925" lvl="1" indent="0">
              <a:spcAft>
                <a:spcPts val="600"/>
              </a:spcAft>
              <a:buNone/>
            </a:pPr>
            <a:r>
              <a:rPr lang="de-DE" dirty="0"/>
              <a:t>Erdöl					10,6</a:t>
            </a:r>
          </a:p>
          <a:p>
            <a:pPr marL="542925" lvl="1" indent="0">
              <a:spcAft>
                <a:spcPts val="600"/>
              </a:spcAft>
              <a:buNone/>
            </a:pPr>
            <a:r>
              <a:rPr lang="de-DE" dirty="0"/>
              <a:t>Benzol					9,8</a:t>
            </a:r>
          </a:p>
          <a:p>
            <a:pPr marL="542925" lvl="1" indent="0">
              <a:spcAft>
                <a:spcPts val="600"/>
              </a:spcAft>
              <a:buNone/>
            </a:pPr>
            <a:r>
              <a:rPr lang="de-DE" dirty="0"/>
              <a:t>Ottokraftstoff (6 Teile Benzin, 4 Teile Benzol)	9,2</a:t>
            </a:r>
          </a:p>
          <a:p>
            <a:pPr marL="542925" lvl="1" indent="0">
              <a:spcAft>
                <a:spcPts val="600"/>
              </a:spcAft>
              <a:buClr>
                <a:srgbClr val="9D163C"/>
              </a:buClr>
              <a:buNone/>
            </a:pPr>
            <a:r>
              <a:rPr lang="de-DE" dirty="0"/>
              <a:t>Flüssiggas LPG (50% Propan + 50% Butan)		7,0 - 7,3</a:t>
            </a:r>
          </a:p>
          <a:p>
            <a:pPr marL="542925" lvl="1" indent="0">
              <a:spcAft>
                <a:spcPts val="600"/>
              </a:spcAft>
              <a:buClr>
                <a:srgbClr val="9D163C"/>
              </a:buClr>
              <a:buNone/>
            </a:pPr>
            <a:r>
              <a:rPr lang="de-DE" dirty="0"/>
              <a:t>Autogas LPG	(Propan, Butan)			6,9 - 7,0	</a:t>
            </a:r>
            <a:endParaRPr lang="de-DE" sz="1200" dirty="0"/>
          </a:p>
          <a:p>
            <a:pPr marL="0" indent="0">
              <a:spcAft>
                <a:spcPts val="0"/>
              </a:spcAft>
              <a:buNone/>
            </a:pPr>
            <a:endParaRPr lang="de-DE" sz="1200" dirty="0"/>
          </a:p>
          <a:p>
            <a:pPr marL="0" indent="0">
              <a:spcAft>
                <a:spcPts val="0"/>
              </a:spcAft>
              <a:buNone/>
            </a:pPr>
            <a:r>
              <a:rPr lang="de-DE" sz="1200" dirty="0"/>
              <a:t>LPG </a:t>
            </a:r>
            <a:r>
              <a:rPr lang="de-DE" sz="1200" i="1" dirty="0"/>
              <a:t>(</a:t>
            </a:r>
            <a:r>
              <a:rPr lang="de-DE" sz="1200" i="1" dirty="0" err="1"/>
              <a:t>Liquefied</a:t>
            </a:r>
            <a:r>
              <a:rPr lang="de-DE" sz="1200" i="1" dirty="0"/>
              <a:t> Petroleum Gas)	</a:t>
            </a:r>
            <a:r>
              <a:rPr lang="de-DE" sz="1200" dirty="0"/>
              <a:t>CNG </a:t>
            </a:r>
            <a:r>
              <a:rPr lang="de-DE" sz="1200" i="1" dirty="0"/>
              <a:t> (Compressed Natural Gas)	</a:t>
            </a:r>
            <a:r>
              <a:rPr lang="de-DE" sz="1200" dirty="0"/>
              <a:t>LNG </a:t>
            </a:r>
            <a:r>
              <a:rPr lang="de-DE" sz="1200" i="1" dirty="0"/>
              <a:t>(</a:t>
            </a:r>
            <a:r>
              <a:rPr lang="de-DE" sz="1200" i="1" dirty="0" err="1"/>
              <a:t>Liquiefied</a:t>
            </a:r>
            <a:r>
              <a:rPr lang="de-DE" sz="1200" i="1" dirty="0"/>
              <a:t> Natural Gas)</a:t>
            </a:r>
            <a:endParaRPr lang="de-DE" sz="1200" dirty="0"/>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4055355004"/>
      </p:ext>
    </p:extLst>
  </p:cSld>
  <p:clrMapOvr>
    <a:masterClrMapping/>
  </p:clrMapOvr>
  <p:transition spd="med">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Grundlagen - Energieträger</a:t>
            </a:r>
            <a:endParaRPr lang="de-DE" i="1" dirty="0"/>
          </a:p>
        </p:txBody>
      </p:sp>
      <p:sp>
        <p:nvSpPr>
          <p:cNvPr id="2" name="Textplatzhalter 1"/>
          <p:cNvSpPr>
            <a:spLocks noGrp="1"/>
          </p:cNvSpPr>
          <p:nvPr>
            <p:ph type="body" sz="quarter" idx="10"/>
          </p:nvPr>
        </p:nvSpPr>
        <p:spPr>
          <a:xfrm>
            <a:off x="776536" y="1268760"/>
            <a:ext cx="8424936" cy="5112568"/>
          </a:xfrm>
        </p:spPr>
        <p:txBody>
          <a:bodyPr/>
          <a:lstStyle/>
          <a:p>
            <a:r>
              <a:rPr lang="de-DE" dirty="0"/>
              <a:t>Heizwert (Energieinhalt) verschiedener Energieträger</a:t>
            </a:r>
          </a:p>
          <a:p>
            <a:r>
              <a:rPr lang="de-DE" sz="1600" dirty="0"/>
              <a:t>Gasförmige Brennstoffe </a:t>
            </a:r>
          </a:p>
          <a:p>
            <a:pPr marL="542925" lvl="1" indent="0">
              <a:buNone/>
            </a:pPr>
            <a:r>
              <a:rPr lang="de-DE" dirty="0"/>
              <a:t>Brennstoff 					Heizwert in kWh / m³ </a:t>
            </a:r>
          </a:p>
          <a:p>
            <a:pPr marL="542925" lvl="1" indent="0">
              <a:spcAft>
                <a:spcPts val="600"/>
              </a:spcAft>
              <a:buNone/>
            </a:pPr>
            <a:r>
              <a:rPr lang="de-DE" dirty="0"/>
              <a:t>Wasserstoff 					2,75</a:t>
            </a:r>
          </a:p>
          <a:p>
            <a:pPr marL="542925" lvl="1" indent="0">
              <a:spcAft>
                <a:spcPts val="600"/>
              </a:spcAft>
              <a:buNone/>
            </a:pPr>
            <a:r>
              <a:rPr lang="de-DE" dirty="0"/>
              <a:t>Erdgas L * 		 			8,2 - 8,9 </a:t>
            </a:r>
          </a:p>
          <a:p>
            <a:pPr marL="542925" lvl="1" indent="0">
              <a:spcAft>
                <a:spcPts val="600"/>
              </a:spcAft>
              <a:buNone/>
            </a:pPr>
            <a:r>
              <a:rPr lang="de-DE" dirty="0"/>
              <a:t>Erdgas H ** 		 			10,3 - 11,1</a:t>
            </a:r>
          </a:p>
          <a:p>
            <a:pPr marL="542925" lvl="1" indent="0">
              <a:spcAft>
                <a:spcPts val="600"/>
              </a:spcAft>
              <a:buNone/>
            </a:pPr>
            <a:r>
              <a:rPr lang="de-DE" dirty="0"/>
              <a:t>Stadtgas 	 	 			5,2 - 5,36</a:t>
            </a:r>
          </a:p>
          <a:p>
            <a:pPr marL="542925" lvl="1" indent="0">
              <a:spcAft>
                <a:spcPts val="600"/>
              </a:spcAft>
              <a:buNone/>
            </a:pPr>
            <a:r>
              <a:rPr lang="de-DE" dirty="0"/>
              <a:t>Biogas 						ca. 6   </a:t>
            </a:r>
          </a:p>
          <a:p>
            <a:pPr marL="542925" lvl="1" indent="0">
              <a:spcAft>
                <a:spcPts val="600"/>
              </a:spcAft>
              <a:buNone/>
            </a:pPr>
            <a:r>
              <a:rPr lang="de-DE" dirty="0"/>
              <a:t>Methan 					10,0</a:t>
            </a:r>
          </a:p>
          <a:p>
            <a:pPr marL="542925" lvl="1" indent="0">
              <a:spcAft>
                <a:spcPts val="600"/>
              </a:spcAft>
              <a:buNone/>
            </a:pPr>
            <a:r>
              <a:rPr lang="de-DE" dirty="0"/>
              <a:t>Ethan 						16,2</a:t>
            </a:r>
          </a:p>
          <a:p>
            <a:pPr marL="542925" lvl="1" indent="0">
              <a:spcAft>
                <a:spcPts val="600"/>
              </a:spcAft>
              <a:buNone/>
            </a:pPr>
            <a:r>
              <a:rPr lang="de-DE" dirty="0"/>
              <a:t>Propan						23,1</a:t>
            </a:r>
          </a:p>
          <a:p>
            <a:pPr marL="542925" lvl="1" indent="0">
              <a:spcAft>
                <a:spcPts val="600"/>
              </a:spcAft>
              <a:buNone/>
            </a:pPr>
            <a:r>
              <a:rPr lang="de-DE" dirty="0"/>
              <a:t>Butan						34,3</a:t>
            </a:r>
          </a:p>
          <a:p>
            <a:pPr marL="542925" lvl="1" indent="0">
              <a:spcBef>
                <a:spcPts val="600"/>
              </a:spcBef>
              <a:buNone/>
            </a:pPr>
            <a:r>
              <a:rPr lang="de-DE" sz="1200" dirty="0"/>
              <a:t>*	Erdgas „L“ besteht aus ca. 85 % Methan, 4 % (Ethan, Propan, Butan, Pentan) und 11 % </a:t>
            </a:r>
            <a:r>
              <a:rPr lang="de-DE" sz="1200" dirty="0" err="1"/>
              <a:t>Inertgasen</a:t>
            </a:r>
            <a:r>
              <a:rPr lang="de-DE" sz="1200" dirty="0"/>
              <a:t>.             **	Erdgas „H“ (Nordsee) aus ca. 89 % Methan, 8 % (Ethan, Propan, Butan, Pentan) und 3 % </a:t>
            </a:r>
            <a:r>
              <a:rPr lang="de-DE" sz="1200" dirty="0" err="1"/>
              <a:t>Inertgasen</a:t>
            </a:r>
            <a:r>
              <a:rPr lang="de-DE" sz="1200" dirty="0"/>
              <a:t>. </a:t>
            </a:r>
          </a:p>
          <a:p>
            <a:pPr lvl="1"/>
            <a:endParaRPr lang="de-DE" dirty="0"/>
          </a:p>
          <a:p>
            <a:pPr lvl="1"/>
            <a:endParaRPr lang="de-DE" dirty="0"/>
          </a:p>
          <a:p>
            <a:pPr marL="542925" lvl="1" indent="0">
              <a:buNone/>
            </a:pPr>
            <a:endParaRPr lang="de-DE" dirty="0"/>
          </a:p>
          <a:p>
            <a:pPr marL="0" indent="0">
              <a:buNone/>
            </a:pPr>
            <a:endParaRPr lang="de-DE" sz="1600" dirty="0"/>
          </a:p>
          <a:p>
            <a:endParaRPr lang="de-DE" sz="1600" dirty="0"/>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1312000550"/>
      </p:ext>
    </p:extLst>
  </p:cSld>
  <p:clrMapOvr>
    <a:masterClrMapping/>
  </p:clrMapOvr>
  <p:transition spd="med">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Einheiten</a:t>
            </a:r>
            <a:endParaRPr lang="de-DE" i="1" dirty="0"/>
          </a:p>
        </p:txBody>
      </p:sp>
      <p:sp>
        <p:nvSpPr>
          <p:cNvPr id="2" name="Textplatzhalter 1"/>
          <p:cNvSpPr>
            <a:spLocks noGrp="1"/>
          </p:cNvSpPr>
          <p:nvPr>
            <p:ph type="body" sz="quarter" idx="10"/>
          </p:nvPr>
        </p:nvSpPr>
        <p:spPr>
          <a:xfrm>
            <a:off x="776536" y="1268760"/>
            <a:ext cx="8568952" cy="4608512"/>
          </a:xfrm>
        </p:spPr>
        <p:txBody>
          <a:bodyPr/>
          <a:lstStyle/>
          <a:p>
            <a:r>
              <a:rPr lang="de-DE" dirty="0"/>
              <a:t>Grundeinheiten und Umrechnungsfaktoren</a:t>
            </a:r>
          </a:p>
          <a:p>
            <a:r>
              <a:rPr lang="de-DE" sz="1600" dirty="0"/>
              <a:t>Grundeinheiten SI - System</a:t>
            </a:r>
          </a:p>
          <a:p>
            <a:pPr marL="0" indent="0">
              <a:buNone/>
            </a:pPr>
            <a:r>
              <a:rPr lang="de-DE" sz="1600" dirty="0"/>
              <a:t>	Einheit  		Einheitenzeichen  	physikalische Größe  </a:t>
            </a:r>
          </a:p>
          <a:p>
            <a:pPr marL="0" indent="0">
              <a:buNone/>
            </a:pPr>
            <a:r>
              <a:rPr lang="de-DE" sz="1600" dirty="0"/>
              <a:t>	Meter  		m  				Länge  </a:t>
            </a:r>
          </a:p>
          <a:p>
            <a:pPr marL="0" indent="0">
              <a:buNone/>
            </a:pPr>
            <a:r>
              <a:rPr lang="de-DE" sz="1600" dirty="0"/>
              <a:t>	Kilogramm  		kg  				Masse  </a:t>
            </a:r>
          </a:p>
          <a:p>
            <a:pPr marL="0" indent="0">
              <a:buNone/>
            </a:pPr>
            <a:r>
              <a:rPr lang="de-DE" sz="1600" dirty="0"/>
              <a:t>	Sekunde  		s  				Zeit  </a:t>
            </a:r>
          </a:p>
          <a:p>
            <a:pPr marL="0" indent="0">
              <a:buNone/>
            </a:pPr>
            <a:r>
              <a:rPr lang="de-DE" sz="1600" dirty="0"/>
              <a:t>	Ampere  		A				elektrische Stromstärke  </a:t>
            </a:r>
          </a:p>
          <a:p>
            <a:pPr marL="0" indent="0">
              <a:buNone/>
            </a:pPr>
            <a:r>
              <a:rPr lang="de-DE" sz="1600" dirty="0"/>
              <a:t>	Kelvin  			K  				thermodynamische Temperatur  </a:t>
            </a:r>
          </a:p>
          <a:p>
            <a:pPr marL="0" indent="0">
              <a:buNone/>
            </a:pPr>
            <a:r>
              <a:rPr lang="de-DE" sz="1600" dirty="0"/>
              <a:t>	Mol  			</a:t>
            </a:r>
            <a:r>
              <a:rPr lang="de-DE" sz="1600" dirty="0" err="1"/>
              <a:t>mol</a:t>
            </a:r>
            <a:r>
              <a:rPr lang="de-DE" sz="1600" dirty="0"/>
              <a:t>  				Stoffmenge  </a:t>
            </a:r>
          </a:p>
          <a:p>
            <a:pPr marL="0" indent="0">
              <a:buNone/>
            </a:pPr>
            <a:r>
              <a:rPr lang="de-DE" sz="1600" dirty="0"/>
              <a:t>	Candela  		cd				Lichtstärke </a:t>
            </a:r>
          </a:p>
          <a:p>
            <a:pPr marL="0" indent="0">
              <a:buNone/>
            </a:pPr>
            <a:r>
              <a:rPr lang="de-DE" sz="1600" dirty="0"/>
              <a:t>Alle anderen SI-Einheiten sind abgeleitet. </a:t>
            </a:r>
          </a:p>
        </p:txBody>
      </p:sp>
    </p:spTree>
    <p:extLst>
      <p:ext uri="{BB962C8B-B14F-4D97-AF65-F5344CB8AC3E}">
        <p14:creationId xmlns:p14="http://schemas.microsoft.com/office/powerpoint/2010/main" val="3793501869"/>
      </p:ext>
    </p:extLst>
  </p:cSld>
  <p:clrMapOvr>
    <a:masterClrMapping/>
  </p:clrMapOvr>
  <p:transition spd="med">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Einheiten</a:t>
            </a:r>
            <a:endParaRPr lang="de-DE" i="1" dirty="0"/>
          </a:p>
        </p:txBody>
      </p:sp>
      <mc:AlternateContent xmlns:mc="http://schemas.openxmlformats.org/markup-compatibility/2006">
        <mc:Choice xmlns:a14="http://schemas.microsoft.com/office/drawing/2010/main" Requires="a14">
          <p:sp>
            <p:nvSpPr>
              <p:cNvPr id="2" name="Textplatzhalter 1"/>
              <p:cNvSpPr>
                <a:spLocks noGrp="1"/>
              </p:cNvSpPr>
              <p:nvPr>
                <p:ph type="body" sz="quarter" idx="10"/>
              </p:nvPr>
            </p:nvSpPr>
            <p:spPr>
              <a:xfrm>
                <a:off x="776536" y="1268760"/>
                <a:ext cx="8928992" cy="5040560"/>
              </a:xfrm>
            </p:spPr>
            <p:txBody>
              <a:bodyPr/>
              <a:lstStyle/>
              <a:p>
                <a:r>
                  <a:rPr lang="de-DE" dirty="0"/>
                  <a:t>Energetische Einheiten und Umrechnungsfaktoren</a:t>
                </a:r>
              </a:p>
              <a:p>
                <a:pPr marL="0" indent="0">
                  <a:spcAft>
                    <a:spcPts val="0"/>
                  </a:spcAft>
                  <a:buNone/>
                </a:pPr>
                <a:r>
                  <a:rPr lang="de-DE" sz="1400" dirty="0"/>
                  <a:t>Größe 	   Größen-	Einheit 		Zeichen 	SI-	         Umrechnungen</a:t>
                </a:r>
              </a:p>
              <a:p>
                <a:pPr marL="0" indent="0">
                  <a:spcAft>
                    <a:spcPts val="0"/>
                  </a:spcAft>
                  <a:buNone/>
                </a:pPr>
                <a:r>
                  <a:rPr lang="de-DE" sz="1400" dirty="0"/>
                  <a:t>	   </a:t>
                </a:r>
                <a:r>
                  <a:rPr lang="de-DE" sz="1400" dirty="0" err="1"/>
                  <a:t>symbol</a:t>
                </a:r>
                <a:r>
                  <a:rPr lang="de-DE" sz="1400" dirty="0"/>
                  <a:t>				Einheit		</a:t>
                </a:r>
              </a:p>
              <a:p>
                <a:pPr marL="0" indent="0">
                  <a:spcAft>
                    <a:spcPts val="0"/>
                  </a:spcAft>
                  <a:buNone/>
                </a:pPr>
                <a:endParaRPr lang="de-DE" sz="1400" dirty="0"/>
              </a:p>
              <a:p>
                <a:pPr marL="0" indent="0">
                  <a:buNone/>
                </a:pPr>
                <a:r>
                  <a:rPr lang="de-DE" sz="1400" dirty="0"/>
                  <a:t>Kraft	     </a:t>
                </a:r>
                <a:r>
                  <a:rPr lang="de-DE" sz="1400" i="1" dirty="0"/>
                  <a:t>F 		</a:t>
                </a:r>
                <a:r>
                  <a:rPr lang="de-DE" sz="1400" dirty="0"/>
                  <a:t>Newton		N		1 N = 1 </a:t>
                </a:r>
                <a14:m>
                  <m:oMath xmlns:m="http://schemas.openxmlformats.org/officeDocument/2006/math">
                    <m:f>
                      <m:fPr>
                        <m:ctrlPr>
                          <a:rPr lang="de-DE" sz="1400" i="1" smtClean="0">
                            <a:latin typeface="Cambria Math" panose="02040503050406030204" pitchFamily="18" charset="0"/>
                          </a:rPr>
                        </m:ctrlPr>
                      </m:fPr>
                      <m:num>
                        <m:r>
                          <m:rPr>
                            <m:sty m:val="p"/>
                          </m:rPr>
                          <a:rPr lang="de-DE" sz="1400" b="0" i="0" smtClean="0">
                            <a:latin typeface="Cambria Math"/>
                          </a:rPr>
                          <m:t>kg</m:t>
                        </m:r>
                        <m:r>
                          <a:rPr lang="de-DE" sz="1400" b="0" i="0" smtClean="0">
                            <a:latin typeface="Cambria Math"/>
                          </a:rPr>
                          <m:t> </m:t>
                        </m:r>
                        <m:r>
                          <m:rPr>
                            <m:sty m:val="p"/>
                          </m:rPr>
                          <a:rPr lang="de-DE" sz="1400" b="0" i="0" smtClean="0">
                            <a:latin typeface="Cambria Math"/>
                          </a:rPr>
                          <m:t>m</m:t>
                        </m:r>
                        <m:r>
                          <a:rPr lang="de-DE" sz="1400" b="0" i="0" smtClean="0">
                            <a:latin typeface="Cambria Math"/>
                          </a:rPr>
                          <m:t> </m:t>
                        </m:r>
                      </m:num>
                      <m:den>
                        <m:r>
                          <m:rPr>
                            <m:sty m:val="p"/>
                          </m:rPr>
                          <a:rPr lang="de-DE" sz="1400" b="0" i="0" smtClean="0">
                            <a:latin typeface="Cambria Math"/>
                          </a:rPr>
                          <m:t>s</m:t>
                        </m:r>
                        <m:r>
                          <a:rPr lang="de-DE" sz="1400" b="0" i="0" smtClean="0">
                            <a:latin typeface="Cambria Math"/>
                          </a:rPr>
                          <m:t>²</m:t>
                        </m:r>
                      </m:den>
                    </m:f>
                  </m:oMath>
                </a14:m>
                <a:r>
                  <a:rPr lang="de-DE" sz="1400" dirty="0"/>
                  <a:t>        1 </a:t>
                </a:r>
                <a:r>
                  <a:rPr lang="de-DE" sz="1400" dirty="0" err="1"/>
                  <a:t>kp</a:t>
                </a:r>
                <a:r>
                  <a:rPr lang="de-DE" sz="1400" dirty="0"/>
                  <a:t> = 9,81 N </a:t>
                </a:r>
              </a:p>
              <a:p>
                <a:pPr marL="0" indent="0">
                  <a:spcAft>
                    <a:spcPts val="0"/>
                  </a:spcAft>
                  <a:buNone/>
                </a:pPr>
                <a:r>
                  <a:rPr lang="de-DE" sz="1400" dirty="0"/>
                  <a:t>Druck	     </a:t>
                </a:r>
                <a:r>
                  <a:rPr lang="de-DE" sz="1400" i="1" dirty="0"/>
                  <a:t>p</a:t>
                </a:r>
                <a:r>
                  <a:rPr lang="de-DE" sz="1400" dirty="0"/>
                  <a:t>		Pascal 		</a:t>
                </a:r>
                <a:r>
                  <a:rPr lang="de-DE" sz="1400" dirty="0" err="1"/>
                  <a:t>Pa</a:t>
                </a:r>
                <a:r>
                  <a:rPr lang="de-DE" sz="1400" dirty="0"/>
                  <a:t> 		1 </a:t>
                </a:r>
                <a:r>
                  <a:rPr lang="de-DE" sz="1400" dirty="0" err="1"/>
                  <a:t>Pa</a:t>
                </a:r>
                <a:r>
                  <a:rPr lang="de-DE" sz="1400" dirty="0"/>
                  <a:t> = </a:t>
                </a:r>
                <a14:m>
                  <m:oMath xmlns:m="http://schemas.openxmlformats.org/officeDocument/2006/math">
                    <m:f>
                      <m:fPr>
                        <m:ctrlPr>
                          <a:rPr lang="de-DE" sz="1400" i="1" smtClean="0">
                            <a:latin typeface="Cambria Math" panose="02040503050406030204" pitchFamily="18" charset="0"/>
                          </a:rPr>
                        </m:ctrlPr>
                      </m:fPr>
                      <m:num>
                        <m:r>
                          <m:rPr>
                            <m:sty m:val="p"/>
                          </m:rPr>
                          <a:rPr lang="de-DE" sz="1400" b="0" i="0" smtClean="0">
                            <a:latin typeface="Cambria Math"/>
                          </a:rPr>
                          <m:t>N</m:t>
                        </m:r>
                        <m:r>
                          <a:rPr lang="de-DE" sz="1400" i="0">
                            <a:latin typeface="Cambria Math"/>
                          </a:rPr>
                          <m:t> </m:t>
                        </m:r>
                      </m:num>
                      <m:den>
                        <m:r>
                          <m:rPr>
                            <m:sty m:val="p"/>
                          </m:rPr>
                          <a:rPr lang="de-DE" sz="1400" b="0" i="0" smtClean="0">
                            <a:latin typeface="Cambria Math"/>
                          </a:rPr>
                          <m:t>m</m:t>
                        </m:r>
                        <m:r>
                          <a:rPr lang="de-DE" sz="1400" i="0">
                            <a:latin typeface="Cambria Math"/>
                          </a:rPr>
                          <m:t>²</m:t>
                        </m:r>
                      </m:den>
                    </m:f>
                  </m:oMath>
                </a14:m>
                <a:r>
                  <a:rPr lang="de-DE" sz="1400" dirty="0"/>
                  <a:t>        1 bar = 10</a:t>
                </a:r>
                <a:r>
                  <a:rPr lang="de-DE" sz="1400" baseline="30000" dirty="0"/>
                  <a:t>5 </a:t>
                </a:r>
                <a:r>
                  <a:rPr lang="de-DE" sz="1400" dirty="0" err="1"/>
                  <a:t>Pa</a:t>
                </a:r>
                <a:r>
                  <a:rPr lang="de-DE" sz="1400" dirty="0"/>
                  <a:t> = 0,1 </a:t>
                </a:r>
                <a:r>
                  <a:rPr lang="de-DE" sz="1400" dirty="0" err="1"/>
                  <a:t>Mpa</a:t>
                </a:r>
                <a:endParaRPr lang="de-DE" sz="1400" dirty="0"/>
              </a:p>
              <a:p>
                <a:pPr marL="0" indent="0">
                  <a:spcAft>
                    <a:spcPts val="600"/>
                  </a:spcAft>
                  <a:buNone/>
                </a:pPr>
                <a:r>
                  <a:rPr lang="de-DE" sz="1400" dirty="0"/>
                  <a:t>						         	1 at = 1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kp</m:t>
                        </m:r>
                        <m:r>
                          <a:rPr lang="de-DE" sz="1400" i="0">
                            <a:latin typeface="Cambria Math"/>
                          </a:rPr>
                          <m:t> </m:t>
                        </m:r>
                      </m:num>
                      <m:den>
                        <m:r>
                          <m:rPr>
                            <m:sty m:val="p"/>
                          </m:rPr>
                          <a:rPr lang="de-DE" sz="1400" b="0" i="0" smtClean="0">
                            <a:latin typeface="Cambria Math"/>
                          </a:rPr>
                          <m:t>c</m:t>
                        </m:r>
                        <m:r>
                          <m:rPr>
                            <m:sty m:val="p"/>
                          </m:rPr>
                          <a:rPr lang="de-DE" sz="1400" i="0">
                            <a:latin typeface="Cambria Math"/>
                          </a:rPr>
                          <m:t>m</m:t>
                        </m:r>
                        <m:r>
                          <a:rPr lang="de-DE" sz="1400" i="0">
                            <a:latin typeface="Cambria Math"/>
                          </a:rPr>
                          <m:t>²</m:t>
                        </m:r>
                      </m:den>
                    </m:f>
                  </m:oMath>
                </a14:m>
                <a:r>
                  <a:rPr lang="de-DE" sz="1400" dirty="0"/>
                  <a:t> = 9,81 x 10</a:t>
                </a:r>
                <a:r>
                  <a:rPr lang="de-DE" sz="1400" baseline="30000" dirty="0"/>
                  <a:t>4 </a:t>
                </a:r>
                <a:r>
                  <a:rPr lang="de-DE" sz="1400" dirty="0" err="1"/>
                  <a:t>Pa</a:t>
                </a:r>
                <a:endParaRPr lang="de-DE" sz="1400" dirty="0"/>
              </a:p>
              <a:p>
                <a:pPr marL="0" indent="0">
                  <a:buNone/>
                </a:pPr>
                <a:r>
                  <a:rPr lang="de-DE" sz="1400" dirty="0"/>
                  <a:t>						        	 1 </a:t>
                </a:r>
                <a:r>
                  <a:rPr lang="de-DE" sz="1400" dirty="0" err="1"/>
                  <a:t>atm</a:t>
                </a:r>
                <a:r>
                  <a:rPr lang="de-DE" sz="1400" dirty="0"/>
                  <a:t> = 760 Torr = 1,013 x 10</a:t>
                </a:r>
                <a:r>
                  <a:rPr lang="de-DE" sz="1400" baseline="30000" dirty="0"/>
                  <a:t>5 </a:t>
                </a:r>
                <a:r>
                  <a:rPr lang="de-DE" sz="1400" dirty="0" err="1"/>
                  <a:t>Pa</a:t>
                </a:r>
                <a:endParaRPr lang="de-DE" sz="1400" dirty="0"/>
              </a:p>
              <a:p>
                <a:pPr marL="0" indent="0">
                  <a:spcAft>
                    <a:spcPts val="600"/>
                  </a:spcAft>
                  <a:buNone/>
                </a:pPr>
                <a:r>
                  <a:rPr lang="de-DE" sz="1400" dirty="0"/>
                  <a:t>Masse	      </a:t>
                </a:r>
                <a:r>
                  <a:rPr lang="de-DE" sz="1400" i="1" dirty="0"/>
                  <a:t>m</a:t>
                </a:r>
                <a:r>
                  <a:rPr lang="de-DE" sz="1400" dirty="0"/>
                  <a:t>	               Kilogramm	kg	 	         1 kg = 10</a:t>
                </a:r>
                <a:r>
                  <a:rPr lang="de-DE" sz="1400" baseline="30000" dirty="0"/>
                  <a:t>-3</a:t>
                </a:r>
                <a:r>
                  <a:rPr lang="de-DE" sz="1400" dirty="0"/>
                  <a:t> t = 10</a:t>
                </a:r>
                <a:r>
                  <a:rPr lang="de-DE" sz="1400" baseline="30000" dirty="0"/>
                  <a:t>3</a:t>
                </a:r>
                <a:r>
                  <a:rPr lang="de-DE" sz="1400" dirty="0"/>
                  <a:t> g</a:t>
                </a:r>
              </a:p>
              <a:p>
                <a:pPr marL="0" indent="0">
                  <a:spcAft>
                    <a:spcPts val="0"/>
                  </a:spcAft>
                  <a:buNone/>
                </a:pPr>
                <a:r>
                  <a:rPr lang="de-DE" sz="1400" dirty="0"/>
                  <a:t>Massenstrom   </a:t>
                </a:r>
                <a:r>
                  <a:rPr lang="de-DE" sz="1400" i="1" dirty="0"/>
                  <a:t>m</a:t>
                </a:r>
                <a:r>
                  <a:rPr lang="de-DE" sz="1400" dirty="0"/>
                  <a:t>              </a:t>
                </a:r>
                <a:r>
                  <a:rPr lang="de-DE" sz="1400" dirty="0" err="1"/>
                  <a:t>Kilgramm</a:t>
                </a:r>
                <a:r>
                  <a:rPr lang="de-DE" sz="1400" dirty="0"/>
                  <a:t> je Sekunde   </a:t>
                </a:r>
                <a14:m>
                  <m:oMath xmlns:m="http://schemas.openxmlformats.org/officeDocument/2006/math">
                    <m:f>
                      <m:fPr>
                        <m:ctrlPr>
                          <a:rPr lang="de-DE" sz="1400" i="1">
                            <a:latin typeface="Cambria Math" panose="02040503050406030204" pitchFamily="18" charset="0"/>
                          </a:rPr>
                        </m:ctrlPr>
                      </m:fPr>
                      <m:num>
                        <m:r>
                          <a:rPr lang="de-DE" sz="1400" b="0" i="0" smtClean="0">
                            <a:latin typeface="Cambria Math"/>
                          </a:rPr>
                          <m:t> </m:t>
                        </m:r>
                        <m:r>
                          <m:rPr>
                            <m:sty m:val="p"/>
                          </m:rPr>
                          <a:rPr lang="de-DE" sz="1400">
                            <a:latin typeface="Cambria Math"/>
                          </a:rPr>
                          <m:t>k</m:t>
                        </m:r>
                        <m:r>
                          <m:rPr>
                            <m:sty m:val="p"/>
                          </m:rPr>
                          <a:rPr lang="de-DE" sz="1400" b="0" i="0" smtClean="0">
                            <a:latin typeface="Cambria Math"/>
                          </a:rPr>
                          <m:t>g</m:t>
                        </m:r>
                        <m:r>
                          <a:rPr lang="de-DE" sz="1400">
                            <a:latin typeface="Cambria Math"/>
                          </a:rPr>
                          <m:t> </m:t>
                        </m:r>
                      </m:num>
                      <m:den>
                        <m:r>
                          <m:rPr>
                            <m:sty m:val="p"/>
                          </m:rPr>
                          <a:rPr lang="de-DE" sz="1400" b="0" i="0" smtClean="0">
                            <a:latin typeface="Cambria Math"/>
                          </a:rPr>
                          <m:t>s</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kg</m:t>
                        </m:r>
                        <m:r>
                          <a:rPr lang="de-DE" sz="1400">
                            <a:latin typeface="Cambria Math"/>
                          </a:rPr>
                          <m:t> </m:t>
                        </m:r>
                      </m:num>
                      <m:den>
                        <m:r>
                          <m:rPr>
                            <m:sty m:val="p"/>
                          </m:rPr>
                          <a:rPr lang="de-DE" sz="1400">
                            <a:latin typeface="Cambria Math"/>
                          </a:rPr>
                          <m:t>s</m:t>
                        </m:r>
                      </m:den>
                    </m:f>
                    <m:r>
                      <a:rPr lang="de-DE" sz="1400" i="1">
                        <a:latin typeface="Cambria Math"/>
                      </a:rPr>
                      <m:t> </m:t>
                    </m:r>
                  </m:oMath>
                </a14:m>
                <a:r>
                  <a:rPr lang="de-DE" sz="1400" dirty="0"/>
                  <a:t>= 3,6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t</m:t>
                        </m:r>
                        <m:r>
                          <a:rPr lang="de-DE" sz="1400">
                            <a:latin typeface="Cambria Math"/>
                          </a:rPr>
                          <m:t> </m:t>
                        </m:r>
                      </m:num>
                      <m:den>
                        <m:r>
                          <m:rPr>
                            <m:sty m:val="p"/>
                          </m:rPr>
                          <a:rPr lang="de-DE" sz="1400" b="0" i="0" smtClean="0">
                            <a:latin typeface="Cambria Math"/>
                          </a:rPr>
                          <m:t>h</m:t>
                        </m:r>
                      </m:den>
                    </m:f>
                  </m:oMath>
                </a14:m>
                <a:endParaRPr lang="de-DE" sz="1400" dirty="0"/>
              </a:p>
              <a:p>
                <a:pPr marL="0" indent="0">
                  <a:spcAft>
                    <a:spcPts val="0"/>
                  </a:spcAft>
                  <a:buNone/>
                </a:pPr>
                <a:endParaRPr lang="de-DE" sz="1400" dirty="0"/>
              </a:p>
              <a:p>
                <a:pPr marL="0" indent="0">
                  <a:spcAft>
                    <a:spcPts val="0"/>
                  </a:spcAft>
                  <a:buNone/>
                </a:pPr>
                <a:r>
                  <a:rPr lang="de-DE" sz="1400" dirty="0"/>
                  <a:t>Temperatur     </a:t>
                </a:r>
                <a:r>
                  <a:rPr lang="de-DE" sz="1400" i="1" dirty="0"/>
                  <a:t>T 	</a:t>
                </a:r>
                <a:r>
                  <a:rPr lang="de-DE" sz="1400" dirty="0"/>
                  <a:t>Kelvin		  K		         0 K = -273,15 °C	</a:t>
                </a:r>
              </a:p>
              <a:p>
                <a:pPr marL="0" indent="0">
                  <a:spcAft>
                    <a:spcPts val="0"/>
                  </a:spcAft>
                  <a:buNone/>
                </a:pPr>
                <a:r>
                  <a:rPr lang="de-DE" sz="1400" dirty="0"/>
                  <a:t>Temperatur      </a:t>
                </a:r>
                <a:r>
                  <a:rPr lang="de-DE" sz="1400" i="1" dirty="0"/>
                  <a:t>t	</a:t>
                </a:r>
                <a:r>
                  <a:rPr lang="de-DE" sz="1400" dirty="0"/>
                  <a:t>Grad Celsius	°C		         0°C = 273,15 K</a:t>
                </a:r>
              </a:p>
              <a:p>
                <a:pPr marL="0" indent="0">
                  <a:spcAft>
                    <a:spcPts val="0"/>
                  </a:spcAft>
                  <a:buNone/>
                </a:pPr>
                <a:endParaRPr lang="de-DE" sz="1400" i="1" dirty="0"/>
              </a:p>
              <a:p>
                <a:pPr marL="0" indent="0">
                  <a:spcAft>
                    <a:spcPts val="0"/>
                  </a:spcAft>
                  <a:buNone/>
                </a:pPr>
                <a:r>
                  <a:rPr lang="de-DE" sz="1400" i="1" dirty="0"/>
                  <a:t>Praxis:</a:t>
                </a:r>
              </a:p>
              <a:p>
                <a:pPr marL="0" indent="0">
                  <a:spcAft>
                    <a:spcPts val="0"/>
                  </a:spcAft>
                  <a:buNone/>
                </a:pPr>
                <a:r>
                  <a:rPr lang="de-DE" sz="1400" dirty="0"/>
                  <a:t>Temperatur-    </a:t>
                </a:r>
                <a:r>
                  <a:rPr lang="de-DE" sz="1400" i="1" dirty="0" err="1"/>
                  <a:t>dt</a:t>
                </a:r>
                <a:r>
                  <a:rPr lang="de-DE" sz="1400" i="1" dirty="0"/>
                  <a:t>, </a:t>
                </a:r>
                <a:r>
                  <a:rPr lang="el-GR" sz="1400" i="1" dirty="0">
                    <a:latin typeface="Calibri"/>
                    <a:cs typeface="Calibri"/>
                  </a:rPr>
                  <a:t>Δ</a:t>
                </a:r>
                <a:r>
                  <a:rPr lang="de-DE" sz="1400" i="1" dirty="0"/>
                  <a:t>t	</a:t>
                </a:r>
                <a:r>
                  <a:rPr lang="de-DE" sz="1400" dirty="0"/>
                  <a:t>Kelvin		K		         1 K = (20 – 19 °C) 	</a:t>
                </a:r>
              </a:p>
              <a:p>
                <a:pPr marL="0" indent="0">
                  <a:spcAft>
                    <a:spcPts val="0"/>
                  </a:spcAft>
                  <a:buNone/>
                </a:pPr>
                <a:r>
                  <a:rPr lang="de-DE" sz="1400" dirty="0" err="1"/>
                  <a:t>differenzen</a:t>
                </a:r>
                <a:endParaRPr lang="de-DE" sz="1400" dirty="0"/>
              </a:p>
            </p:txBody>
          </p:sp>
        </mc:Choice>
        <mc:Fallback>
          <p:sp>
            <p:nvSpPr>
              <p:cNvPr id="2" name="Textplatzhalter 1"/>
              <p:cNvSpPr>
                <a:spLocks noGrp="1" noRot="1" noChangeAspect="1" noMove="1" noResize="1" noEditPoints="1" noAdjustHandles="1" noChangeArrowheads="1" noChangeShapeType="1" noTextEdit="1"/>
              </p:cNvSpPr>
              <p:nvPr>
                <p:ph type="body" sz="quarter" idx="10"/>
              </p:nvPr>
            </p:nvSpPr>
            <p:spPr>
              <a:xfrm>
                <a:off x="776536" y="1268760"/>
                <a:ext cx="8928992" cy="5040560"/>
              </a:xfrm>
              <a:blipFill>
                <a:blip r:embed="rId2"/>
                <a:stretch>
                  <a:fillRect l="-273" t="-1209"/>
                </a:stretch>
              </a:blipFill>
            </p:spPr>
            <p:txBody>
              <a:bodyPr/>
              <a:lstStyle/>
              <a:p>
                <a:r>
                  <a:rPr lang="de-DE">
                    <a:noFill/>
                  </a:rPr>
                  <a:t> </a:t>
                </a:r>
              </a:p>
            </p:txBody>
          </p:sp>
        </mc:Fallback>
      </mc:AlternateContent>
      <p:cxnSp>
        <p:nvCxnSpPr>
          <p:cNvPr id="5" name="Gerade Verbindung 4"/>
          <p:cNvCxnSpPr/>
          <p:nvPr/>
        </p:nvCxnSpPr>
        <p:spPr>
          <a:xfrm>
            <a:off x="560512" y="2276872"/>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Gerade Verbindung 6"/>
          <p:cNvCxnSpPr/>
          <p:nvPr/>
        </p:nvCxnSpPr>
        <p:spPr>
          <a:xfrm>
            <a:off x="560512" y="2708920"/>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Gerade Verbindung 8"/>
          <p:cNvCxnSpPr/>
          <p:nvPr/>
        </p:nvCxnSpPr>
        <p:spPr>
          <a:xfrm>
            <a:off x="560512" y="3933056"/>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a:off x="560512" y="4365104"/>
            <a:ext cx="864096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bwMode="auto">
          <a:xfrm>
            <a:off x="2072680" y="4047455"/>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929484176"/>
      </p:ext>
    </p:extLst>
  </p:cSld>
  <p:clrMapOvr>
    <a:masterClrMapping/>
  </p:clrMapOvr>
  <p:transition spd="med">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Einheiten</a:t>
            </a:r>
            <a:endParaRPr lang="de-DE" i="1" dirty="0"/>
          </a:p>
        </p:txBody>
      </p:sp>
      <mc:AlternateContent xmlns:mc="http://schemas.openxmlformats.org/markup-compatibility/2006" xmlns:a14="http://schemas.microsoft.com/office/drawing/2010/main">
        <mc:Choice Requires="a14">
          <p:sp>
            <p:nvSpPr>
              <p:cNvPr id="2" name="Textplatzhalter 1"/>
              <p:cNvSpPr>
                <a:spLocks noGrp="1"/>
              </p:cNvSpPr>
              <p:nvPr>
                <p:ph type="body" sz="quarter" idx="10"/>
              </p:nvPr>
            </p:nvSpPr>
            <p:spPr>
              <a:xfrm>
                <a:off x="776536" y="1268760"/>
                <a:ext cx="8856984" cy="5040560"/>
              </a:xfrm>
            </p:spPr>
            <p:txBody>
              <a:bodyPr/>
              <a:lstStyle/>
              <a:p>
                <a:r>
                  <a:rPr lang="de-DE" dirty="0"/>
                  <a:t>Energetische Einheiten und Umrechnungsfaktoren</a:t>
                </a:r>
              </a:p>
              <a:p>
                <a:pPr marL="0" indent="0">
                  <a:spcAft>
                    <a:spcPts val="0"/>
                  </a:spcAft>
                  <a:buNone/>
                </a:pPr>
                <a:r>
                  <a:rPr lang="de-DE" sz="1400" dirty="0"/>
                  <a:t>Größe 		Größen-	 Einheit 	Zeichen 	SI-		Umrechnungen</a:t>
                </a:r>
              </a:p>
              <a:p>
                <a:pPr marL="0" indent="0">
                  <a:spcAft>
                    <a:spcPts val="0"/>
                  </a:spcAft>
                  <a:buNone/>
                </a:pPr>
                <a:r>
                  <a:rPr lang="de-DE" sz="1400" dirty="0"/>
                  <a:t>		</a:t>
                </a:r>
                <a:r>
                  <a:rPr lang="de-DE" sz="1400" dirty="0" err="1"/>
                  <a:t>symbol</a:t>
                </a:r>
                <a:r>
                  <a:rPr lang="de-DE" sz="1400" dirty="0"/>
                  <a:t>			Einheit		</a:t>
                </a:r>
              </a:p>
              <a:p>
                <a:pPr marL="0" indent="0">
                  <a:spcAft>
                    <a:spcPts val="0"/>
                  </a:spcAft>
                  <a:buNone/>
                </a:pPr>
                <a:endParaRPr lang="de-DE" sz="1400" dirty="0"/>
              </a:p>
              <a:p>
                <a:pPr marL="0" indent="0">
                  <a:spcAft>
                    <a:spcPts val="300"/>
                  </a:spcAft>
                  <a:buNone/>
                </a:pPr>
                <a:r>
                  <a:rPr lang="de-DE" sz="1400" dirty="0"/>
                  <a:t>Arbeit		</a:t>
                </a:r>
                <a:r>
                  <a:rPr lang="de-DE" sz="1400" i="1" dirty="0"/>
                  <a:t>W  </a:t>
                </a:r>
                <a:r>
                  <a:rPr lang="de-DE" sz="1400" dirty="0"/>
                  <a:t>	Joule	 J 	1 J = 1 Nm = 1 </a:t>
                </a:r>
                <a:r>
                  <a:rPr lang="de-DE" sz="1400" dirty="0" err="1"/>
                  <a:t>Ws</a:t>
                </a:r>
                <a:r>
                  <a:rPr lang="de-DE" sz="1400" dirty="0"/>
                  <a:t>	1 </a:t>
                </a:r>
                <a:r>
                  <a:rPr lang="de-DE" sz="1400" dirty="0" err="1"/>
                  <a:t>kp</a:t>
                </a:r>
                <a:r>
                  <a:rPr lang="de-DE" sz="1400" dirty="0"/>
                  <a:t> m = 9,81 J	</a:t>
                </a:r>
              </a:p>
              <a:p>
                <a:pPr marL="0" indent="0">
                  <a:spcAft>
                    <a:spcPts val="300"/>
                  </a:spcAft>
                  <a:buNone/>
                </a:pPr>
                <a:r>
                  <a:rPr lang="de-DE" sz="1400" dirty="0"/>
                  <a:t>Energie		</a:t>
                </a:r>
                <a:r>
                  <a:rPr lang="de-DE" sz="1400" i="1" dirty="0"/>
                  <a:t>W</a:t>
                </a:r>
                <a:r>
                  <a:rPr lang="de-DE" sz="1400" dirty="0"/>
                  <a:t>					1 kcal = 4,19 kJ</a:t>
                </a:r>
              </a:p>
              <a:p>
                <a:pPr marL="0" indent="0">
                  <a:spcAft>
                    <a:spcPts val="300"/>
                  </a:spcAft>
                  <a:buNone/>
                </a:pPr>
                <a:r>
                  <a:rPr lang="de-DE" sz="1400" dirty="0"/>
                  <a:t>Wärme		</a:t>
                </a:r>
                <a:r>
                  <a:rPr lang="de-DE" sz="1400" i="1" dirty="0"/>
                  <a:t>Q</a:t>
                </a:r>
              </a:p>
              <a:p>
                <a:pPr marL="0" indent="0">
                  <a:spcAft>
                    <a:spcPts val="300"/>
                  </a:spcAft>
                  <a:buNone/>
                </a:pPr>
                <a:r>
                  <a:rPr lang="de-DE" sz="1400" dirty="0"/>
                  <a:t>Enthalpie		</a:t>
                </a:r>
                <a:r>
                  <a:rPr lang="de-DE" sz="1400" i="1" dirty="0"/>
                  <a:t>H</a:t>
                </a:r>
                <a:r>
                  <a:rPr lang="de-DE" sz="1400" dirty="0"/>
                  <a:t>	</a:t>
                </a:r>
              </a:p>
              <a:p>
                <a:pPr marL="0" indent="0">
                  <a:spcAft>
                    <a:spcPts val="300"/>
                  </a:spcAft>
                  <a:buNone/>
                </a:pPr>
                <a:r>
                  <a:rPr lang="de-DE" sz="1400" dirty="0"/>
                  <a:t>Exergie		</a:t>
                </a:r>
                <a:r>
                  <a:rPr lang="de-DE" sz="1400" i="1" dirty="0"/>
                  <a:t>E</a:t>
                </a:r>
              </a:p>
              <a:p>
                <a:pPr marL="0" indent="0">
                  <a:spcAft>
                    <a:spcPts val="300"/>
                  </a:spcAft>
                  <a:buNone/>
                </a:pPr>
                <a:r>
                  <a:rPr lang="de-DE" sz="1400" dirty="0"/>
                  <a:t>Anergie		</a:t>
                </a:r>
                <a:r>
                  <a:rPr lang="de-DE" sz="1400" i="1" dirty="0"/>
                  <a:t>B</a:t>
                </a:r>
              </a:p>
              <a:p>
                <a:pPr marL="0" indent="0">
                  <a:spcAft>
                    <a:spcPts val="300"/>
                  </a:spcAft>
                  <a:buNone/>
                </a:pPr>
                <a:r>
                  <a:rPr lang="de-DE" sz="1400" dirty="0"/>
                  <a:t>Innere E		</a:t>
                </a:r>
                <a:r>
                  <a:rPr lang="de-DE" sz="1400" i="1" dirty="0"/>
                  <a:t>U</a:t>
                </a:r>
              </a:p>
              <a:p>
                <a:pPr marL="0" indent="0">
                  <a:spcAft>
                    <a:spcPts val="300"/>
                  </a:spcAft>
                  <a:buNone/>
                </a:pPr>
                <a:endParaRPr lang="de-DE" sz="1400" dirty="0"/>
              </a:p>
              <a:p>
                <a:pPr marL="0" indent="0">
                  <a:spcAft>
                    <a:spcPts val="0"/>
                  </a:spcAft>
                  <a:buNone/>
                </a:pPr>
                <a:r>
                  <a:rPr lang="de-DE" sz="1400" dirty="0"/>
                  <a:t>Leistung		</a:t>
                </a:r>
                <a:r>
                  <a:rPr lang="de-DE" sz="1400" i="1" dirty="0"/>
                  <a:t>P	</a:t>
                </a:r>
                <a:r>
                  <a:rPr lang="de-DE" sz="1400" dirty="0"/>
                  <a:t>Watt	W, kW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kcal</m:t>
                        </m:r>
                        <m:r>
                          <a:rPr lang="de-DE" sz="1400">
                            <a:latin typeface="Cambria Math"/>
                          </a:rPr>
                          <m:t> </m:t>
                        </m:r>
                      </m:num>
                      <m:den>
                        <m:r>
                          <m:rPr>
                            <m:sty m:val="p"/>
                          </m:rPr>
                          <a:rPr lang="de-DE" sz="1400" b="0" i="0" smtClean="0">
                            <a:latin typeface="Cambria Math"/>
                          </a:rPr>
                          <m:t>h</m:t>
                        </m:r>
                      </m:den>
                    </m:f>
                    <m:r>
                      <a:rPr lang="de-DE" sz="1400">
                        <a:latin typeface="Cambria Math"/>
                      </a:rPr>
                      <m:t> </m:t>
                    </m:r>
                  </m:oMath>
                </a14:m>
                <a:r>
                  <a:rPr lang="de-DE" sz="1400" dirty="0"/>
                  <a:t> = 1,163 W</a:t>
                </a:r>
              </a:p>
              <a:p>
                <a:pPr marL="0" indent="0">
                  <a:spcAft>
                    <a:spcPts val="300"/>
                  </a:spcAft>
                  <a:buNone/>
                </a:pPr>
                <a:r>
                  <a:rPr lang="de-DE" sz="1400" dirty="0"/>
                  <a:t>Wärmestrom	</a:t>
                </a:r>
                <a:r>
                  <a:rPr lang="de-DE" sz="1400" i="1" dirty="0"/>
                  <a:t>Q					</a:t>
                </a:r>
                <a:r>
                  <a:rPr lang="de-DE" sz="1400" dirty="0"/>
                  <a:t>1 PS = 763 W = 0,736 kW</a:t>
                </a:r>
                <a:endParaRPr lang="de-DE" sz="1400" i="1" dirty="0"/>
              </a:p>
              <a:p>
                <a:pPr marL="0" indent="0">
                  <a:spcAft>
                    <a:spcPts val="300"/>
                  </a:spcAft>
                  <a:buNone/>
                </a:pPr>
                <a:r>
                  <a:rPr lang="de-DE" sz="1400" dirty="0" err="1"/>
                  <a:t>Enthalpiestrom</a:t>
                </a:r>
                <a:r>
                  <a:rPr lang="de-DE" sz="1400" i="1" dirty="0"/>
                  <a:t>	H</a:t>
                </a:r>
              </a:p>
              <a:p>
                <a:pPr marL="0" indent="0">
                  <a:spcAft>
                    <a:spcPts val="300"/>
                  </a:spcAft>
                  <a:buNone/>
                </a:pPr>
                <a:r>
                  <a:rPr lang="de-DE" sz="1400" dirty="0" err="1"/>
                  <a:t>Exergiestrom</a:t>
                </a:r>
                <a:r>
                  <a:rPr lang="de-DE" sz="1400" i="1" dirty="0"/>
                  <a:t>	E</a:t>
                </a:r>
              </a:p>
              <a:p>
                <a:pPr marL="0" indent="0">
                  <a:spcAft>
                    <a:spcPts val="300"/>
                  </a:spcAft>
                  <a:buNone/>
                </a:pPr>
                <a:endParaRPr lang="de-DE" sz="1400" i="1" dirty="0"/>
              </a:p>
              <a:p>
                <a:pPr marL="0" indent="0">
                  <a:spcAft>
                    <a:spcPts val="0"/>
                  </a:spcAft>
                  <a:buNone/>
                </a:pPr>
                <a:r>
                  <a:rPr lang="de-DE" sz="1400" dirty="0"/>
                  <a:t>Entropie		</a:t>
                </a:r>
                <a:r>
                  <a:rPr lang="de-DE" sz="1400" i="1" dirty="0"/>
                  <a:t>S </a:t>
                </a:r>
                <a:r>
                  <a:rPr lang="de-DE" sz="1400" dirty="0"/>
                  <a:t>	Joule je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J</m:t>
                        </m:r>
                        <m:r>
                          <a:rPr lang="de-DE" sz="1400">
                            <a:latin typeface="Cambria Math"/>
                          </a:rPr>
                          <m:t> </m:t>
                        </m:r>
                      </m:num>
                      <m:den>
                        <m:r>
                          <m:rPr>
                            <m:sty m:val="p"/>
                          </m:rPr>
                          <a:rPr lang="de-DE" sz="1400">
                            <a:latin typeface="Cambria Math"/>
                          </a:rPr>
                          <m:t>K</m:t>
                        </m:r>
                      </m:den>
                    </m:f>
                    <m:r>
                      <a:rPr lang="de-DE" sz="1400">
                        <a:latin typeface="Cambria Math"/>
                      </a:rPr>
                      <m:t> </m:t>
                    </m:r>
                  </m:oMath>
                </a14:m>
                <a:r>
                  <a:rPr lang="de-DE" sz="1400" dirty="0"/>
                  <a:t>,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kJ</m:t>
                        </m:r>
                        <m:r>
                          <a:rPr lang="de-DE" sz="1400">
                            <a:latin typeface="Cambria Math"/>
                          </a:rPr>
                          <m:t> </m:t>
                        </m:r>
                      </m:num>
                      <m:den>
                        <m:r>
                          <m:rPr>
                            <m:sty m:val="p"/>
                          </m:rPr>
                          <a:rPr lang="de-DE" sz="1400">
                            <a:latin typeface="Cambria Math"/>
                          </a:rPr>
                          <m:t>K</m:t>
                        </m:r>
                      </m:den>
                    </m:f>
                    <m:r>
                      <a:rPr lang="de-DE" sz="1400" i="1">
                        <a:latin typeface="Cambria Math"/>
                      </a:rPr>
                      <m:t> </m:t>
                    </m:r>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J</m:t>
                        </m:r>
                        <m:r>
                          <a:rPr lang="de-DE" sz="1400">
                            <a:latin typeface="Cambria Math"/>
                          </a:rPr>
                          <m:t> </m:t>
                        </m:r>
                      </m:num>
                      <m:den>
                        <m:r>
                          <m:rPr>
                            <m:sty m:val="p"/>
                          </m:rPr>
                          <a:rPr lang="de-DE" sz="1400">
                            <a:latin typeface="Cambria Math"/>
                          </a:rPr>
                          <m:t>K</m:t>
                        </m:r>
                      </m:den>
                    </m:f>
                    <m:r>
                      <a:rPr lang="de-DE" sz="1400">
                        <a:latin typeface="Cambria Math"/>
                      </a:rPr>
                      <m:t> </m:t>
                    </m:r>
                  </m:oMath>
                </a14:m>
                <a:r>
                  <a:rPr lang="de-DE" sz="1400" dirty="0"/>
                  <a:t> =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Ws</m:t>
                        </m:r>
                        <m:r>
                          <a:rPr lang="de-DE" sz="1400">
                            <a:latin typeface="Cambria Math"/>
                          </a:rPr>
                          <m:t> </m:t>
                        </m:r>
                      </m:num>
                      <m:den>
                        <m:r>
                          <m:rPr>
                            <m:sty m:val="p"/>
                          </m:rPr>
                          <a:rPr lang="de-DE" sz="1400">
                            <a:latin typeface="Cambria Math"/>
                          </a:rPr>
                          <m:t>K</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kcal</m:t>
                        </m:r>
                        <m:r>
                          <a:rPr lang="de-DE" sz="1400">
                            <a:latin typeface="Cambria Math"/>
                          </a:rPr>
                          <m:t> </m:t>
                        </m:r>
                      </m:num>
                      <m:den>
                        <m:r>
                          <m:rPr>
                            <m:sty m:val="p"/>
                          </m:rPr>
                          <a:rPr lang="de-DE" sz="1400">
                            <a:latin typeface="Cambria Math"/>
                          </a:rPr>
                          <m:t>grd</m:t>
                        </m:r>
                      </m:den>
                    </m:f>
                    <m:r>
                      <a:rPr lang="de-DE" sz="1400">
                        <a:latin typeface="Cambria Math"/>
                      </a:rPr>
                      <m:t> </m:t>
                    </m:r>
                  </m:oMath>
                </a14:m>
                <a:r>
                  <a:rPr lang="de-DE" sz="1400" dirty="0"/>
                  <a:t> = 4,19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kJ</m:t>
                        </m:r>
                        <m:r>
                          <a:rPr lang="de-DE" sz="1400">
                            <a:latin typeface="Cambria Math"/>
                          </a:rPr>
                          <m:t> </m:t>
                        </m:r>
                      </m:num>
                      <m:den>
                        <m:r>
                          <m:rPr>
                            <m:sty m:val="p"/>
                          </m:rPr>
                          <a:rPr lang="de-DE" sz="1400">
                            <a:latin typeface="Cambria Math"/>
                          </a:rPr>
                          <m:t>K</m:t>
                        </m:r>
                      </m:den>
                    </m:f>
                    <m:r>
                      <a:rPr lang="de-DE" sz="1400">
                        <a:latin typeface="Cambria Math"/>
                      </a:rPr>
                      <m:t> </m:t>
                    </m:r>
                  </m:oMath>
                </a14:m>
                <a:endParaRPr lang="de-DE" sz="1400" dirty="0"/>
              </a:p>
              <a:p>
                <a:pPr marL="0" indent="0">
                  <a:spcAft>
                    <a:spcPts val="0"/>
                  </a:spcAft>
                  <a:buNone/>
                </a:pPr>
                <a:r>
                  <a:rPr lang="de-DE" sz="1400" dirty="0"/>
                  <a:t>			Kelvin</a:t>
                </a:r>
                <a:endParaRPr lang="de-DE" sz="1400" i="1" dirty="0"/>
              </a:p>
              <a:p>
                <a:pPr marL="0" indent="0">
                  <a:spcAft>
                    <a:spcPts val="0"/>
                  </a:spcAft>
                  <a:buNone/>
                </a:pPr>
                <a:endParaRPr lang="de-DE" sz="1400" dirty="0"/>
              </a:p>
            </p:txBody>
          </p:sp>
        </mc:Choice>
        <mc:Fallback xmlns="">
          <p:sp>
            <p:nvSpPr>
              <p:cNvPr id="2" name="Textplatzhalter 1"/>
              <p:cNvSpPr>
                <a:spLocks noGrp="1" noRot="1" noChangeAspect="1" noMove="1" noResize="1" noEditPoints="1" noAdjustHandles="1" noChangeArrowheads="1" noChangeShapeType="1" noTextEdit="1"/>
              </p:cNvSpPr>
              <p:nvPr>
                <p:ph type="body" sz="quarter" idx="10"/>
              </p:nvPr>
            </p:nvSpPr>
            <p:spPr>
              <a:xfrm>
                <a:off x="776536" y="1268760"/>
                <a:ext cx="8856984" cy="5040560"/>
              </a:xfrm>
              <a:blipFill rotWithShape="1">
                <a:blip r:embed="rId2"/>
                <a:stretch>
                  <a:fillRect l="-138" t="-605" b="-1814"/>
                </a:stretch>
              </a:blipFill>
            </p:spPr>
            <p:txBody>
              <a:bodyPr/>
              <a:lstStyle/>
              <a:p>
                <a:r>
                  <a:rPr lang="de-DE">
                    <a:noFill/>
                  </a:rPr>
                  <a:t> </a:t>
                </a:r>
              </a:p>
            </p:txBody>
          </p:sp>
        </mc:Fallback>
      </mc:AlternateContent>
      <p:cxnSp>
        <p:nvCxnSpPr>
          <p:cNvPr id="5" name="Gerade Verbindung 4"/>
          <p:cNvCxnSpPr/>
          <p:nvPr/>
        </p:nvCxnSpPr>
        <p:spPr>
          <a:xfrm>
            <a:off x="560512" y="2276872"/>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Gerade Verbindung 8"/>
          <p:cNvCxnSpPr/>
          <p:nvPr/>
        </p:nvCxnSpPr>
        <p:spPr>
          <a:xfrm>
            <a:off x="560512" y="4077072"/>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p:nvCxnSpPr>
        <p:spPr>
          <a:xfrm>
            <a:off x="632520" y="5229529"/>
            <a:ext cx="864096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bwMode="auto">
          <a:xfrm>
            <a:off x="2720752" y="4509120"/>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375901861"/>
      </p:ext>
    </p:extLst>
  </p:cSld>
  <p:clrMapOvr>
    <a:masterClrMapping/>
  </p:clrMapOvr>
  <p:transition spd="med">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Einheiten</a:t>
            </a:r>
            <a:endParaRPr lang="de-DE" i="1" dirty="0"/>
          </a:p>
        </p:txBody>
      </p:sp>
      <mc:AlternateContent xmlns:mc="http://schemas.openxmlformats.org/markup-compatibility/2006" xmlns:a14="http://schemas.microsoft.com/office/drawing/2010/main">
        <mc:Choice Requires="a14">
          <p:sp>
            <p:nvSpPr>
              <p:cNvPr id="2" name="Textplatzhalter 1"/>
              <p:cNvSpPr>
                <a:spLocks noGrp="1"/>
              </p:cNvSpPr>
              <p:nvPr>
                <p:ph type="body" sz="quarter" idx="10"/>
              </p:nvPr>
            </p:nvSpPr>
            <p:spPr>
              <a:xfrm>
                <a:off x="776536" y="1268760"/>
                <a:ext cx="8856984" cy="5040560"/>
              </a:xfrm>
            </p:spPr>
            <p:txBody>
              <a:bodyPr/>
              <a:lstStyle/>
              <a:p>
                <a:r>
                  <a:rPr lang="de-DE" dirty="0"/>
                  <a:t>Energetische Einheiten und Umrechnungsfaktoren</a:t>
                </a:r>
              </a:p>
              <a:p>
                <a:pPr marL="0" indent="0">
                  <a:spcAft>
                    <a:spcPts val="0"/>
                  </a:spcAft>
                  <a:buNone/>
                </a:pPr>
                <a:r>
                  <a:rPr lang="de-DE" sz="1400" dirty="0"/>
                  <a:t>Größe 		Größen-	 Einheit 		Zeichen 	SI-	    Umrechnungen</a:t>
                </a:r>
              </a:p>
              <a:p>
                <a:pPr marL="0" indent="0">
                  <a:spcAft>
                    <a:spcPts val="0"/>
                  </a:spcAft>
                  <a:buNone/>
                </a:pPr>
                <a:r>
                  <a:rPr lang="de-DE" sz="1400" dirty="0"/>
                  <a:t>		</a:t>
                </a:r>
                <a:r>
                  <a:rPr lang="de-DE" sz="1400" dirty="0" err="1"/>
                  <a:t>symbol</a:t>
                </a:r>
                <a:r>
                  <a:rPr lang="de-DE" sz="1400" dirty="0"/>
                  <a:t>				Einheit		</a:t>
                </a:r>
              </a:p>
              <a:p>
                <a:pPr marL="0" indent="0">
                  <a:spcBef>
                    <a:spcPts val="1200"/>
                  </a:spcBef>
                  <a:spcAft>
                    <a:spcPts val="0"/>
                  </a:spcAft>
                  <a:buNone/>
                </a:pPr>
                <a:r>
                  <a:rPr lang="de-DE" sz="1400" dirty="0"/>
                  <a:t>	 </a:t>
                </a:r>
              </a:p>
              <a:p>
                <a:pPr marL="0" indent="0">
                  <a:spcAft>
                    <a:spcPts val="0"/>
                  </a:spcAft>
                  <a:buNone/>
                </a:pPr>
                <a:r>
                  <a:rPr lang="de-DE" sz="1400" dirty="0"/>
                  <a:t>Spezifische		</a:t>
                </a:r>
                <a:r>
                  <a:rPr lang="de-DE" sz="1400" i="1" dirty="0"/>
                  <a:t>c</a:t>
                </a:r>
                <a:r>
                  <a:rPr lang="de-DE" sz="1400" dirty="0"/>
                  <a:t>	Joule je Kilogramm	 </a:t>
                </a:r>
                <a14:m>
                  <m:oMath xmlns:m="http://schemas.openxmlformats.org/officeDocument/2006/math">
                    <m:f>
                      <m:fPr>
                        <m:ctrlPr>
                          <a:rPr lang="de-DE" sz="1400" i="1">
                            <a:latin typeface="Cambria Math" panose="02040503050406030204" pitchFamily="18" charset="0"/>
                          </a:rPr>
                        </m:ctrlPr>
                      </m:fPr>
                      <m:num>
                        <m:r>
                          <m:rPr>
                            <m:sty m:val="p"/>
                          </m:rPr>
                          <a:rPr lang="de-DE" sz="1400" i="0">
                            <a:latin typeface="Cambria Math"/>
                          </a:rPr>
                          <m:t>J</m:t>
                        </m:r>
                        <m:r>
                          <a:rPr lang="de-DE" sz="1400" i="0">
                            <a:latin typeface="Cambria Math"/>
                          </a:rPr>
                          <m:t> </m:t>
                        </m:r>
                      </m:num>
                      <m:den>
                        <m:r>
                          <m:rPr>
                            <m:sty m:val="p"/>
                          </m:rPr>
                          <a:rPr lang="de-DE" sz="1400" i="0">
                            <a:latin typeface="Cambria Math"/>
                          </a:rPr>
                          <m:t>Kg</m:t>
                        </m:r>
                        <m:r>
                          <a:rPr lang="de-DE" sz="1400" b="0" i="0" smtClean="0">
                            <a:latin typeface="Cambria Math"/>
                          </a:rPr>
                          <m:t> </m:t>
                        </m:r>
                        <m:r>
                          <m:rPr>
                            <m:sty m:val="p"/>
                          </m:rPr>
                          <a:rPr lang="de-DE" sz="1400" b="0" i="0" smtClean="0">
                            <a:latin typeface="Cambria Math"/>
                          </a:rPr>
                          <m:t>K</m:t>
                        </m:r>
                      </m:den>
                    </m:f>
                  </m:oMath>
                </a14:m>
                <a:r>
                  <a:rPr lang="de-DE" sz="1400" dirty="0"/>
                  <a:t> ,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kJ</m:t>
                        </m:r>
                        <m:r>
                          <a:rPr lang="de-DE" sz="1400" i="0">
                            <a:latin typeface="Cambria Math"/>
                          </a:rPr>
                          <m:t> </m:t>
                        </m:r>
                      </m:num>
                      <m:den>
                        <m:r>
                          <m:rPr>
                            <m:sty m:val="p"/>
                          </m:rPr>
                          <a:rPr lang="de-DE" sz="1400" b="0" i="0" smtClean="0">
                            <a:latin typeface="Cambria Math"/>
                          </a:rPr>
                          <m:t>k</m:t>
                        </m:r>
                        <m:r>
                          <m:rPr>
                            <m:sty m:val="p"/>
                          </m:rPr>
                          <a:rPr lang="de-DE" sz="1400" i="0">
                            <a:latin typeface="Cambria Math"/>
                          </a:rPr>
                          <m:t>g</m:t>
                        </m:r>
                        <m:r>
                          <a:rPr lang="de-DE" sz="1400" b="0" i="0" smtClean="0">
                            <a:latin typeface="Cambria Math"/>
                          </a:rPr>
                          <m:t> </m:t>
                        </m:r>
                        <m:r>
                          <m:rPr>
                            <m:sty m:val="p"/>
                          </m:rPr>
                          <a:rPr lang="de-DE" sz="1400" b="0" i="0" smtClean="0">
                            <a:latin typeface="Cambria Math"/>
                          </a:rPr>
                          <m:t>K</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kcal</m:t>
                        </m:r>
                        <m:r>
                          <a:rPr lang="de-DE" sz="1400" i="0">
                            <a:latin typeface="Cambria Math"/>
                          </a:rPr>
                          <m:t> </m:t>
                        </m:r>
                      </m:num>
                      <m:den>
                        <m:r>
                          <m:rPr>
                            <m:sty m:val="p"/>
                          </m:rPr>
                          <a:rPr lang="de-DE" sz="1400" b="0" i="0" smtClean="0">
                            <a:latin typeface="Cambria Math"/>
                          </a:rPr>
                          <m:t>kg</m:t>
                        </m:r>
                        <m:r>
                          <a:rPr lang="de-DE" sz="1400" b="0" i="0" smtClean="0">
                            <a:latin typeface="Cambria Math"/>
                          </a:rPr>
                          <m:t> </m:t>
                        </m:r>
                        <m:r>
                          <m:rPr>
                            <m:sty m:val="p"/>
                          </m:rPr>
                          <a:rPr lang="de-DE" sz="1400" b="0" i="0" smtClean="0">
                            <a:latin typeface="Cambria Math"/>
                          </a:rPr>
                          <m:t>grd</m:t>
                        </m:r>
                      </m:den>
                    </m:f>
                    <m:r>
                      <a:rPr lang="de-DE" sz="1400" i="0">
                        <a:latin typeface="Cambria Math"/>
                      </a:rPr>
                      <m:t> </m:t>
                    </m:r>
                  </m:oMath>
                </a14:m>
                <a:r>
                  <a:rPr lang="de-DE" sz="1400" dirty="0"/>
                  <a:t>    = 4,19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k</m:t>
                        </m:r>
                        <m:r>
                          <m:rPr>
                            <m:sty m:val="p"/>
                          </m:rPr>
                          <a:rPr lang="de-DE" sz="1400">
                            <a:latin typeface="Cambria Math"/>
                          </a:rPr>
                          <m:t>J</m:t>
                        </m:r>
                        <m:r>
                          <a:rPr lang="de-DE" sz="1400">
                            <a:latin typeface="Cambria Math"/>
                          </a:rPr>
                          <m:t> </m:t>
                        </m:r>
                      </m:num>
                      <m:den>
                        <m:r>
                          <m:rPr>
                            <m:sty m:val="p"/>
                          </m:rPr>
                          <a:rPr lang="de-DE" sz="1400" b="0" i="0" smtClean="0">
                            <a:latin typeface="Cambria Math"/>
                          </a:rPr>
                          <m:t>k</m:t>
                        </m:r>
                        <m:r>
                          <m:rPr>
                            <m:sty m:val="p"/>
                          </m:rPr>
                          <a:rPr lang="de-DE" sz="1400">
                            <a:latin typeface="Cambria Math"/>
                          </a:rPr>
                          <m:t>g</m:t>
                        </m:r>
                        <m:r>
                          <a:rPr lang="de-DE" sz="1400">
                            <a:latin typeface="Cambria Math"/>
                          </a:rPr>
                          <m:t> </m:t>
                        </m:r>
                        <m:r>
                          <m:rPr>
                            <m:sty m:val="p"/>
                          </m:rPr>
                          <a:rPr lang="de-DE" sz="1400">
                            <a:latin typeface="Cambria Math"/>
                          </a:rPr>
                          <m:t>K</m:t>
                        </m:r>
                      </m:den>
                    </m:f>
                  </m:oMath>
                </a14:m>
                <a:r>
                  <a:rPr lang="de-DE" sz="1400" dirty="0"/>
                  <a:t> Wärmekapazität </a:t>
                </a:r>
              </a:p>
              <a:p>
                <a:pPr marL="0" indent="0">
                  <a:spcAft>
                    <a:spcPts val="0"/>
                  </a:spcAft>
                  <a:buNone/>
                </a:pPr>
                <a:endParaRPr lang="de-DE" sz="1400" dirty="0"/>
              </a:p>
              <a:p>
                <a:pPr marL="0" indent="0">
                  <a:spcAft>
                    <a:spcPts val="0"/>
                  </a:spcAft>
                  <a:buNone/>
                </a:pPr>
                <a:r>
                  <a:rPr lang="de-DE" sz="1400" dirty="0"/>
                  <a:t>Wärmeleit-		</a:t>
                </a:r>
                <a:r>
                  <a:rPr lang="el-GR" sz="1400" i="1" dirty="0"/>
                  <a:t>λ</a:t>
                </a:r>
                <a:r>
                  <a:rPr lang="de-DE" sz="1400" dirty="0"/>
                  <a:t>	Watt je Meter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W</m:t>
                        </m:r>
                      </m:num>
                      <m:den>
                        <m:r>
                          <m:rPr>
                            <m:sty m:val="p"/>
                          </m:rPr>
                          <a:rPr lang="de-DE" sz="1400" b="0" i="0" smtClean="0">
                            <a:latin typeface="Cambria Math"/>
                          </a:rPr>
                          <m:t>m</m:t>
                        </m:r>
                        <m:r>
                          <a:rPr lang="de-DE" sz="1400">
                            <a:latin typeface="Cambria Math"/>
                          </a:rPr>
                          <m:t> </m:t>
                        </m:r>
                        <m:r>
                          <m:rPr>
                            <m:sty m:val="p"/>
                          </m:rPr>
                          <a:rPr lang="de-DE" sz="1400">
                            <a:latin typeface="Cambria Math"/>
                          </a:rPr>
                          <m:t>K</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kcal</m:t>
                        </m:r>
                        <m:r>
                          <a:rPr lang="de-DE" sz="1400">
                            <a:latin typeface="Cambria Math"/>
                          </a:rPr>
                          <m:t> </m:t>
                        </m:r>
                      </m:num>
                      <m:den>
                        <m:r>
                          <m:rPr>
                            <m:sty m:val="p"/>
                          </m:rPr>
                          <a:rPr lang="de-DE" sz="1400" b="0" i="0" smtClean="0">
                            <a:latin typeface="Cambria Math"/>
                          </a:rPr>
                          <m:t>m</m:t>
                        </m:r>
                        <m:r>
                          <a:rPr lang="de-DE" sz="1400" b="0" i="0" smtClean="0">
                            <a:latin typeface="Cambria Math"/>
                          </a:rPr>
                          <m:t> </m:t>
                        </m:r>
                        <m:r>
                          <m:rPr>
                            <m:sty m:val="p"/>
                          </m:rPr>
                          <a:rPr lang="de-DE" sz="1400" b="0" i="0" smtClean="0">
                            <a:latin typeface="Cambria Math"/>
                          </a:rPr>
                          <m:t>h</m:t>
                        </m:r>
                        <m:r>
                          <a:rPr lang="de-DE" sz="1400" b="0" i="0" smtClean="0">
                            <a:latin typeface="Cambria Math"/>
                          </a:rPr>
                          <m:t> </m:t>
                        </m:r>
                        <m:r>
                          <m:rPr>
                            <m:sty m:val="p"/>
                          </m:rPr>
                          <a:rPr lang="de-DE" sz="1400" b="0" i="0" smtClean="0">
                            <a:latin typeface="Cambria Math"/>
                          </a:rPr>
                          <m:t>grd</m:t>
                        </m:r>
                      </m:den>
                    </m:f>
                    <m:r>
                      <a:rPr lang="de-DE" sz="1400">
                        <a:latin typeface="Cambria Math"/>
                      </a:rPr>
                      <m:t> </m:t>
                    </m:r>
                  </m:oMath>
                </a14:m>
                <a:r>
                  <a:rPr lang="de-DE" sz="1400" dirty="0"/>
                  <a:t>= 1,163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W</m:t>
                        </m:r>
                        <m:r>
                          <a:rPr lang="de-DE" sz="1400">
                            <a:latin typeface="Cambria Math"/>
                          </a:rPr>
                          <m:t> </m:t>
                        </m:r>
                      </m:num>
                      <m:den>
                        <m:r>
                          <m:rPr>
                            <m:sty m:val="p"/>
                          </m:rPr>
                          <a:rPr lang="de-DE" sz="1400" b="0" i="0" smtClean="0">
                            <a:latin typeface="Cambria Math"/>
                          </a:rPr>
                          <m:t>m</m:t>
                        </m:r>
                        <m:r>
                          <a:rPr lang="de-DE" sz="1400" b="0" i="0" smtClean="0">
                            <a:latin typeface="Cambria Math"/>
                          </a:rPr>
                          <m:t> </m:t>
                        </m:r>
                        <m:r>
                          <m:rPr>
                            <m:sty m:val="p"/>
                          </m:rPr>
                          <a:rPr lang="de-DE" sz="1400">
                            <a:latin typeface="Cambria Math"/>
                          </a:rPr>
                          <m:t>K</m:t>
                        </m:r>
                      </m:den>
                    </m:f>
                  </m:oMath>
                </a14:m>
                <a:r>
                  <a:rPr lang="de-DE" sz="1400" dirty="0"/>
                  <a:t> </a:t>
                </a:r>
              </a:p>
              <a:p>
                <a:pPr marL="0" indent="0">
                  <a:spcAft>
                    <a:spcPts val="0"/>
                  </a:spcAft>
                  <a:buNone/>
                </a:pPr>
                <a:r>
                  <a:rPr lang="de-DE" sz="1400" dirty="0" err="1"/>
                  <a:t>fähigkeit</a:t>
                </a:r>
                <a:r>
                  <a:rPr lang="de-DE" sz="1400" dirty="0"/>
                  <a:t>			und Kelvin</a:t>
                </a:r>
              </a:p>
              <a:p>
                <a:pPr marL="0" indent="0">
                  <a:spcAft>
                    <a:spcPts val="0"/>
                  </a:spcAft>
                  <a:buNone/>
                </a:pPr>
                <a:endParaRPr lang="de-DE" sz="1400" dirty="0"/>
              </a:p>
              <a:p>
                <a:pPr marL="0" indent="0">
                  <a:spcAft>
                    <a:spcPts val="0"/>
                  </a:spcAft>
                  <a:buNone/>
                </a:pPr>
                <a:r>
                  <a:rPr lang="de-DE" sz="1400" dirty="0"/>
                  <a:t>Wärmeübergangs-	</a:t>
                </a:r>
                <a:r>
                  <a:rPr lang="el-GR" sz="1400" i="1" dirty="0"/>
                  <a:t>α</a:t>
                </a:r>
                <a:r>
                  <a:rPr lang="de-DE" sz="1400" dirty="0"/>
                  <a:t>	Watt je Quadratmeter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W</m:t>
                        </m:r>
                      </m:num>
                      <m:den>
                        <m:r>
                          <m:rPr>
                            <m:sty m:val="p"/>
                          </m:rPr>
                          <a:rPr lang="de-DE" sz="1400">
                            <a:latin typeface="Cambria Math"/>
                          </a:rPr>
                          <m:t>m</m:t>
                        </m:r>
                        <m:r>
                          <a:rPr lang="de-DE" sz="1400" b="0" i="0" baseline="30000" smtClean="0">
                            <a:latin typeface="Cambria Math"/>
                          </a:rPr>
                          <m:t>2</m:t>
                        </m:r>
                        <m:r>
                          <a:rPr lang="de-DE" sz="1400">
                            <a:latin typeface="Cambria Math"/>
                          </a:rPr>
                          <m:t> </m:t>
                        </m:r>
                        <m:r>
                          <m:rPr>
                            <m:sty m:val="p"/>
                          </m:rPr>
                          <a:rPr lang="de-DE" sz="1400">
                            <a:latin typeface="Cambria Math"/>
                          </a:rPr>
                          <m:t>K</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kcal</m:t>
                        </m:r>
                        <m:r>
                          <a:rPr lang="de-DE" sz="1400">
                            <a:latin typeface="Cambria Math"/>
                          </a:rPr>
                          <m:t> </m:t>
                        </m:r>
                      </m:num>
                      <m:den>
                        <m:r>
                          <m:rPr>
                            <m:sty m:val="p"/>
                          </m:rPr>
                          <a:rPr lang="de-DE" sz="1400">
                            <a:latin typeface="Cambria Math"/>
                          </a:rPr>
                          <m:t>m</m:t>
                        </m:r>
                        <m:r>
                          <a:rPr lang="de-DE" sz="1400" b="0" i="0" baseline="30000" smtClean="0">
                            <a:latin typeface="Cambria Math"/>
                          </a:rPr>
                          <m:t>2</m:t>
                        </m:r>
                        <m:r>
                          <a:rPr lang="de-DE" sz="1400">
                            <a:latin typeface="Cambria Math"/>
                          </a:rPr>
                          <m:t> </m:t>
                        </m:r>
                        <m:r>
                          <m:rPr>
                            <m:sty m:val="p"/>
                          </m:rPr>
                          <a:rPr lang="de-DE" sz="1400">
                            <a:latin typeface="Cambria Math"/>
                          </a:rPr>
                          <m:t>h</m:t>
                        </m:r>
                        <m:r>
                          <a:rPr lang="de-DE" sz="1400">
                            <a:latin typeface="Cambria Math"/>
                          </a:rPr>
                          <m:t> </m:t>
                        </m:r>
                        <m:r>
                          <m:rPr>
                            <m:sty m:val="p"/>
                          </m:rPr>
                          <a:rPr lang="de-DE" sz="1400">
                            <a:latin typeface="Cambria Math"/>
                          </a:rPr>
                          <m:t>grd</m:t>
                        </m:r>
                      </m:den>
                    </m:f>
                    <m:r>
                      <a:rPr lang="de-DE" sz="1400">
                        <a:latin typeface="Cambria Math"/>
                      </a:rPr>
                      <m:t> </m:t>
                    </m:r>
                  </m:oMath>
                </a14:m>
                <a:r>
                  <a:rPr lang="de-DE" sz="1400" dirty="0"/>
                  <a:t>= 1,163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W</m:t>
                        </m:r>
                        <m:r>
                          <a:rPr lang="de-DE" sz="1400">
                            <a:latin typeface="Cambria Math"/>
                          </a:rPr>
                          <m:t> </m:t>
                        </m:r>
                      </m:num>
                      <m:den>
                        <m:r>
                          <m:rPr>
                            <m:sty m:val="p"/>
                          </m:rPr>
                          <a:rPr lang="de-DE" sz="1400" b="0" i="0" smtClean="0">
                            <a:latin typeface="Cambria Math"/>
                          </a:rPr>
                          <m:t>m</m:t>
                        </m:r>
                        <m:r>
                          <a:rPr lang="de-DE" sz="1400" b="0" i="0" baseline="30000" smtClean="0">
                            <a:latin typeface="Cambria Math"/>
                          </a:rPr>
                          <m:t>2</m:t>
                        </m:r>
                        <m:r>
                          <a:rPr lang="de-DE" sz="1400">
                            <a:latin typeface="Cambria Math"/>
                          </a:rPr>
                          <m:t> </m:t>
                        </m:r>
                        <m:r>
                          <m:rPr>
                            <m:sty m:val="p"/>
                          </m:rPr>
                          <a:rPr lang="de-DE" sz="1400">
                            <a:latin typeface="Cambria Math"/>
                          </a:rPr>
                          <m:t>K</m:t>
                        </m:r>
                      </m:den>
                    </m:f>
                  </m:oMath>
                </a14:m>
                <a:r>
                  <a:rPr lang="de-DE" sz="1400" dirty="0"/>
                  <a:t> </a:t>
                </a:r>
              </a:p>
              <a:p>
                <a:pPr marL="0" indent="0">
                  <a:spcAft>
                    <a:spcPts val="0"/>
                  </a:spcAft>
                  <a:buNone/>
                </a:pPr>
                <a:r>
                  <a:rPr lang="de-DE" sz="1400" dirty="0" err="1"/>
                  <a:t>koeffizient</a:t>
                </a:r>
                <a:r>
                  <a:rPr lang="de-DE" sz="1400" dirty="0"/>
                  <a:t>			und Kelvin</a:t>
                </a:r>
              </a:p>
              <a:p>
                <a:pPr marL="0" indent="0">
                  <a:spcAft>
                    <a:spcPts val="0"/>
                  </a:spcAft>
                  <a:buNone/>
                </a:pPr>
                <a:endParaRPr lang="de-DE" sz="1400" dirty="0"/>
              </a:p>
              <a:p>
                <a:pPr marL="0" indent="0">
                  <a:spcAft>
                    <a:spcPts val="0"/>
                  </a:spcAft>
                  <a:buNone/>
                </a:pPr>
                <a:r>
                  <a:rPr lang="de-DE" sz="1400" dirty="0"/>
                  <a:t>Wärmedurchgangs-	</a:t>
                </a:r>
                <a:r>
                  <a:rPr lang="de-DE" sz="1400" i="1" dirty="0"/>
                  <a:t>u</a:t>
                </a:r>
                <a:r>
                  <a:rPr lang="de-DE" sz="1400" dirty="0"/>
                  <a:t>	Watt je Quadratmeter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W</m:t>
                        </m:r>
                      </m:num>
                      <m:den>
                        <m:r>
                          <m:rPr>
                            <m:sty m:val="p"/>
                          </m:rPr>
                          <a:rPr lang="de-DE" sz="1400">
                            <a:latin typeface="Cambria Math"/>
                          </a:rPr>
                          <m:t>m</m:t>
                        </m:r>
                        <m:r>
                          <a:rPr lang="de-DE" sz="1400" b="0" i="0" baseline="30000" smtClean="0">
                            <a:latin typeface="Cambria Math"/>
                          </a:rPr>
                          <m:t>2</m:t>
                        </m:r>
                        <m:r>
                          <a:rPr lang="de-DE" sz="1400" baseline="30000">
                            <a:latin typeface="Cambria Math"/>
                          </a:rPr>
                          <m:t> </m:t>
                        </m:r>
                        <m:r>
                          <m:rPr>
                            <m:sty m:val="p"/>
                          </m:rPr>
                          <a:rPr lang="de-DE" sz="1400">
                            <a:latin typeface="Cambria Math"/>
                          </a:rPr>
                          <m:t>K</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kcal</m:t>
                        </m:r>
                        <m:r>
                          <a:rPr lang="de-DE" sz="1400">
                            <a:latin typeface="Cambria Math"/>
                          </a:rPr>
                          <m:t> </m:t>
                        </m:r>
                      </m:num>
                      <m:den>
                        <m:r>
                          <m:rPr>
                            <m:sty m:val="p"/>
                          </m:rPr>
                          <a:rPr lang="de-DE" sz="1400">
                            <a:latin typeface="Cambria Math"/>
                          </a:rPr>
                          <m:t>m</m:t>
                        </m:r>
                        <m:r>
                          <a:rPr lang="de-DE" sz="1400" b="0" i="0" baseline="30000" smtClean="0">
                            <a:latin typeface="Cambria Math"/>
                          </a:rPr>
                          <m:t>2</m:t>
                        </m:r>
                        <m:r>
                          <a:rPr lang="de-DE" sz="1400">
                            <a:latin typeface="Cambria Math"/>
                          </a:rPr>
                          <m:t> </m:t>
                        </m:r>
                        <m:r>
                          <m:rPr>
                            <m:sty m:val="p"/>
                          </m:rPr>
                          <a:rPr lang="de-DE" sz="1400">
                            <a:latin typeface="Cambria Math"/>
                          </a:rPr>
                          <m:t>h</m:t>
                        </m:r>
                        <m:r>
                          <a:rPr lang="de-DE" sz="1400">
                            <a:latin typeface="Cambria Math"/>
                          </a:rPr>
                          <m:t> </m:t>
                        </m:r>
                        <m:r>
                          <m:rPr>
                            <m:sty m:val="p"/>
                          </m:rPr>
                          <a:rPr lang="de-DE" sz="1400">
                            <a:latin typeface="Cambria Math"/>
                          </a:rPr>
                          <m:t>grd</m:t>
                        </m:r>
                      </m:den>
                    </m:f>
                    <m:r>
                      <a:rPr lang="de-DE" sz="1400">
                        <a:latin typeface="Cambria Math"/>
                      </a:rPr>
                      <m:t> </m:t>
                    </m:r>
                  </m:oMath>
                </a14:m>
                <a:r>
                  <a:rPr lang="de-DE" sz="1400" dirty="0"/>
                  <a:t>= 1,163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W</m:t>
                        </m:r>
                        <m:r>
                          <a:rPr lang="de-DE" sz="1400">
                            <a:latin typeface="Cambria Math"/>
                          </a:rPr>
                          <m:t> </m:t>
                        </m:r>
                      </m:num>
                      <m:den>
                        <m:r>
                          <m:rPr>
                            <m:sty m:val="p"/>
                          </m:rPr>
                          <a:rPr lang="de-DE" sz="1400" b="0" i="0" smtClean="0">
                            <a:latin typeface="Cambria Math"/>
                          </a:rPr>
                          <m:t>m</m:t>
                        </m:r>
                        <m:r>
                          <a:rPr lang="de-DE" sz="1400" b="0" i="0" baseline="30000" smtClean="0">
                            <a:latin typeface="Cambria Math"/>
                          </a:rPr>
                          <m:t>2</m:t>
                        </m:r>
                        <m:r>
                          <a:rPr lang="de-DE" sz="1400">
                            <a:latin typeface="Cambria Math"/>
                          </a:rPr>
                          <m:t> </m:t>
                        </m:r>
                        <m:r>
                          <m:rPr>
                            <m:sty m:val="p"/>
                          </m:rPr>
                          <a:rPr lang="de-DE" sz="1400">
                            <a:latin typeface="Cambria Math"/>
                          </a:rPr>
                          <m:t>K</m:t>
                        </m:r>
                      </m:den>
                    </m:f>
                  </m:oMath>
                </a14:m>
                <a:r>
                  <a:rPr lang="de-DE" sz="1400" dirty="0"/>
                  <a:t> </a:t>
                </a:r>
              </a:p>
              <a:p>
                <a:pPr marL="0" indent="0">
                  <a:spcAft>
                    <a:spcPts val="0"/>
                  </a:spcAft>
                  <a:buNone/>
                </a:pPr>
                <a:r>
                  <a:rPr lang="de-DE" sz="1400" dirty="0" err="1"/>
                  <a:t>koeffizient</a:t>
                </a:r>
                <a:r>
                  <a:rPr lang="de-DE" sz="1400" dirty="0"/>
                  <a:t> 			und Kelvin</a:t>
                </a:r>
              </a:p>
              <a:p>
                <a:pPr marL="0" indent="0">
                  <a:spcBef>
                    <a:spcPts val="600"/>
                  </a:spcBef>
                  <a:spcAft>
                    <a:spcPts val="600"/>
                  </a:spcAft>
                  <a:buNone/>
                </a:pPr>
                <a:r>
                  <a:rPr lang="de-DE" sz="1400" dirty="0"/>
                  <a:t>						</a:t>
                </a:r>
              </a:p>
              <a:p>
                <a:pPr marL="0" indent="0">
                  <a:spcBef>
                    <a:spcPts val="1200"/>
                  </a:spcBef>
                  <a:buNone/>
                </a:pPr>
                <a:r>
                  <a:rPr lang="de-DE" sz="1400" dirty="0"/>
                  <a:t>						</a:t>
                </a:r>
                <a:endParaRPr lang="de-DE" sz="1400" i="1" dirty="0"/>
              </a:p>
            </p:txBody>
          </p:sp>
        </mc:Choice>
        <mc:Fallback xmlns="">
          <p:sp>
            <p:nvSpPr>
              <p:cNvPr id="2" name="Textplatzhalter 1"/>
              <p:cNvSpPr>
                <a:spLocks noGrp="1" noRot="1" noChangeAspect="1" noMove="1" noResize="1" noEditPoints="1" noAdjustHandles="1" noChangeArrowheads="1" noChangeShapeType="1" noTextEdit="1"/>
              </p:cNvSpPr>
              <p:nvPr>
                <p:ph type="body" sz="quarter" idx="10"/>
              </p:nvPr>
            </p:nvSpPr>
            <p:spPr>
              <a:xfrm>
                <a:off x="776536" y="1268760"/>
                <a:ext cx="8856984" cy="5040560"/>
              </a:xfrm>
              <a:blipFill rotWithShape="1">
                <a:blip r:embed="rId2"/>
                <a:stretch>
                  <a:fillRect l="-138" t="-605"/>
                </a:stretch>
              </a:blipFill>
            </p:spPr>
            <p:txBody>
              <a:bodyPr/>
              <a:lstStyle/>
              <a:p>
                <a:r>
                  <a:rPr lang="de-DE">
                    <a:noFill/>
                  </a:rPr>
                  <a:t> </a:t>
                </a:r>
              </a:p>
            </p:txBody>
          </p:sp>
        </mc:Fallback>
      </mc:AlternateContent>
      <p:cxnSp>
        <p:nvCxnSpPr>
          <p:cNvPr id="4" name="Gerade Verbindung 3"/>
          <p:cNvCxnSpPr/>
          <p:nvPr/>
        </p:nvCxnSpPr>
        <p:spPr>
          <a:xfrm>
            <a:off x="560512" y="2420888"/>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Gerade Verbindung 4"/>
          <p:cNvCxnSpPr/>
          <p:nvPr/>
        </p:nvCxnSpPr>
        <p:spPr>
          <a:xfrm>
            <a:off x="560512" y="3068960"/>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Gerade Verbindung 6"/>
          <p:cNvCxnSpPr/>
          <p:nvPr/>
        </p:nvCxnSpPr>
        <p:spPr>
          <a:xfrm>
            <a:off x="560512" y="3717032"/>
            <a:ext cx="864096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814839"/>
      </p:ext>
    </p:extLst>
  </p:cSld>
  <p:clrMapOvr>
    <a:masterClrMapping/>
  </p:clrMapOvr>
  <p:transition spd="med">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Wirkungsgrad</a:t>
            </a:r>
            <a:endParaRPr lang="de-DE" i="1" dirty="0"/>
          </a:p>
        </p:txBody>
      </p:sp>
      <p:sp>
        <p:nvSpPr>
          <p:cNvPr id="2" name="Textplatzhalter 1"/>
          <p:cNvSpPr>
            <a:spLocks noGrp="1"/>
          </p:cNvSpPr>
          <p:nvPr>
            <p:ph type="body" sz="quarter" idx="10"/>
          </p:nvPr>
        </p:nvSpPr>
        <p:spPr>
          <a:xfrm>
            <a:off x="776536" y="1268760"/>
            <a:ext cx="8640960" cy="5040560"/>
          </a:xfrm>
        </p:spPr>
        <p:txBody>
          <a:bodyPr/>
          <a:lstStyle/>
          <a:p>
            <a:r>
              <a:rPr lang="de-DE" dirty="0"/>
              <a:t>Wirkungsgrad </a:t>
            </a:r>
          </a:p>
          <a:p>
            <a:pPr marL="0" indent="0">
              <a:buNone/>
            </a:pPr>
            <a:r>
              <a:rPr lang="de-DE" sz="1600" dirty="0"/>
              <a:t>Der Wirkungsgrad allgemein wird definiert als das Verhältnis von Nutzen zu Aufwand.</a:t>
            </a:r>
          </a:p>
          <a:p>
            <a:pPr marL="0" indent="0">
              <a:spcBef>
                <a:spcPts val="1200"/>
              </a:spcBef>
              <a:buNone/>
            </a:pPr>
            <a:r>
              <a:rPr lang="de-DE" sz="1400" dirty="0"/>
              <a:t>		</a:t>
            </a:r>
            <a:r>
              <a:rPr lang="de-DE" sz="1600" dirty="0"/>
              <a:t>								</a:t>
            </a:r>
            <a:endParaRPr lang="de-DE" sz="800" i="1" dirty="0"/>
          </a:p>
        </p:txBody>
      </p:sp>
      <p:sp>
        <p:nvSpPr>
          <p:cNvPr id="3" name="Textfeld 2"/>
          <p:cNvSpPr txBox="1"/>
          <p:nvPr/>
        </p:nvSpPr>
        <p:spPr bwMode="auto">
          <a:xfrm>
            <a:off x="8121352" y="6021288"/>
            <a:ext cx="1656184" cy="21544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800" dirty="0"/>
              <a:t>Abb.: energie-strom.com</a:t>
            </a:r>
            <a:endParaRPr lang="de-DE" sz="800" i="1" dirty="0"/>
          </a:p>
        </p:txBody>
      </p:sp>
      <p:pic>
        <p:nvPicPr>
          <p:cNvPr id="410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688" y="2348880"/>
            <a:ext cx="5237163" cy="285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4671113"/>
      </p:ext>
    </p:extLst>
  </p:cSld>
  <p:clrMapOvr>
    <a:masterClrMapping/>
  </p:clrMapOvr>
  <p:transition spd="med">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Wirkungsgrad</a:t>
            </a:r>
            <a:endParaRPr lang="de-DE" i="1" dirty="0"/>
          </a:p>
        </p:txBody>
      </p:sp>
      <mc:AlternateContent xmlns:mc="http://schemas.openxmlformats.org/markup-compatibility/2006">
        <mc:Choice xmlns:a14="http://schemas.microsoft.com/office/drawing/2010/main" Requires="a14">
          <p:sp>
            <p:nvSpPr>
              <p:cNvPr id="2" name="Textplatzhalter 1"/>
              <p:cNvSpPr>
                <a:spLocks noGrp="1"/>
              </p:cNvSpPr>
              <p:nvPr>
                <p:ph type="body" sz="quarter" idx="10"/>
              </p:nvPr>
            </p:nvSpPr>
            <p:spPr>
              <a:xfrm>
                <a:off x="776536" y="1268760"/>
                <a:ext cx="8352928" cy="5040560"/>
              </a:xfrm>
            </p:spPr>
            <p:txBody>
              <a:bodyPr>
                <a:normAutofit lnSpcReduction="10000"/>
              </a:bodyPr>
              <a:lstStyle/>
              <a:p>
                <a:r>
                  <a:rPr lang="de-DE" dirty="0"/>
                  <a:t>Wirkungsgrad </a:t>
                </a:r>
              </a:p>
              <a:p>
                <a:pPr marL="0" indent="0">
                  <a:buNone/>
                </a:pPr>
                <a:r>
                  <a:rPr lang="de-DE" sz="1600" kern="1200" dirty="0"/>
                  <a:t>Der Wirkungsgrad ist das Verhältnis von abgegebener Leistung (</a:t>
                </a:r>
                <a:r>
                  <a:rPr lang="de-DE" sz="1600" kern="1200" dirty="0" err="1"/>
                  <a:t>P</a:t>
                </a:r>
                <a:r>
                  <a:rPr lang="de-DE" sz="1600" kern="1200" baseline="-25000" dirty="0" err="1"/>
                  <a:t>ab</a:t>
                </a:r>
                <a:r>
                  <a:rPr lang="de-DE" sz="1600" kern="1200" dirty="0"/>
                  <a:t> = Nutzleistung) zu zugeführter Leistung (</a:t>
                </a:r>
                <a:r>
                  <a:rPr lang="de-DE" sz="1600" kern="1200" dirty="0" err="1"/>
                  <a:t>P</a:t>
                </a:r>
                <a:r>
                  <a:rPr lang="de-DE" sz="1600" kern="1200" baseline="-25000" dirty="0" err="1"/>
                  <a:t>zu</a:t>
                </a:r>
                <a:r>
                  <a:rPr lang="de-DE" sz="1600" kern="1200" dirty="0"/>
                  <a:t>). Mit Hilfe des Wirkungsgrads kann die Effizienz von Energieumwandlungen, aber auch von Energieübertragungen beschrieben werden.</a:t>
                </a:r>
              </a:p>
              <a:p>
                <a:pPr marL="0" indent="0">
                  <a:spcBef>
                    <a:spcPts val="1200"/>
                  </a:spcBef>
                  <a:buNone/>
                </a:pPr>
                <a:r>
                  <a:rPr lang="de-DE" sz="1400" dirty="0"/>
                  <a:t>		</a:t>
                </a:r>
                <a:r>
                  <a:rPr lang="el-GR" sz="4000" dirty="0">
                    <a:latin typeface="Calibri"/>
                    <a:cs typeface="Calibri"/>
                  </a:rPr>
                  <a:t>η</a:t>
                </a:r>
                <a:r>
                  <a:rPr lang="de-DE" sz="4000" dirty="0">
                    <a:latin typeface="Calibri"/>
                    <a:cs typeface="Calibri"/>
                  </a:rPr>
                  <a:t>=</a:t>
                </a:r>
                <a:r>
                  <a:rPr lang="de-DE" sz="4000" dirty="0"/>
                  <a:t> </a:t>
                </a:r>
                <a14:m>
                  <m:oMath xmlns:m="http://schemas.openxmlformats.org/officeDocument/2006/math">
                    <m:f>
                      <m:fPr>
                        <m:ctrlPr>
                          <a:rPr lang="de-DE" sz="4000" i="1">
                            <a:latin typeface="Cambria Math" panose="02040503050406030204" pitchFamily="18" charset="0"/>
                          </a:rPr>
                        </m:ctrlPr>
                      </m:fPr>
                      <m:num>
                        <m:r>
                          <m:rPr>
                            <m:sty m:val="p"/>
                          </m:rPr>
                          <a:rPr lang="de-DE" sz="4000" b="0" i="0" smtClean="0">
                            <a:latin typeface="Cambria Math"/>
                          </a:rPr>
                          <m:t>P</m:t>
                        </m:r>
                        <m:r>
                          <m:rPr>
                            <m:sty m:val="p"/>
                          </m:rPr>
                          <a:rPr lang="de-DE" sz="4000" b="0" i="0" baseline="-25000" smtClean="0">
                            <a:latin typeface="Cambria Math"/>
                          </a:rPr>
                          <m:t>ab</m:t>
                        </m:r>
                      </m:num>
                      <m:den>
                        <m:r>
                          <m:rPr>
                            <m:sty m:val="p"/>
                          </m:rPr>
                          <a:rPr lang="de-DE" sz="4000" b="0" i="0" smtClean="0">
                            <a:latin typeface="Cambria Math"/>
                          </a:rPr>
                          <m:t>P</m:t>
                        </m:r>
                        <m:r>
                          <m:rPr>
                            <m:sty m:val="p"/>
                          </m:rPr>
                          <a:rPr lang="de-DE" sz="4000" b="0" i="0" baseline="-25000" smtClean="0">
                            <a:latin typeface="Cambria Math"/>
                          </a:rPr>
                          <m:t>zu</m:t>
                        </m:r>
                      </m:den>
                    </m:f>
                  </m:oMath>
                </a14:m>
                <a:endParaRPr lang="de-DE" sz="4000" dirty="0"/>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spcBef>
                    <a:spcPct val="0"/>
                  </a:spcBef>
                  <a:spcAft>
                    <a:spcPct val="0"/>
                  </a:spcAft>
                  <a:buNone/>
                </a:pPr>
                <a:r>
                  <a:rPr lang="de-DE" sz="1600" kern="1200" dirty="0"/>
                  <a:t>Die dabei entstehende Differenz von zugeführter und abgegebener Leistung bezeichnet     man als Verluste oder genauer Verlustleistung. </a:t>
                </a:r>
              </a:p>
              <a:p>
                <a:pPr marL="0" indent="0">
                  <a:spcBef>
                    <a:spcPct val="0"/>
                  </a:spcBef>
                  <a:spcAft>
                    <a:spcPct val="0"/>
                  </a:spcAft>
                  <a:buNone/>
                </a:pPr>
                <a:r>
                  <a:rPr lang="de-DE" sz="1600" kern="1200" dirty="0"/>
                  <a:t>Der Wirkungsgrad </a:t>
                </a:r>
                <a:r>
                  <a:rPr lang="el-GR" dirty="0">
                    <a:latin typeface="Calibri"/>
                    <a:cs typeface="Calibri"/>
                  </a:rPr>
                  <a:t>η</a:t>
                </a:r>
                <a:r>
                  <a:rPr lang="el-GR" sz="1600" dirty="0">
                    <a:latin typeface="Calibri"/>
                    <a:cs typeface="Calibri"/>
                  </a:rPr>
                  <a:t> </a:t>
                </a:r>
                <a:r>
                  <a:rPr lang="de-DE" sz="1600" kern="1200" dirty="0"/>
                  <a:t>(</a:t>
                </a:r>
                <a:r>
                  <a:rPr lang="de-DE" sz="1600" kern="1200" dirty="0" err="1"/>
                  <a:t>eta</a:t>
                </a:r>
                <a:r>
                  <a:rPr lang="de-DE" sz="1600" kern="1200" dirty="0"/>
                  <a:t>) ist dimensionslos und hat einen Wert zwischen 1 und 0, er wird in Prozent angegeben.</a:t>
                </a:r>
              </a:p>
              <a:p>
                <a:pPr marL="0" indent="0">
                  <a:spcBef>
                    <a:spcPts val="1200"/>
                  </a:spcBef>
                  <a:buNone/>
                </a:pPr>
                <a:endParaRPr lang="de-DE" sz="1600" dirty="0"/>
              </a:p>
              <a:p>
                <a:pPr marL="0" indent="0">
                  <a:spcBef>
                    <a:spcPts val="1200"/>
                  </a:spcBef>
                  <a:buNone/>
                </a:pPr>
                <a:r>
                  <a:rPr lang="de-DE" sz="1600" dirty="0"/>
                  <a:t>								</a:t>
                </a:r>
                <a:endParaRPr lang="de-DE" sz="800" i="1" dirty="0"/>
              </a:p>
            </p:txBody>
          </p:sp>
        </mc:Choice>
        <mc:Fallback>
          <p:sp>
            <p:nvSpPr>
              <p:cNvPr id="2" name="Textplatzhalter 1"/>
              <p:cNvSpPr>
                <a:spLocks noGrp="1" noRot="1" noChangeAspect="1" noMove="1" noResize="1" noEditPoints="1" noAdjustHandles="1" noChangeArrowheads="1" noChangeShapeType="1" noTextEdit="1"/>
              </p:cNvSpPr>
              <p:nvPr>
                <p:ph type="body" sz="quarter" idx="10"/>
              </p:nvPr>
            </p:nvSpPr>
            <p:spPr>
              <a:xfrm>
                <a:off x="776536" y="1268760"/>
                <a:ext cx="8352928" cy="5040560"/>
              </a:xfrm>
              <a:blipFill>
                <a:blip r:embed="rId2"/>
                <a:stretch>
                  <a:fillRect l="-365" t="-1693"/>
                </a:stretch>
              </a:blipFill>
            </p:spPr>
            <p:txBody>
              <a:bodyPr/>
              <a:lstStyle/>
              <a:p>
                <a:r>
                  <a:rPr lang="de-DE">
                    <a:noFill/>
                  </a:rPr>
                  <a:t> </a:t>
                </a:r>
              </a:p>
            </p:txBody>
          </p:sp>
        </mc:Fallback>
      </mc:AlternateContent>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9025" y="2636527"/>
            <a:ext cx="2880320" cy="1728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bwMode="auto">
          <a:xfrm>
            <a:off x="8121352" y="6021288"/>
            <a:ext cx="1656184" cy="21544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800" dirty="0"/>
              <a:t>Abb.: energie-strom.com</a:t>
            </a:r>
            <a:endParaRPr lang="de-DE" sz="800" i="1" dirty="0"/>
          </a:p>
        </p:txBody>
      </p:sp>
    </p:spTree>
    <p:extLst>
      <p:ext uri="{BB962C8B-B14F-4D97-AF65-F5344CB8AC3E}">
        <p14:creationId xmlns:p14="http://schemas.microsoft.com/office/powerpoint/2010/main" val="2362901589"/>
      </p:ext>
    </p:extLst>
  </p:cSld>
  <p:clrMapOvr>
    <a:masterClrMapping/>
  </p:clrMapOvr>
  <p:transition spd="med">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Wirkungsgrad</a:t>
            </a:r>
            <a:endParaRPr lang="de-DE" i="1" dirty="0"/>
          </a:p>
        </p:txBody>
      </p:sp>
      <mc:AlternateContent xmlns:mc="http://schemas.openxmlformats.org/markup-compatibility/2006" xmlns:a14="http://schemas.microsoft.com/office/drawing/2010/main">
        <mc:Choice Requires="a14">
          <p:sp>
            <p:nvSpPr>
              <p:cNvPr id="2" name="Textplatzhalter 1"/>
              <p:cNvSpPr>
                <a:spLocks noGrp="1"/>
              </p:cNvSpPr>
              <p:nvPr>
                <p:ph type="body" sz="quarter" idx="10"/>
              </p:nvPr>
            </p:nvSpPr>
            <p:spPr>
              <a:xfrm>
                <a:off x="776536" y="1268760"/>
                <a:ext cx="8424936" cy="4680520"/>
              </a:xfrm>
            </p:spPr>
            <p:txBody>
              <a:bodyPr/>
              <a:lstStyle/>
              <a:p>
                <a:r>
                  <a:rPr lang="de-DE" dirty="0"/>
                  <a:t>Thermischer Wirkungsgrad </a:t>
                </a:r>
              </a:p>
              <a:p>
                <a:pPr marL="0" indent="0">
                  <a:spcAft>
                    <a:spcPts val="600"/>
                  </a:spcAft>
                  <a:buNone/>
                </a:pPr>
                <a:r>
                  <a:rPr lang="de-DE" sz="1600" dirty="0"/>
                  <a:t>Der thermische Wirkungsgrad oder Prozesswirkungsgrad gibt das Verhältnis der gewonnenen mechanischen Leistung zum zugeführten Wärmestrom in einer Wärmekraftmaschine, z. B. einer Dampfturbine an:</a:t>
                </a:r>
              </a:p>
              <a:p>
                <a:pPr marL="0" indent="0">
                  <a:buNone/>
                </a:pPr>
                <a:r>
                  <a:rPr lang="de-DE" sz="2400" dirty="0">
                    <a:latin typeface="Calibri"/>
                    <a:cs typeface="Calibri"/>
                  </a:rPr>
                  <a:t>			</a:t>
                </a:r>
                <a:r>
                  <a:rPr lang="el-GR" sz="2400" dirty="0">
                    <a:latin typeface="Calibri"/>
                    <a:cs typeface="Calibri"/>
                  </a:rPr>
                  <a:t>η</a:t>
                </a:r>
                <a:r>
                  <a:rPr lang="de-DE" sz="2400" baseline="-25000" dirty="0" err="1">
                    <a:latin typeface="Calibri"/>
                    <a:cs typeface="Calibri"/>
                  </a:rPr>
                  <a:t>th</a:t>
                </a:r>
                <a:r>
                  <a:rPr lang="de-DE" sz="2400" baseline="-25000" dirty="0">
                    <a:latin typeface="Calibri"/>
                    <a:cs typeface="Calibri"/>
                  </a:rPr>
                  <a:t>  </a:t>
                </a:r>
                <a:r>
                  <a:rPr lang="de-DE" sz="2400" dirty="0">
                    <a:latin typeface="Calibri"/>
                    <a:cs typeface="Calibri"/>
                  </a:rPr>
                  <a:t>=</a:t>
                </a:r>
                <a:r>
                  <a:rPr lang="de-DE" sz="2400" dirty="0"/>
                  <a:t> </a:t>
                </a:r>
                <a14:m>
                  <m:oMath xmlns:m="http://schemas.openxmlformats.org/officeDocument/2006/math">
                    <m:f>
                      <m:fPr>
                        <m:ctrlPr>
                          <a:rPr lang="de-DE" sz="2800" i="1">
                            <a:latin typeface="Cambria Math" panose="02040503050406030204" pitchFamily="18" charset="0"/>
                          </a:rPr>
                        </m:ctrlPr>
                      </m:fPr>
                      <m:num>
                        <m:r>
                          <m:rPr>
                            <m:sty m:val="p"/>
                          </m:rPr>
                          <a:rPr lang="de-DE" sz="2800">
                            <a:latin typeface="Cambria Math"/>
                          </a:rPr>
                          <m:t>P</m:t>
                        </m:r>
                        <m:r>
                          <m:rPr>
                            <m:sty m:val="p"/>
                          </m:rPr>
                          <a:rPr lang="de-DE" sz="2800" b="0" i="0" baseline="-25000" smtClean="0">
                            <a:latin typeface="Cambria Math"/>
                          </a:rPr>
                          <m:t>th</m:t>
                        </m:r>
                      </m:num>
                      <m:den>
                        <m:r>
                          <m:rPr>
                            <m:sty m:val="p"/>
                          </m:rPr>
                          <a:rPr lang="de-DE" sz="2800" b="0" i="0" smtClean="0">
                            <a:latin typeface="Cambria Math"/>
                          </a:rPr>
                          <m:t>Q</m:t>
                        </m:r>
                      </m:den>
                    </m:f>
                  </m:oMath>
                </a14:m>
                <a:endParaRPr lang="de-DE" sz="2400" dirty="0"/>
              </a:p>
              <a:p>
                <a:pPr marL="0" indent="0">
                  <a:spcAft>
                    <a:spcPts val="0"/>
                  </a:spcAft>
                  <a:buNone/>
                </a:pPr>
                <a:r>
                  <a:rPr lang="de-DE" sz="1600" dirty="0"/>
                  <a:t>mit </a:t>
                </a:r>
                <a:r>
                  <a:rPr lang="el-GR" sz="1800" dirty="0">
                    <a:latin typeface="Calibri"/>
                    <a:cs typeface="Calibri"/>
                  </a:rPr>
                  <a:t>η</a:t>
                </a:r>
                <a:r>
                  <a:rPr lang="de-DE" sz="1600" baseline="-25000" dirty="0" err="1">
                    <a:latin typeface="Calibri"/>
                    <a:cs typeface="Calibri"/>
                  </a:rPr>
                  <a:t>th</a:t>
                </a:r>
                <a:r>
                  <a:rPr lang="el-GR" sz="1600" dirty="0">
                    <a:latin typeface="Calibri"/>
                    <a:cs typeface="Calibri"/>
                  </a:rPr>
                  <a:t> </a:t>
                </a:r>
                <a:r>
                  <a:rPr lang="de-DE" sz="1600" dirty="0"/>
                  <a:t>als dem thermischen Wirkungsgrad, Q dem zugeführten Wärmestrom </a:t>
                </a:r>
                <a:r>
                  <a:rPr lang="de-DE" sz="1600" dirty="0" err="1"/>
                  <a:t>P</a:t>
                </a:r>
                <a:r>
                  <a:rPr lang="de-DE" sz="1600" baseline="-25000" dirty="0" err="1"/>
                  <a:t>th</a:t>
                </a:r>
                <a:r>
                  <a:rPr lang="de-DE" sz="1600" dirty="0"/>
                  <a:t> der gewonnenen mechanischen Leistung und.</a:t>
                </a:r>
              </a:p>
              <a:p>
                <a:pPr marL="0" indent="0">
                  <a:spcAft>
                    <a:spcPts val="0"/>
                  </a:spcAft>
                  <a:buNone/>
                </a:pPr>
                <a:endParaRPr lang="de-DE" sz="1600" dirty="0"/>
              </a:p>
              <a:p>
                <a:pPr marL="0" indent="0">
                  <a:spcAft>
                    <a:spcPts val="600"/>
                  </a:spcAft>
                  <a:buNone/>
                </a:pPr>
                <a:r>
                  <a:rPr lang="de-DE" sz="1600" dirty="0"/>
                  <a:t>Die Obergrenze für jeden thermischen Wirkungsgrad ist der Carnot-Wirkungsgrad, der aus naturgesetzlichen Gründen nicht überschritten werden kann:</a:t>
                </a:r>
              </a:p>
              <a:p>
                <a:pPr marL="0" indent="0">
                  <a:buNone/>
                </a:pPr>
                <a:r>
                  <a:rPr lang="de-DE" sz="2400" dirty="0">
                    <a:latin typeface="Calibri"/>
                    <a:cs typeface="Calibri"/>
                  </a:rPr>
                  <a:t>			</a:t>
                </a:r>
                <a:r>
                  <a:rPr lang="el-GR" sz="2400" dirty="0">
                    <a:latin typeface="Calibri"/>
                    <a:cs typeface="Calibri"/>
                  </a:rPr>
                  <a:t>η</a:t>
                </a:r>
                <a:r>
                  <a:rPr lang="de-DE" sz="2400" baseline="-25000" dirty="0">
                    <a:latin typeface="Calibri"/>
                    <a:cs typeface="Calibri"/>
                  </a:rPr>
                  <a:t>c  </a:t>
                </a:r>
                <a:r>
                  <a:rPr lang="de-DE" sz="2400" dirty="0">
                    <a:latin typeface="Calibri"/>
                    <a:cs typeface="Calibri"/>
                  </a:rPr>
                  <a:t>=</a:t>
                </a:r>
                <a:r>
                  <a:rPr lang="de-DE" sz="2400" dirty="0"/>
                  <a:t> </a:t>
                </a:r>
                <a:r>
                  <a:rPr lang="de-DE" dirty="0"/>
                  <a:t>1 - </a:t>
                </a:r>
                <a14:m>
                  <m:oMath xmlns:m="http://schemas.openxmlformats.org/officeDocument/2006/math">
                    <m:f>
                      <m:fPr>
                        <m:ctrlPr>
                          <a:rPr lang="de-DE" sz="2400" i="1">
                            <a:latin typeface="Cambria Math" panose="02040503050406030204" pitchFamily="18" charset="0"/>
                          </a:rPr>
                        </m:ctrlPr>
                      </m:fPr>
                      <m:num>
                        <m:r>
                          <m:rPr>
                            <m:sty m:val="p"/>
                          </m:rPr>
                          <a:rPr lang="de-DE" sz="2400" b="0" i="0" smtClean="0">
                            <a:latin typeface="Cambria Math"/>
                          </a:rPr>
                          <m:t>T</m:t>
                        </m:r>
                        <m:r>
                          <m:rPr>
                            <m:sty m:val="p"/>
                          </m:rPr>
                          <a:rPr lang="de-DE" sz="2400" b="0" i="0" baseline="-25000" smtClean="0">
                            <a:latin typeface="Cambria Math"/>
                          </a:rPr>
                          <m:t>n</m:t>
                        </m:r>
                      </m:num>
                      <m:den>
                        <m:r>
                          <m:rPr>
                            <m:sty m:val="p"/>
                          </m:rPr>
                          <a:rPr lang="de-DE" sz="2400" b="0" i="0" smtClean="0">
                            <a:latin typeface="Cambria Math"/>
                          </a:rPr>
                          <m:t>T</m:t>
                        </m:r>
                        <m:r>
                          <m:rPr>
                            <m:sty m:val="p"/>
                          </m:rPr>
                          <a:rPr lang="de-DE" sz="2400" b="0" i="0" baseline="-25000" smtClean="0">
                            <a:latin typeface="Cambria Math"/>
                          </a:rPr>
                          <m:t>h</m:t>
                        </m:r>
                      </m:den>
                    </m:f>
                  </m:oMath>
                </a14:m>
                <a:endParaRPr lang="de-DE" sz="2400" dirty="0"/>
              </a:p>
              <a:p>
                <a:pPr marL="0" indent="0">
                  <a:buNone/>
                </a:pPr>
                <a:r>
                  <a:rPr lang="de-DE" sz="1600" dirty="0"/>
                  <a:t>wobei </a:t>
                </a:r>
                <a:r>
                  <a:rPr lang="de-DE" sz="1600" dirty="0" err="1"/>
                  <a:t>T</a:t>
                </a:r>
                <a:r>
                  <a:rPr lang="de-DE" baseline="-25000" dirty="0" err="1"/>
                  <a:t>n</a:t>
                </a:r>
                <a:r>
                  <a:rPr lang="de-DE" sz="1600" dirty="0"/>
                  <a:t> die niedrigste und </a:t>
                </a:r>
                <a:r>
                  <a:rPr lang="de-DE" sz="1600" dirty="0" err="1"/>
                  <a:t>T</a:t>
                </a:r>
                <a:r>
                  <a:rPr lang="de-DE" baseline="-25000" dirty="0" err="1"/>
                  <a:t>h</a:t>
                </a:r>
                <a:r>
                  <a:rPr lang="de-DE" sz="1600" dirty="0"/>
                  <a:t> die höchste im Prozess auftretende Temperatur in Kelvin ist.</a:t>
                </a:r>
              </a:p>
            </p:txBody>
          </p:sp>
        </mc:Choice>
        <mc:Fallback xmlns="">
          <p:sp>
            <p:nvSpPr>
              <p:cNvPr id="2" name="Textplatzhalter 1"/>
              <p:cNvSpPr>
                <a:spLocks noGrp="1" noRot="1" noChangeAspect="1" noMove="1" noResize="1" noEditPoints="1" noAdjustHandles="1" noChangeArrowheads="1" noChangeShapeType="1" noTextEdit="1"/>
              </p:cNvSpPr>
              <p:nvPr>
                <p:ph type="body" sz="quarter" idx="10"/>
              </p:nvPr>
            </p:nvSpPr>
            <p:spPr>
              <a:xfrm>
                <a:off x="776536" y="1268760"/>
                <a:ext cx="8424936" cy="4680520"/>
              </a:xfrm>
              <a:blipFill rotWithShape="1">
                <a:blip r:embed="rId2"/>
                <a:stretch>
                  <a:fillRect l="-362" t="-651" r="-217"/>
                </a:stretch>
              </a:blipFill>
            </p:spPr>
            <p:txBody>
              <a:bodyPr/>
              <a:lstStyle/>
              <a:p>
                <a:r>
                  <a:rPr lang="de-DE">
                    <a:noFill/>
                  </a:rPr>
                  <a:t> </a:t>
                </a:r>
              </a:p>
            </p:txBody>
          </p:sp>
        </mc:Fallback>
      </mc:AlternateContent>
      <p:sp>
        <p:nvSpPr>
          <p:cNvPr id="9" name="Textfeld 8"/>
          <p:cNvSpPr txBox="1"/>
          <p:nvPr/>
        </p:nvSpPr>
        <p:spPr bwMode="auto">
          <a:xfrm>
            <a:off x="4232920" y="2751311"/>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 ·</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
        <p:nvSpPr>
          <p:cNvPr id="10" name="Textfeld 9"/>
          <p:cNvSpPr txBox="1"/>
          <p:nvPr/>
        </p:nvSpPr>
        <p:spPr bwMode="auto">
          <a:xfrm>
            <a:off x="4736976" y="3183359"/>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096658650"/>
      </p:ext>
    </p:extLst>
  </p:cSld>
  <p:clrMapOvr>
    <a:masterClrMapping/>
  </p:clrMapOvr>
  <p:transition spd="med">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Agenda</a:t>
            </a:r>
            <a:endParaRPr lang="de-DE" i="1" dirty="0"/>
          </a:p>
        </p:txBody>
      </p:sp>
      <p:sp>
        <p:nvSpPr>
          <p:cNvPr id="2" name="Textplatzhalter 1"/>
          <p:cNvSpPr>
            <a:spLocks noGrp="1"/>
          </p:cNvSpPr>
          <p:nvPr>
            <p:ph type="body" sz="quarter" idx="10"/>
          </p:nvPr>
        </p:nvSpPr>
        <p:spPr>
          <a:xfrm>
            <a:off x="776536" y="3789040"/>
            <a:ext cx="8280920" cy="2016224"/>
          </a:xfrm>
        </p:spPr>
        <p:txBody>
          <a:bodyPr/>
          <a:lstStyle/>
          <a:p>
            <a:r>
              <a:rPr lang="de-DE" dirty="0"/>
              <a:t>Session 3: Physikalische Grundlagen</a:t>
            </a:r>
            <a:endParaRPr lang="de-DE" sz="1600" dirty="0"/>
          </a:p>
          <a:p>
            <a:pPr marL="0" indent="0">
              <a:buNone/>
            </a:pPr>
            <a:r>
              <a:rPr lang="de-DE" sz="1600" dirty="0"/>
              <a:t>mit Fokus auf Gebäudeenergieeffizienz, Heizungstechnik und Beleuchtungstechnik</a:t>
            </a:r>
          </a:p>
          <a:p>
            <a:pPr lvl="1"/>
            <a:r>
              <a:rPr lang="de-DE" dirty="0"/>
              <a:t>Wärmefluss, Dämmung, u-Wert</a:t>
            </a:r>
          </a:p>
          <a:p>
            <a:pPr lvl="1"/>
            <a:r>
              <a:rPr lang="de-DE" dirty="0"/>
              <a:t>Heizwert, Brennwert</a:t>
            </a:r>
          </a:p>
          <a:p>
            <a:pPr lvl="1"/>
            <a:r>
              <a:rPr lang="de-DE" dirty="0"/>
              <a:t>Einheiten der Beleuchtungstechnik</a:t>
            </a:r>
          </a:p>
          <a:p>
            <a:pPr marL="542925" lvl="1" indent="0">
              <a:buNone/>
            </a:pPr>
            <a:endParaRPr lang="de-DE" dirty="0"/>
          </a:p>
        </p:txBody>
      </p:sp>
      <p:sp>
        <p:nvSpPr>
          <p:cNvPr id="5" name="Textplatzhalter 1"/>
          <p:cNvSpPr txBox="1">
            <a:spLocks/>
          </p:cNvSpPr>
          <p:nvPr/>
        </p:nvSpPr>
        <p:spPr>
          <a:xfrm>
            <a:off x="776536" y="1268760"/>
            <a:ext cx="7129462" cy="2016224"/>
          </a:xfrm>
          <a:prstGeom prst="rect">
            <a:avLst/>
          </a:prstGeom>
        </p:spPr>
        <p:txBody>
          <a:bodyPr/>
          <a:lstStyle>
            <a:lvl1pPr marL="542925" indent="-542925" algn="l" rtl="0" eaLnBrk="0" fontAlgn="base" hangingPunct="0">
              <a:spcBef>
                <a:spcPts val="0"/>
              </a:spcBef>
              <a:spcAft>
                <a:spcPts val="1200"/>
              </a:spcAft>
              <a:buClr>
                <a:srgbClr val="9D163C"/>
              </a:buClr>
              <a:buFontTx/>
              <a:buBlip>
                <a:blip r:embed="rId2"/>
              </a:buBlip>
              <a:defRPr sz="2000">
                <a:solidFill>
                  <a:schemeClr val="tx1"/>
                </a:solidFill>
                <a:latin typeface="Arial Unicode MS" pitchFamily="34" charset="-128"/>
                <a:ea typeface="Arial Unicode MS" pitchFamily="34" charset="-128"/>
                <a:cs typeface="Arial Unicode MS" pitchFamily="34" charset="-128"/>
              </a:defRPr>
            </a:lvl1pPr>
            <a:lvl2pPr marL="895350" indent="-352425" algn="l" rtl="0" eaLnBrk="0" fontAlgn="base" hangingPunct="0">
              <a:spcBef>
                <a:spcPts val="0"/>
              </a:spcBef>
              <a:spcAft>
                <a:spcPts val="1200"/>
              </a:spcAft>
              <a:buFontTx/>
              <a:buBlip>
                <a:blip r:embed="rId2"/>
              </a:buBlip>
              <a:defRPr sz="1600">
                <a:solidFill>
                  <a:schemeClr val="tx1"/>
                </a:solidFill>
                <a:latin typeface="Arial Unicode MS" pitchFamily="34" charset="-128"/>
                <a:ea typeface="Arial Unicode MS" pitchFamily="34" charset="-128"/>
                <a:cs typeface="Arial Unicode MS" pitchFamily="34" charset="-128"/>
              </a:defRPr>
            </a:lvl2pPr>
            <a:lvl3pPr marL="1143000" indent="-228600" algn="l" rtl="0" eaLnBrk="0" fontAlgn="base" hangingPunct="0">
              <a:spcBef>
                <a:spcPct val="20000"/>
              </a:spcBef>
              <a:spcAft>
                <a:spcPct val="0"/>
              </a:spcAft>
              <a:buFontTx/>
              <a:buNone/>
              <a:defRPr sz="2000">
                <a:solidFill>
                  <a:schemeClr val="tx1"/>
                </a:solidFill>
                <a:latin typeface="Arial Unicode MS" pitchFamily="34" charset="-128"/>
                <a:ea typeface="Arial Unicode MS" pitchFamily="34" charset="-128"/>
                <a:cs typeface="Arial Unicode MS" pitchFamily="34" charset="-128"/>
              </a:defRPr>
            </a:lvl3pPr>
            <a:lvl4pPr marL="1600200" indent="-228600" algn="l" rtl="0" eaLnBrk="0" fontAlgn="base" hangingPunct="0">
              <a:spcBef>
                <a:spcPct val="20000"/>
              </a:spcBef>
              <a:spcAft>
                <a:spcPct val="0"/>
              </a:spcAft>
              <a:buFontTx/>
              <a:buBlip>
                <a:blip r:embed="rId2"/>
              </a:buBlip>
              <a:defRPr sz="2000">
                <a:solidFill>
                  <a:schemeClr val="tx1"/>
                </a:solidFill>
                <a:latin typeface="Arial Unicode MS" pitchFamily="34" charset="-128"/>
                <a:ea typeface="Arial Unicode MS" pitchFamily="34" charset="-128"/>
                <a:cs typeface="Arial Unicode MS" pitchFamily="34" charset="-128"/>
              </a:defRPr>
            </a:lvl4pPr>
            <a:lvl5pPr marL="2057400" indent="-228600" algn="l" rtl="0" eaLnBrk="0" fontAlgn="base" hangingPunct="0">
              <a:spcBef>
                <a:spcPct val="20000"/>
              </a:spcBef>
              <a:spcAft>
                <a:spcPct val="0"/>
              </a:spcAft>
              <a:buFontTx/>
              <a:buBlip>
                <a:blip r:embed="rId2"/>
              </a:buBlip>
              <a:defRPr sz="2000">
                <a:solidFill>
                  <a:schemeClr val="tx1"/>
                </a:solidFill>
                <a:latin typeface="Arial Unicode MS" pitchFamily="34" charset="-128"/>
                <a:ea typeface="Arial Unicode MS" pitchFamily="34" charset="-128"/>
                <a:cs typeface="Arial Unicode MS"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buClr>
                <a:schemeClr val="accent1"/>
              </a:buClr>
              <a:buFont typeface="Courier New" panose="02070309020205020404" pitchFamily="49" charset="0"/>
              <a:buChar char="o"/>
            </a:pPr>
            <a:r>
              <a:rPr lang="de-DE" dirty="0"/>
              <a:t>Session 2: Thermodynamische Grundlagen</a:t>
            </a:r>
          </a:p>
          <a:p>
            <a:pPr lvl="1">
              <a:buClr>
                <a:schemeClr val="accent1"/>
              </a:buClr>
              <a:buFont typeface="Courier New" panose="02070309020205020404" pitchFamily="49" charset="0"/>
              <a:buChar char="o"/>
            </a:pPr>
            <a:r>
              <a:rPr lang="de-DE" dirty="0"/>
              <a:t>Hauptsätze</a:t>
            </a:r>
          </a:p>
          <a:p>
            <a:pPr lvl="1">
              <a:buClr>
                <a:schemeClr val="accent1"/>
              </a:buClr>
              <a:buFont typeface="Courier New" panose="02070309020205020404" pitchFamily="49" charset="0"/>
              <a:buChar char="o"/>
            </a:pPr>
            <a:r>
              <a:rPr lang="de-DE" dirty="0"/>
              <a:t>Thermodynamische Kreisprozesse </a:t>
            </a:r>
          </a:p>
          <a:p>
            <a:pPr lvl="1">
              <a:buClr>
                <a:schemeClr val="accent1"/>
              </a:buClr>
              <a:buFont typeface="Courier New" panose="02070309020205020404" pitchFamily="49" charset="0"/>
              <a:buChar char="o"/>
            </a:pPr>
            <a:r>
              <a:rPr lang="de-DE" dirty="0"/>
              <a:t>Energieniveaus</a:t>
            </a:r>
          </a:p>
          <a:p>
            <a:pPr lvl="1">
              <a:buClr>
                <a:schemeClr val="accent1"/>
              </a:buClr>
              <a:buFont typeface="Courier New" panose="02070309020205020404" pitchFamily="49" charset="0"/>
              <a:buChar char="o"/>
            </a:pPr>
            <a:r>
              <a:rPr lang="de-DE" dirty="0"/>
              <a:t>Energiefluss und Umwandlung (Konvektion, Strahlung)</a:t>
            </a:r>
          </a:p>
          <a:p>
            <a:pPr marL="542925" lvl="1" indent="0">
              <a:buFontTx/>
              <a:buNone/>
            </a:pPr>
            <a:endParaRPr lang="de-DE" dirty="0"/>
          </a:p>
        </p:txBody>
      </p:sp>
    </p:spTree>
    <p:extLst>
      <p:ext uri="{BB962C8B-B14F-4D97-AF65-F5344CB8AC3E}">
        <p14:creationId xmlns:p14="http://schemas.microsoft.com/office/powerpoint/2010/main" val="737177091"/>
      </p:ext>
    </p:extLst>
  </p:cSld>
  <p:clrMapOvr>
    <a:masterClrMapping/>
  </p:clrMapOvr>
  <p:transition spd="med">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Wirkungsgrad</a:t>
            </a:r>
            <a:endParaRPr lang="de-DE" i="1" dirty="0"/>
          </a:p>
        </p:txBody>
      </p:sp>
      <p:sp>
        <p:nvSpPr>
          <p:cNvPr id="2" name="Textplatzhalter 1"/>
          <p:cNvSpPr>
            <a:spLocks noGrp="1"/>
          </p:cNvSpPr>
          <p:nvPr>
            <p:ph type="body" sz="quarter" idx="10"/>
          </p:nvPr>
        </p:nvSpPr>
        <p:spPr>
          <a:xfrm>
            <a:off x="776536" y="1268760"/>
            <a:ext cx="8424936" cy="5040560"/>
          </a:xfrm>
        </p:spPr>
        <p:txBody>
          <a:bodyPr/>
          <a:lstStyle/>
          <a:p>
            <a:r>
              <a:rPr lang="de-DE" dirty="0"/>
              <a:t>Anlagenwirkungsgrad und Gesamtwirkungsgrad </a:t>
            </a:r>
          </a:p>
          <a:p>
            <a:pPr marL="0" indent="0">
              <a:buNone/>
            </a:pPr>
            <a:r>
              <a:rPr lang="de-DE" sz="1600" dirty="0"/>
              <a:t>Arbeiten mehrere Maschinen und </a:t>
            </a:r>
            <a:r>
              <a:rPr lang="de-DE" sz="1600" dirty="0" err="1"/>
              <a:t>Übertrager</a:t>
            </a:r>
            <a:r>
              <a:rPr lang="de-DE" sz="1600" dirty="0"/>
              <a:t> hintereinander, so werden deren einzelne Wirkungsgrade zum Gesamtwirkungsgrad </a:t>
            </a:r>
            <a:r>
              <a:rPr lang="de-DE" sz="1600" dirty="0" err="1"/>
              <a:t>η</a:t>
            </a:r>
            <a:r>
              <a:rPr lang="de-DE" sz="1600" baseline="-25000" dirty="0" err="1"/>
              <a:t>gesamt</a:t>
            </a:r>
            <a:r>
              <a:rPr lang="de-DE" sz="1600" dirty="0"/>
              <a:t> der Anlage, dem Anlagenwirkungsgrad </a:t>
            </a:r>
          </a:p>
          <a:p>
            <a:pPr marL="0" indent="0">
              <a:buNone/>
            </a:pPr>
            <a:r>
              <a:rPr lang="de-DE" sz="1600" u="sng" dirty="0"/>
              <a:t>multipliziert</a:t>
            </a:r>
            <a:r>
              <a:rPr lang="de-DE" sz="1600" dirty="0"/>
              <a:t>.</a:t>
            </a:r>
          </a:p>
          <a:p>
            <a:pPr marL="0" indent="0">
              <a:buNone/>
            </a:pPr>
            <a:endParaRPr lang="de-DE" sz="1600" dirty="0"/>
          </a:p>
          <a:p>
            <a:pPr marL="0" indent="0">
              <a:buNone/>
            </a:pPr>
            <a:r>
              <a:rPr lang="de-DE" sz="1600" dirty="0"/>
              <a:t>Beispiel:</a:t>
            </a:r>
          </a:p>
          <a:p>
            <a:pPr marL="0" indent="0">
              <a:buNone/>
            </a:pPr>
            <a:r>
              <a:rPr lang="de-DE" sz="1600" dirty="0"/>
              <a:t>Thermisches Kraftwerk 				40 % (0,40) </a:t>
            </a:r>
          </a:p>
          <a:p>
            <a:pPr marL="0" indent="0">
              <a:buNone/>
            </a:pPr>
            <a:r>
              <a:rPr lang="de-DE" sz="1600" dirty="0"/>
              <a:t>Transformator am Kraftwerk 				99 % (0,99) </a:t>
            </a:r>
          </a:p>
          <a:p>
            <a:pPr marL="0" indent="0">
              <a:buNone/>
            </a:pPr>
            <a:r>
              <a:rPr lang="de-DE" sz="1600" dirty="0"/>
              <a:t>Transformator in der Nähe des Verbrauchers 		95 % (0,95) </a:t>
            </a:r>
          </a:p>
          <a:p>
            <a:pPr marL="0" indent="0">
              <a:buNone/>
            </a:pPr>
            <a:r>
              <a:rPr lang="de-DE" sz="1600" dirty="0"/>
              <a:t>Elektromotor 					80 % (0,80) </a:t>
            </a:r>
          </a:p>
          <a:p>
            <a:pPr marL="0" indent="0">
              <a:buNone/>
            </a:pPr>
            <a:r>
              <a:rPr lang="de-DE" sz="1600" dirty="0"/>
              <a:t>Gesamtwirkungsgrad: </a:t>
            </a:r>
            <a:r>
              <a:rPr lang="de-DE" sz="1600" dirty="0" err="1"/>
              <a:t>η</a:t>
            </a:r>
            <a:r>
              <a:rPr lang="de-DE" sz="1600" baseline="-25000" dirty="0" err="1"/>
              <a:t>gesamt</a:t>
            </a:r>
            <a:r>
              <a:rPr lang="de-DE" sz="1600" dirty="0"/>
              <a:t> = 0,4 · 0,99 · 0,95 · 0,8 	= 0,30096 </a:t>
            </a:r>
          </a:p>
          <a:p>
            <a:pPr marL="0" indent="0">
              <a:buNone/>
            </a:pPr>
            <a:r>
              <a:rPr lang="de-DE" sz="1600" dirty="0"/>
              <a:t>oder rund 30 %.</a:t>
            </a:r>
          </a:p>
          <a:p>
            <a:pPr marL="0" indent="0">
              <a:buNone/>
            </a:pPr>
            <a:endParaRPr lang="de-DE" sz="1600" dirty="0"/>
          </a:p>
          <a:p>
            <a:pPr marL="0" indent="0">
              <a:buNone/>
            </a:pPr>
            <a:endParaRPr lang="de-DE" sz="1600" dirty="0"/>
          </a:p>
          <a:p>
            <a:pPr marL="0" indent="0">
              <a:buNone/>
            </a:pPr>
            <a:endParaRPr lang="de-DE" sz="1600" dirty="0"/>
          </a:p>
        </p:txBody>
      </p:sp>
    </p:spTree>
    <p:extLst>
      <p:ext uri="{BB962C8B-B14F-4D97-AF65-F5344CB8AC3E}">
        <p14:creationId xmlns:p14="http://schemas.microsoft.com/office/powerpoint/2010/main" val="1805202307"/>
      </p:ext>
    </p:extLst>
  </p:cSld>
  <p:clrMapOvr>
    <a:masterClrMapping/>
  </p:clrMapOvr>
  <p:transition spd="med">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Agenda</a:t>
            </a:r>
            <a:endParaRPr lang="de-DE" i="1" dirty="0"/>
          </a:p>
        </p:txBody>
      </p:sp>
      <p:sp>
        <p:nvSpPr>
          <p:cNvPr id="2" name="Textplatzhalter 1"/>
          <p:cNvSpPr>
            <a:spLocks noGrp="1"/>
          </p:cNvSpPr>
          <p:nvPr>
            <p:ph type="body" sz="quarter" idx="10"/>
          </p:nvPr>
        </p:nvSpPr>
        <p:spPr>
          <a:xfrm>
            <a:off x="776536" y="3789040"/>
            <a:ext cx="8280920" cy="2016224"/>
          </a:xfrm>
        </p:spPr>
        <p:txBody>
          <a:bodyPr/>
          <a:lstStyle/>
          <a:p>
            <a:r>
              <a:rPr lang="de-DE" dirty="0">
                <a:solidFill>
                  <a:schemeClr val="bg1">
                    <a:lumMod val="65000"/>
                  </a:schemeClr>
                </a:solidFill>
              </a:rPr>
              <a:t>Session 3: Physikalische Grundlagen</a:t>
            </a:r>
            <a:endParaRPr lang="de-DE" sz="1600" dirty="0">
              <a:solidFill>
                <a:schemeClr val="bg1">
                  <a:lumMod val="65000"/>
                </a:schemeClr>
              </a:solidFill>
            </a:endParaRPr>
          </a:p>
          <a:p>
            <a:pPr marL="0" indent="0">
              <a:buNone/>
            </a:pPr>
            <a:r>
              <a:rPr lang="de-DE" sz="1600" dirty="0">
                <a:solidFill>
                  <a:schemeClr val="bg1">
                    <a:lumMod val="65000"/>
                  </a:schemeClr>
                </a:solidFill>
              </a:rPr>
              <a:t>mit Fokus auf Gebäudeenergieeffizienz, Heizungstechnik und Beleuchtungstechnik</a:t>
            </a:r>
          </a:p>
          <a:p>
            <a:pPr lvl="1"/>
            <a:r>
              <a:rPr lang="de-DE" dirty="0">
                <a:solidFill>
                  <a:schemeClr val="bg1">
                    <a:lumMod val="65000"/>
                  </a:schemeClr>
                </a:solidFill>
              </a:rPr>
              <a:t>Wärmefluss, Dämmung, u-Wert</a:t>
            </a:r>
          </a:p>
          <a:p>
            <a:pPr lvl="1"/>
            <a:r>
              <a:rPr lang="de-DE" dirty="0">
                <a:solidFill>
                  <a:schemeClr val="bg1">
                    <a:lumMod val="65000"/>
                  </a:schemeClr>
                </a:solidFill>
              </a:rPr>
              <a:t>Heizwert, Brennwert</a:t>
            </a:r>
          </a:p>
          <a:p>
            <a:pPr lvl="1"/>
            <a:r>
              <a:rPr lang="de-DE" dirty="0">
                <a:solidFill>
                  <a:schemeClr val="bg1">
                    <a:lumMod val="65000"/>
                  </a:schemeClr>
                </a:solidFill>
              </a:rPr>
              <a:t>Einheiten der Beleuchtungstechnik</a:t>
            </a:r>
          </a:p>
          <a:p>
            <a:pPr marL="542925" lvl="1" indent="0">
              <a:buNone/>
            </a:pPr>
            <a:endParaRPr lang="de-DE" dirty="0"/>
          </a:p>
        </p:txBody>
      </p:sp>
      <p:sp>
        <p:nvSpPr>
          <p:cNvPr id="5" name="Textplatzhalter 1"/>
          <p:cNvSpPr txBox="1">
            <a:spLocks/>
          </p:cNvSpPr>
          <p:nvPr/>
        </p:nvSpPr>
        <p:spPr>
          <a:xfrm>
            <a:off x="776536" y="1268760"/>
            <a:ext cx="7129462" cy="2016224"/>
          </a:xfrm>
          <a:prstGeom prst="rect">
            <a:avLst/>
          </a:prstGeom>
        </p:spPr>
        <p:txBody>
          <a:bodyPr/>
          <a:lstStyle>
            <a:lvl1pPr marL="542925" indent="-542925" algn="l" rtl="0" eaLnBrk="0" fontAlgn="base" hangingPunct="0">
              <a:spcBef>
                <a:spcPts val="0"/>
              </a:spcBef>
              <a:spcAft>
                <a:spcPts val="1200"/>
              </a:spcAft>
              <a:buClr>
                <a:srgbClr val="9D163C"/>
              </a:buClr>
              <a:buFontTx/>
              <a:buBlip>
                <a:blip r:embed="rId2"/>
              </a:buBlip>
              <a:defRPr sz="2000">
                <a:solidFill>
                  <a:schemeClr val="tx1"/>
                </a:solidFill>
                <a:latin typeface="Arial Unicode MS" pitchFamily="34" charset="-128"/>
                <a:ea typeface="Arial Unicode MS" pitchFamily="34" charset="-128"/>
                <a:cs typeface="Arial Unicode MS" pitchFamily="34" charset="-128"/>
              </a:defRPr>
            </a:lvl1pPr>
            <a:lvl2pPr marL="895350" indent="-352425" algn="l" rtl="0" eaLnBrk="0" fontAlgn="base" hangingPunct="0">
              <a:spcBef>
                <a:spcPts val="0"/>
              </a:spcBef>
              <a:spcAft>
                <a:spcPts val="1200"/>
              </a:spcAft>
              <a:buFontTx/>
              <a:buBlip>
                <a:blip r:embed="rId2"/>
              </a:buBlip>
              <a:defRPr sz="1600">
                <a:solidFill>
                  <a:schemeClr val="tx1"/>
                </a:solidFill>
                <a:latin typeface="Arial Unicode MS" pitchFamily="34" charset="-128"/>
                <a:ea typeface="Arial Unicode MS" pitchFamily="34" charset="-128"/>
                <a:cs typeface="Arial Unicode MS" pitchFamily="34" charset="-128"/>
              </a:defRPr>
            </a:lvl2pPr>
            <a:lvl3pPr marL="1143000" indent="-228600" algn="l" rtl="0" eaLnBrk="0" fontAlgn="base" hangingPunct="0">
              <a:spcBef>
                <a:spcPct val="20000"/>
              </a:spcBef>
              <a:spcAft>
                <a:spcPct val="0"/>
              </a:spcAft>
              <a:buFontTx/>
              <a:buNone/>
              <a:defRPr sz="2000">
                <a:solidFill>
                  <a:schemeClr val="tx1"/>
                </a:solidFill>
                <a:latin typeface="Arial Unicode MS" pitchFamily="34" charset="-128"/>
                <a:ea typeface="Arial Unicode MS" pitchFamily="34" charset="-128"/>
                <a:cs typeface="Arial Unicode MS" pitchFamily="34" charset="-128"/>
              </a:defRPr>
            </a:lvl3pPr>
            <a:lvl4pPr marL="1600200" indent="-228600" algn="l" rtl="0" eaLnBrk="0" fontAlgn="base" hangingPunct="0">
              <a:spcBef>
                <a:spcPct val="20000"/>
              </a:spcBef>
              <a:spcAft>
                <a:spcPct val="0"/>
              </a:spcAft>
              <a:buFontTx/>
              <a:buBlip>
                <a:blip r:embed="rId2"/>
              </a:buBlip>
              <a:defRPr sz="2000">
                <a:solidFill>
                  <a:schemeClr val="tx1"/>
                </a:solidFill>
                <a:latin typeface="Arial Unicode MS" pitchFamily="34" charset="-128"/>
                <a:ea typeface="Arial Unicode MS" pitchFamily="34" charset="-128"/>
                <a:cs typeface="Arial Unicode MS" pitchFamily="34" charset="-128"/>
              </a:defRPr>
            </a:lvl4pPr>
            <a:lvl5pPr marL="2057400" indent="-228600" algn="l" rtl="0" eaLnBrk="0" fontAlgn="base" hangingPunct="0">
              <a:spcBef>
                <a:spcPct val="20000"/>
              </a:spcBef>
              <a:spcAft>
                <a:spcPct val="0"/>
              </a:spcAft>
              <a:buFontTx/>
              <a:buBlip>
                <a:blip r:embed="rId2"/>
              </a:buBlip>
              <a:defRPr sz="2000">
                <a:solidFill>
                  <a:schemeClr val="tx1"/>
                </a:solidFill>
                <a:latin typeface="Arial Unicode MS" pitchFamily="34" charset="-128"/>
                <a:ea typeface="Arial Unicode MS" pitchFamily="34" charset="-128"/>
                <a:cs typeface="Arial Unicode MS"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buClr>
                <a:schemeClr val="accent1"/>
              </a:buClr>
              <a:buFont typeface="Courier New" panose="02070309020205020404" pitchFamily="49" charset="0"/>
              <a:buChar char="o"/>
            </a:pPr>
            <a:r>
              <a:rPr lang="de-DE" dirty="0"/>
              <a:t>Session 2: Thermodynamische Grundlagen</a:t>
            </a:r>
          </a:p>
          <a:p>
            <a:pPr lvl="1">
              <a:buClr>
                <a:schemeClr val="accent1"/>
              </a:buClr>
              <a:buFont typeface="Courier New" panose="02070309020205020404" pitchFamily="49" charset="0"/>
              <a:buChar char="o"/>
            </a:pPr>
            <a:r>
              <a:rPr lang="de-DE" dirty="0"/>
              <a:t>Hauptsätze</a:t>
            </a:r>
          </a:p>
          <a:p>
            <a:pPr lvl="1">
              <a:buClr>
                <a:schemeClr val="accent1"/>
              </a:buClr>
              <a:buFont typeface="Courier New" panose="02070309020205020404" pitchFamily="49" charset="0"/>
              <a:buChar char="o"/>
            </a:pPr>
            <a:r>
              <a:rPr lang="de-DE" dirty="0"/>
              <a:t>Thermodynamische Kreisprozesse </a:t>
            </a:r>
          </a:p>
          <a:p>
            <a:pPr lvl="1">
              <a:buClr>
                <a:schemeClr val="accent1"/>
              </a:buClr>
              <a:buFont typeface="Courier New" panose="02070309020205020404" pitchFamily="49" charset="0"/>
              <a:buChar char="o"/>
            </a:pPr>
            <a:r>
              <a:rPr lang="de-DE" dirty="0"/>
              <a:t>Energieniveaus</a:t>
            </a:r>
          </a:p>
          <a:p>
            <a:pPr lvl="1">
              <a:buClr>
                <a:schemeClr val="accent1"/>
              </a:buClr>
              <a:buFont typeface="Courier New" panose="02070309020205020404" pitchFamily="49" charset="0"/>
              <a:buChar char="o"/>
            </a:pPr>
            <a:r>
              <a:rPr lang="de-DE" dirty="0"/>
              <a:t>Energiefluss und Umwandlung (Konvektion, Strahlung)</a:t>
            </a:r>
          </a:p>
          <a:p>
            <a:pPr marL="542925" lvl="1" indent="0">
              <a:buFontTx/>
              <a:buNone/>
            </a:pPr>
            <a:endParaRPr lang="de-DE" dirty="0"/>
          </a:p>
        </p:txBody>
      </p:sp>
    </p:spTree>
    <p:extLst>
      <p:ext uri="{BB962C8B-B14F-4D97-AF65-F5344CB8AC3E}">
        <p14:creationId xmlns:p14="http://schemas.microsoft.com/office/powerpoint/2010/main" val="265731873"/>
      </p:ext>
    </p:extLst>
  </p:cSld>
  <p:clrMapOvr>
    <a:masterClrMapping/>
  </p:clrMapOvr>
  <p:transition spd="med">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p:txBody>
          <a:bodyPr/>
          <a:lstStyle/>
          <a:p>
            <a:pPr eaLnBrk="1" hangingPunct="1"/>
            <a:r>
              <a:rPr lang="de-DE" dirty="0"/>
              <a:t>Thermodynamik - Hauptsätze</a:t>
            </a:r>
            <a:endParaRPr lang="de-DE" i="1" dirty="0"/>
          </a:p>
        </p:txBody>
      </p:sp>
      <p:sp>
        <p:nvSpPr>
          <p:cNvPr id="3" name="Textplatzhalter 2"/>
          <p:cNvSpPr>
            <a:spLocks noGrp="1"/>
          </p:cNvSpPr>
          <p:nvPr>
            <p:ph type="body" sz="quarter" idx="10"/>
          </p:nvPr>
        </p:nvSpPr>
        <p:spPr>
          <a:xfrm>
            <a:off x="776536" y="1268760"/>
            <a:ext cx="8640960" cy="4968552"/>
          </a:xfrm>
        </p:spPr>
        <p:txBody>
          <a:bodyPr/>
          <a:lstStyle/>
          <a:p>
            <a:r>
              <a:rPr lang="de-DE" dirty="0"/>
              <a:t>Thermodynamische Hauptsätze</a:t>
            </a:r>
          </a:p>
          <a:p>
            <a:pPr marL="0" indent="0">
              <a:buNone/>
            </a:pPr>
            <a:endParaRPr lang="de-DE" sz="1600" dirty="0"/>
          </a:p>
          <a:p>
            <a:pPr lvl="1"/>
            <a:r>
              <a:rPr lang="de-DE" dirty="0"/>
              <a:t>0. Hauptsatz : 								Stehen zwei Systeme jeweils mit einem dritten im thermodynamischen 	Gleichgewicht, so stehen sie auch untereinander im Gleichgewicht.</a:t>
            </a:r>
          </a:p>
          <a:p>
            <a:pPr lvl="1"/>
            <a:r>
              <a:rPr lang="de-DE" dirty="0"/>
              <a:t>1. Hauptsatz (Energiesatz):						Die Energie eines abgeschlossenen Systems ist konstant.</a:t>
            </a:r>
          </a:p>
          <a:p>
            <a:pPr lvl="1"/>
            <a:r>
              <a:rPr lang="de-DE" dirty="0"/>
              <a:t>2. Hauptsatz (Entropiesatz):							Thermische Energie ist nicht in beliebigem Maße in andere Energiearten 	umwandelbar.</a:t>
            </a:r>
          </a:p>
          <a:p>
            <a:pPr lvl="1"/>
            <a:r>
              <a:rPr lang="de-DE" dirty="0"/>
              <a:t>3. Hauptsatz: 								Der absolute Nullpunkt der Temperatur ist unerreichbar. </a:t>
            </a:r>
          </a:p>
          <a:p>
            <a:pPr marL="542925" lvl="1" indent="0">
              <a:buNone/>
            </a:pPr>
            <a:endParaRPr lang="de-DE" dirty="0"/>
          </a:p>
          <a:p>
            <a:pPr marL="542925" lvl="1" indent="0">
              <a:buNone/>
            </a:pPr>
            <a:r>
              <a:rPr lang="de-DE" dirty="0"/>
              <a:t>Die Hauptsätze der Thermodynamik werden oft unterschiedlich kommentiert. Tatsächlich gehören sie zu den kompliziertesten Zusammenhängen der Physik.</a:t>
            </a:r>
          </a:p>
          <a:p>
            <a:pPr marL="542925" lvl="1" indent="0">
              <a:buNone/>
            </a:pPr>
            <a:endParaRPr lang="de-DE" dirty="0"/>
          </a:p>
        </p:txBody>
      </p:sp>
    </p:spTree>
    <p:extLst>
      <p:ext uri="{BB962C8B-B14F-4D97-AF65-F5344CB8AC3E}">
        <p14:creationId xmlns:p14="http://schemas.microsoft.com/office/powerpoint/2010/main" val="3498372592"/>
      </p:ext>
    </p:extLst>
  </p:cSld>
  <p:clrMapOvr>
    <a:masterClrMapping/>
  </p:clrMapOvr>
  <p:transition spd="med">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Thermodynamik - Hauptsätze</a:t>
            </a:r>
            <a:endParaRPr lang="de-DE" i="1" dirty="0"/>
          </a:p>
        </p:txBody>
      </p:sp>
      <p:sp>
        <p:nvSpPr>
          <p:cNvPr id="6" name="Textplatzhalter 5"/>
          <p:cNvSpPr>
            <a:spLocks noGrp="1"/>
          </p:cNvSpPr>
          <p:nvPr>
            <p:ph type="body" sz="quarter" idx="10"/>
          </p:nvPr>
        </p:nvSpPr>
        <p:spPr>
          <a:xfrm>
            <a:off x="776536" y="1268760"/>
            <a:ext cx="7920880" cy="3529013"/>
          </a:xfrm>
        </p:spPr>
        <p:txBody>
          <a:bodyPr/>
          <a:lstStyle/>
          <a:p>
            <a:pPr>
              <a:spcBef>
                <a:spcPts val="0"/>
              </a:spcBef>
              <a:spcAft>
                <a:spcPts val="1200"/>
              </a:spcAft>
            </a:pPr>
            <a:r>
              <a:rPr lang="de-DE" dirty="0"/>
              <a:t>0. Hauptsatz</a:t>
            </a:r>
          </a:p>
          <a:p>
            <a:pPr marL="0" indent="0">
              <a:buNone/>
            </a:pPr>
            <a:r>
              <a:rPr lang="de-DE" sz="1600" dirty="0"/>
              <a:t>Der nullte Hauptsatz beschreibt drei Systeme A, B und C. Besitzen System A und B die gleiche Temperatur und B und C auch die gleiche Temperatur, so haben System A und System C die gleiche Temperatur. Alle drei Systeme befinden sich also im thermischen Gleichgewicht.</a:t>
            </a:r>
          </a:p>
          <a:p>
            <a:pPr marL="0" indent="0">
              <a:spcBef>
                <a:spcPts val="0"/>
              </a:spcBef>
              <a:spcAft>
                <a:spcPts val="1200"/>
              </a:spcAft>
              <a:buNone/>
            </a:pPr>
            <a:endParaRPr lang="de-DE"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2840" y="2852936"/>
            <a:ext cx="2384425" cy="154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feld 6"/>
          <p:cNvSpPr txBox="1"/>
          <p:nvPr/>
        </p:nvSpPr>
        <p:spPr bwMode="auto">
          <a:xfrm>
            <a:off x="8121352" y="6021288"/>
            <a:ext cx="1656184" cy="21544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800" dirty="0"/>
              <a:t>Abb.: energie-strom.com</a:t>
            </a:r>
            <a:endParaRPr lang="de-DE" sz="800" i="1" dirty="0"/>
          </a:p>
        </p:txBody>
      </p:sp>
    </p:spTree>
  </p:cSld>
  <p:clrMapOvr>
    <a:masterClrMapping/>
  </p:clrMapOvr>
  <p:transition spd="med">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p:cNvSpPr>
            <a:spLocks noGrp="1"/>
          </p:cNvSpPr>
          <p:nvPr>
            <p:ph type="title"/>
          </p:nvPr>
        </p:nvSpPr>
        <p:spPr/>
        <p:txBody>
          <a:bodyPr/>
          <a:lstStyle/>
          <a:p>
            <a:pPr eaLnBrk="1" hangingPunct="1"/>
            <a:r>
              <a:rPr lang="de-DE" dirty="0"/>
              <a:t>Thermodynamik - Hauptsätze</a:t>
            </a:r>
            <a:endParaRPr lang="de-DE" i="1" dirty="0"/>
          </a:p>
        </p:txBody>
      </p:sp>
      <p:sp>
        <p:nvSpPr>
          <p:cNvPr id="6" name="Textplatzhalter 5"/>
          <p:cNvSpPr>
            <a:spLocks noGrp="1"/>
          </p:cNvSpPr>
          <p:nvPr>
            <p:ph type="body" sz="quarter" idx="10"/>
          </p:nvPr>
        </p:nvSpPr>
        <p:spPr>
          <a:xfrm>
            <a:off x="776536" y="1268761"/>
            <a:ext cx="7920880" cy="1296144"/>
          </a:xfrm>
        </p:spPr>
        <p:txBody>
          <a:bodyPr>
            <a:normAutofit lnSpcReduction="10000"/>
          </a:bodyPr>
          <a:lstStyle/>
          <a:p>
            <a:pPr>
              <a:spcBef>
                <a:spcPts val="0"/>
              </a:spcBef>
              <a:spcAft>
                <a:spcPts val="1200"/>
              </a:spcAft>
            </a:pPr>
            <a:r>
              <a:rPr lang="de-DE" dirty="0"/>
              <a:t>1. Hauptsatz</a:t>
            </a:r>
            <a:endParaRPr lang="de-DE" sz="1600" dirty="0"/>
          </a:p>
          <a:p>
            <a:pPr marL="0" indent="0">
              <a:buNone/>
            </a:pPr>
            <a:r>
              <a:rPr lang="de-DE" sz="1600" dirty="0"/>
              <a:t>Jedes System besitzt Energie, welche eine teilbare Zustandsgröße ist. In abgeschlossenen Systemen bleibt diese Energie stets konstant. Energie kann folglich nicht aus dem Nichts erzeugt oder vernichtet werden (Energieerhaltungssatz!). </a:t>
            </a:r>
          </a:p>
          <a:p>
            <a:pPr marL="0" indent="0">
              <a:spcBef>
                <a:spcPts val="0"/>
              </a:spcBef>
              <a:spcAft>
                <a:spcPts val="1200"/>
              </a:spcAft>
              <a:buNone/>
            </a:pPr>
            <a:endParaRPr lang="de-DE" dirty="0"/>
          </a:p>
        </p:txBody>
      </p:sp>
      <p:sp>
        <p:nvSpPr>
          <p:cNvPr id="7" name="Textfeld 6"/>
          <p:cNvSpPr txBox="1"/>
          <p:nvPr/>
        </p:nvSpPr>
        <p:spPr bwMode="auto">
          <a:xfrm>
            <a:off x="8121352" y="6021288"/>
            <a:ext cx="1656184" cy="21544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800" dirty="0"/>
              <a:t>Abb.: energie-strom.com</a:t>
            </a:r>
            <a:endParaRPr lang="de-DE" sz="800" i="1" dirty="0"/>
          </a:p>
        </p:txBody>
      </p:sp>
      <p:pic>
        <p:nvPicPr>
          <p:cNvPr id="8" name="Grafik 7" descr="Energieerhalt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854" y="2564904"/>
            <a:ext cx="2381250" cy="1743075"/>
          </a:xfrm>
          <a:prstGeom prst="rect">
            <a:avLst/>
          </a:prstGeom>
          <a:noFill/>
          <a:extLst>
            <a:ext uri="{909E8E84-426E-40DD-AFC4-6F175D3DCCD1}">
              <a14:hiddenFill xmlns:a14="http://schemas.microsoft.com/office/drawing/2010/main">
                <a:solidFill>
                  <a:srgbClr val="FFFFFF"/>
                </a:solidFill>
              </a14:hiddenFill>
            </a:ext>
          </a:extLst>
        </p:spPr>
      </p:pic>
      <p:sp>
        <p:nvSpPr>
          <p:cNvPr id="9" name="Rechteck 8"/>
          <p:cNvSpPr/>
          <p:nvPr/>
        </p:nvSpPr>
        <p:spPr>
          <a:xfrm>
            <a:off x="776536" y="4307612"/>
            <a:ext cx="8172908" cy="1323439"/>
          </a:xfrm>
          <a:prstGeom prst="rect">
            <a:avLst/>
          </a:prstGeom>
        </p:spPr>
        <p:txBody>
          <a:bodyPr wrap="square">
            <a:spAutoFit/>
          </a:bodyPr>
          <a:lstStyle/>
          <a:p>
            <a:r>
              <a:rPr lang="de-DE" sz="1600" dirty="0"/>
              <a:t>Energie lässt sich weder erschaffen noch vernichten, sondern nur ineinander umwandeln (transformieren). Die Gesamtenergie eines Systems U ist die Summe aller kinetischen und potentiellen Energien seiner Teilchen.</a:t>
            </a:r>
          </a:p>
          <a:p>
            <a:endParaRPr lang="de-DE" sz="1600" dirty="0"/>
          </a:p>
          <a:p>
            <a:r>
              <a:rPr lang="de-DE" sz="1600" dirty="0" err="1"/>
              <a:t>dU</a:t>
            </a:r>
            <a:r>
              <a:rPr lang="de-DE" sz="1600" dirty="0"/>
              <a:t> = Q + W mit U = innere Energie = f(</a:t>
            </a:r>
            <a:r>
              <a:rPr lang="de-DE" sz="1600" dirty="0" err="1"/>
              <a:t>T,V,n</a:t>
            </a:r>
            <a:r>
              <a:rPr lang="de-DE" sz="1600" dirty="0"/>
              <a:t>); Q = Wärme; W = Arbeit = -</a:t>
            </a:r>
            <a:r>
              <a:rPr lang="de-DE" sz="1600" dirty="0" err="1"/>
              <a:t>pdV</a:t>
            </a:r>
            <a:endParaRPr lang="de-DE" dirty="0"/>
          </a:p>
        </p:txBody>
      </p:sp>
    </p:spTree>
    <p:extLst>
      <p:ext uri="{BB962C8B-B14F-4D97-AF65-F5344CB8AC3E}">
        <p14:creationId xmlns:p14="http://schemas.microsoft.com/office/powerpoint/2010/main" val="158192181"/>
      </p:ext>
    </p:extLst>
  </p:cSld>
  <p:clrMapOvr>
    <a:masterClrMapping/>
  </p:clrMapOvr>
  <p:transition spd="med">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p:txBody>
          <a:bodyPr/>
          <a:lstStyle/>
          <a:p>
            <a:pPr eaLnBrk="1" hangingPunct="1"/>
            <a:r>
              <a:rPr lang="de-DE" dirty="0"/>
              <a:t>Thermodynamik - Hauptsätze</a:t>
            </a:r>
            <a:endParaRPr lang="de-DE" i="1" dirty="0"/>
          </a:p>
        </p:txBody>
      </p:sp>
      <p:sp>
        <p:nvSpPr>
          <p:cNvPr id="3" name="Textplatzhalter 2"/>
          <p:cNvSpPr>
            <a:spLocks noGrp="1"/>
          </p:cNvSpPr>
          <p:nvPr>
            <p:ph type="body" sz="quarter" idx="10"/>
          </p:nvPr>
        </p:nvSpPr>
        <p:spPr>
          <a:xfrm>
            <a:off x="776536" y="1268760"/>
            <a:ext cx="8640960" cy="4968552"/>
          </a:xfrm>
        </p:spPr>
        <p:txBody>
          <a:bodyPr/>
          <a:lstStyle/>
          <a:p>
            <a:r>
              <a:rPr lang="de-DE" dirty="0"/>
              <a:t>1. Hauptsatz</a:t>
            </a:r>
          </a:p>
          <a:p>
            <a:pPr marL="0" indent="0">
              <a:buNone/>
            </a:pPr>
            <a:endParaRPr lang="de-DE" dirty="0"/>
          </a:p>
          <a:p>
            <a:r>
              <a:rPr lang="de-DE" sz="1600" dirty="0"/>
              <a:t>Energie kann nicht erzeugt, Energie kann nicht vernichtet, sondern lediglich umgewandelt werden.</a:t>
            </a:r>
          </a:p>
          <a:p>
            <a:r>
              <a:rPr lang="de-DE" sz="1600" b="1" dirty="0"/>
              <a:t>	</a:t>
            </a:r>
            <a:r>
              <a:rPr lang="de-DE" sz="1600" dirty="0"/>
              <a:t>Energie	=	Exergie	+	Anergie	=	konstant</a:t>
            </a:r>
          </a:p>
          <a:p>
            <a:r>
              <a:rPr lang="de-DE" sz="1600" dirty="0"/>
              <a:t>Exergie: voll unwandelbarer Energieanteil</a:t>
            </a:r>
          </a:p>
          <a:p>
            <a:r>
              <a:rPr lang="de-DE" sz="1600" dirty="0"/>
              <a:t>Anergie: nicht voll unwandelbarer Energieanteil</a:t>
            </a:r>
          </a:p>
          <a:p>
            <a:r>
              <a:rPr lang="de-DE" sz="1600" dirty="0"/>
              <a:t>Es gibt keine Maschine, die Energie erzeugt (Perpetuum Mobile 1. Art)</a:t>
            </a:r>
          </a:p>
        </p:txBody>
      </p:sp>
    </p:spTree>
    <p:extLst>
      <p:ext uri="{BB962C8B-B14F-4D97-AF65-F5344CB8AC3E}">
        <p14:creationId xmlns:p14="http://schemas.microsoft.com/office/powerpoint/2010/main" val="3122465246"/>
      </p:ext>
    </p:extLst>
  </p:cSld>
  <p:clrMapOvr>
    <a:masterClrMapping/>
  </p:clrMapOvr>
  <p:transition spd="med">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a:spLocks noGrp="1"/>
          </p:cNvSpPr>
          <p:nvPr>
            <p:ph type="title"/>
          </p:nvPr>
        </p:nvSpPr>
        <p:spPr/>
        <p:txBody>
          <a:bodyPr/>
          <a:lstStyle/>
          <a:p>
            <a:pPr eaLnBrk="1" hangingPunct="1"/>
            <a:r>
              <a:rPr lang="de-DE" dirty="0"/>
              <a:t>Thermodynamik - Hauptsätze</a:t>
            </a:r>
            <a:endParaRPr lang="de-DE" i="1" dirty="0"/>
          </a:p>
        </p:txBody>
      </p:sp>
      <p:sp>
        <p:nvSpPr>
          <p:cNvPr id="6" name="Textplatzhalter 5"/>
          <p:cNvSpPr>
            <a:spLocks noGrp="1"/>
          </p:cNvSpPr>
          <p:nvPr>
            <p:ph type="body" sz="quarter" idx="10"/>
          </p:nvPr>
        </p:nvSpPr>
        <p:spPr>
          <a:xfrm>
            <a:off x="776536" y="1268760"/>
            <a:ext cx="7920880" cy="3529013"/>
          </a:xfrm>
        </p:spPr>
        <p:txBody>
          <a:bodyPr/>
          <a:lstStyle/>
          <a:p>
            <a:pPr>
              <a:spcBef>
                <a:spcPts val="0"/>
              </a:spcBef>
              <a:spcAft>
                <a:spcPts val="1200"/>
              </a:spcAft>
            </a:pPr>
            <a:r>
              <a:rPr lang="de-DE" dirty="0"/>
              <a:t>2. Hauptsatz</a:t>
            </a:r>
            <a:endParaRPr lang="de-DE" sz="1600" dirty="0"/>
          </a:p>
          <a:p>
            <a:pPr marL="0" indent="0">
              <a:spcBef>
                <a:spcPct val="0"/>
              </a:spcBef>
              <a:spcAft>
                <a:spcPct val="0"/>
              </a:spcAft>
              <a:buNone/>
            </a:pPr>
            <a:r>
              <a:rPr lang="de-DE" sz="1600" kern="1200" dirty="0"/>
              <a:t>"Es ist unmöglich, eine periodisch funktionierende Maschine zu konstruieren, die weiter nichts bewirkt als Hebung einer Last und Abkühlen eines Wärmereservoirs" [Max Planck 1897]. Dies bedeutet unter anderem, dass Wärme nie selbstständig vom kälteren zum wärmeren Reservoir übergeht (Perpetuum Mobile 2. Art).</a:t>
            </a:r>
          </a:p>
          <a:p>
            <a:pPr marL="0" indent="0">
              <a:buNone/>
            </a:pPr>
            <a:endParaRPr lang="de-DE" sz="1600" dirty="0"/>
          </a:p>
          <a:p>
            <a:pPr marL="0" indent="0">
              <a:buNone/>
            </a:pPr>
            <a:endParaRPr lang="de-DE" sz="1600" dirty="0"/>
          </a:p>
          <a:p>
            <a:pPr marL="0" indent="0">
              <a:spcBef>
                <a:spcPts val="0"/>
              </a:spcBef>
              <a:spcAft>
                <a:spcPts val="1200"/>
              </a:spcAft>
              <a:buNone/>
            </a:pPr>
            <a:endParaRPr lang="de-DE" dirty="0"/>
          </a:p>
        </p:txBody>
      </p:sp>
      <p:sp>
        <p:nvSpPr>
          <p:cNvPr id="7" name="Textfeld 6"/>
          <p:cNvSpPr txBox="1"/>
          <p:nvPr/>
        </p:nvSpPr>
        <p:spPr bwMode="auto">
          <a:xfrm>
            <a:off x="8121352" y="6021288"/>
            <a:ext cx="1656184" cy="21544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800" dirty="0"/>
              <a:t>Abb.: energie-strom.com</a:t>
            </a:r>
            <a:endParaRPr lang="de-DE" sz="800" i="1" dirty="0"/>
          </a:p>
        </p:txBody>
      </p:sp>
      <p:pic>
        <p:nvPicPr>
          <p:cNvPr id="8" name="Grafik 7" descr="Richtung eines Wärmestro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0872" y="3531468"/>
            <a:ext cx="2095500"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92181"/>
      </p:ext>
    </p:extLst>
  </p:cSld>
  <p:clrMapOvr>
    <a:masterClrMapping/>
  </p:clrMapOvr>
  <p:transition spd="med">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p:txBody>
          <a:bodyPr/>
          <a:lstStyle/>
          <a:p>
            <a:pPr eaLnBrk="1" hangingPunct="1"/>
            <a:r>
              <a:rPr lang="de-DE" dirty="0"/>
              <a:t>Thermodynamik - Hauptsätze</a:t>
            </a:r>
            <a:endParaRPr lang="de-DE" i="1" dirty="0"/>
          </a:p>
        </p:txBody>
      </p:sp>
      <p:sp>
        <p:nvSpPr>
          <p:cNvPr id="3" name="Textplatzhalter 2"/>
          <p:cNvSpPr>
            <a:spLocks noGrp="1"/>
          </p:cNvSpPr>
          <p:nvPr>
            <p:ph type="body" sz="quarter" idx="10"/>
          </p:nvPr>
        </p:nvSpPr>
        <p:spPr>
          <a:xfrm>
            <a:off x="776536" y="1268760"/>
            <a:ext cx="7776864" cy="4608512"/>
          </a:xfrm>
        </p:spPr>
        <p:txBody>
          <a:bodyPr/>
          <a:lstStyle/>
          <a:p>
            <a:r>
              <a:rPr lang="de-DE" dirty="0"/>
              <a:t>2. Hauptsatz</a:t>
            </a:r>
          </a:p>
          <a:p>
            <a:pPr marL="0" indent="0">
              <a:buNone/>
            </a:pPr>
            <a:r>
              <a:rPr lang="de-DE" sz="1600" dirty="0"/>
              <a:t> </a:t>
            </a:r>
          </a:p>
          <a:p>
            <a:r>
              <a:rPr lang="de-DE" sz="1600" dirty="0"/>
              <a:t>Alle natürlichen Prozesse sind irreversibel (unumkehrbar).</a:t>
            </a:r>
          </a:p>
          <a:p>
            <a:r>
              <a:rPr lang="de-DE" sz="1600" dirty="0"/>
              <a:t>Alle Prozesse sind verlustbehaftet. </a:t>
            </a:r>
          </a:p>
          <a:p>
            <a:r>
              <a:rPr lang="de-DE" sz="1600" dirty="0"/>
              <a:t>Jede Energieform stirbt irgendwann den „Wärmetod“. </a:t>
            </a:r>
          </a:p>
          <a:p>
            <a:r>
              <a:rPr lang="de-DE" sz="1600" dirty="0"/>
              <a:t>Es gibt keine Maschine, die Anergie in Exergie umwandeln kann 	   (Perpetuum Mobile 2. Art).</a:t>
            </a:r>
          </a:p>
        </p:txBody>
      </p:sp>
    </p:spTree>
    <p:extLst>
      <p:ext uri="{BB962C8B-B14F-4D97-AF65-F5344CB8AC3E}">
        <p14:creationId xmlns:p14="http://schemas.microsoft.com/office/powerpoint/2010/main" val="38851935"/>
      </p:ext>
    </p:extLst>
  </p:cSld>
  <p:clrMapOvr>
    <a:masterClrMapping/>
  </p:clrMapOvr>
  <p:transition spd="med">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a:spLocks noGrp="1"/>
          </p:cNvSpPr>
          <p:nvPr>
            <p:ph type="title"/>
          </p:nvPr>
        </p:nvSpPr>
        <p:spPr/>
        <p:txBody>
          <a:bodyPr/>
          <a:lstStyle/>
          <a:p>
            <a:pPr eaLnBrk="1" hangingPunct="1"/>
            <a:r>
              <a:rPr lang="de-DE" dirty="0"/>
              <a:t>Thermodynamik - Hauptsätze</a:t>
            </a:r>
            <a:endParaRPr lang="de-DE" i="1" dirty="0"/>
          </a:p>
        </p:txBody>
      </p:sp>
      <p:sp>
        <p:nvSpPr>
          <p:cNvPr id="6" name="Textplatzhalter 5"/>
          <p:cNvSpPr>
            <a:spLocks noGrp="1"/>
          </p:cNvSpPr>
          <p:nvPr>
            <p:ph type="body" sz="quarter" idx="10"/>
          </p:nvPr>
        </p:nvSpPr>
        <p:spPr>
          <a:xfrm>
            <a:off x="776536" y="1268760"/>
            <a:ext cx="8496944" cy="3529013"/>
          </a:xfrm>
        </p:spPr>
        <p:txBody>
          <a:bodyPr/>
          <a:lstStyle/>
          <a:p>
            <a:pPr>
              <a:spcBef>
                <a:spcPts val="0"/>
              </a:spcBef>
              <a:spcAft>
                <a:spcPts val="1200"/>
              </a:spcAft>
            </a:pPr>
            <a:r>
              <a:rPr lang="de-DE" dirty="0"/>
              <a:t>3. Hauptsatz</a:t>
            </a:r>
            <a:endParaRPr lang="de-DE" sz="1600" dirty="0"/>
          </a:p>
          <a:p>
            <a:pPr marL="0" indent="0">
              <a:buNone/>
            </a:pPr>
            <a:endParaRPr lang="de-DE" sz="1600" dirty="0"/>
          </a:p>
          <a:p>
            <a:pPr marL="0" indent="0">
              <a:spcBef>
                <a:spcPct val="0"/>
              </a:spcBef>
              <a:spcAft>
                <a:spcPct val="0"/>
              </a:spcAft>
              <a:buNone/>
            </a:pPr>
            <a:r>
              <a:rPr lang="de-DE" sz="1600" kern="1200" dirty="0"/>
              <a:t>Es ist unmöglich ein System auf den absoluten Nullpunkt, </a:t>
            </a:r>
          </a:p>
          <a:p>
            <a:pPr marL="0" indent="0">
              <a:spcBef>
                <a:spcPct val="0"/>
              </a:spcBef>
              <a:spcAft>
                <a:spcPct val="0"/>
              </a:spcAft>
              <a:buNone/>
            </a:pPr>
            <a:r>
              <a:rPr lang="de-DE" sz="1600" kern="1200" dirty="0"/>
              <a:t>welcher bei T = 0 K (-273,15 °C) liegt, abzukühlen. </a:t>
            </a:r>
          </a:p>
          <a:p>
            <a:pPr marL="0" indent="0">
              <a:buNone/>
            </a:pPr>
            <a:endParaRPr lang="de-DE" sz="1600" dirty="0"/>
          </a:p>
          <a:p>
            <a:pPr marL="0" indent="0">
              <a:spcBef>
                <a:spcPts val="0"/>
              </a:spcBef>
              <a:spcAft>
                <a:spcPts val="1200"/>
              </a:spcAft>
              <a:buNone/>
            </a:pPr>
            <a:endParaRPr lang="de-DE"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182" y="2965959"/>
            <a:ext cx="5180938" cy="2961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3160" y="2107703"/>
            <a:ext cx="1600200" cy="381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9530989"/>
      </p:ext>
    </p:extLst>
  </p:cSld>
  <p:clrMapOvr>
    <a:masterClrMapping/>
  </p:clrMapOvr>
  <p:transition spd="med">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a:spLocks noGrp="1"/>
          </p:cNvSpPr>
          <p:nvPr>
            <p:ph type="title"/>
          </p:nvPr>
        </p:nvSpPr>
        <p:spPr/>
        <p:txBody>
          <a:bodyPr/>
          <a:lstStyle/>
          <a:p>
            <a:pPr eaLnBrk="1" hangingPunct="1"/>
            <a:r>
              <a:rPr lang="de-DE" dirty="0"/>
              <a:t>Thermodynamik - Entropie</a:t>
            </a:r>
            <a:endParaRPr lang="de-DE" i="1" dirty="0"/>
          </a:p>
        </p:txBody>
      </p:sp>
      <p:sp>
        <p:nvSpPr>
          <p:cNvPr id="6" name="Textplatzhalter 5"/>
          <p:cNvSpPr>
            <a:spLocks noGrp="1"/>
          </p:cNvSpPr>
          <p:nvPr>
            <p:ph type="body" sz="quarter" idx="10"/>
          </p:nvPr>
        </p:nvSpPr>
        <p:spPr>
          <a:xfrm>
            <a:off x="776536" y="1268760"/>
            <a:ext cx="8352928" cy="4860250"/>
          </a:xfrm>
        </p:spPr>
        <p:txBody>
          <a:bodyPr/>
          <a:lstStyle/>
          <a:p>
            <a:pPr>
              <a:spcBef>
                <a:spcPts val="0"/>
              </a:spcBef>
              <a:spcAft>
                <a:spcPts val="1200"/>
              </a:spcAft>
            </a:pPr>
            <a:r>
              <a:rPr lang="de-DE" dirty="0"/>
              <a:t>Entropie</a:t>
            </a:r>
            <a:endParaRPr lang="de-DE" sz="1600" dirty="0"/>
          </a:p>
          <a:p>
            <a:pPr marL="0" indent="0">
              <a:spcBef>
                <a:spcPct val="0"/>
              </a:spcBef>
              <a:spcAft>
                <a:spcPct val="0"/>
              </a:spcAft>
              <a:buNone/>
            </a:pPr>
            <a:r>
              <a:rPr lang="de-DE" sz="1600" kern="1200" dirty="0"/>
              <a:t>Entropie ist ein Maß der Unbestimmtheit. Prozesse laufen nur freiwillig ab, wenn die Unordnung im System zunimmt. Daher laufen natürliche Prozesse nur in eine Richtung   ab und sind unumkehrbar. Die Entropie in Feststoffen ist kleiner als in Flüssigkeiten und   in Gasen ist sie nochmals größer (unbestimmte Zustände). Ein perfektes Kristallgitter muss Entropie Null aufweisen, da absolut bestimmt.</a:t>
            </a:r>
          </a:p>
          <a:p>
            <a:pPr marL="0" indent="0">
              <a:spcBef>
                <a:spcPct val="0"/>
              </a:spcBef>
              <a:spcAft>
                <a:spcPct val="0"/>
              </a:spcAft>
              <a:buNone/>
            </a:pPr>
            <a:endParaRPr lang="de-DE" sz="1600" kern="1200" dirty="0"/>
          </a:p>
          <a:p>
            <a:pPr marL="0" indent="0">
              <a:spcBef>
                <a:spcPct val="0"/>
              </a:spcBef>
              <a:spcAft>
                <a:spcPct val="0"/>
              </a:spcAft>
              <a:buNone/>
            </a:pPr>
            <a:r>
              <a:rPr lang="de-DE" sz="1600" dirty="0"/>
              <a:t>Zur Abb.: </a:t>
            </a:r>
          </a:p>
          <a:p>
            <a:pPr marL="0" indent="0">
              <a:spcBef>
                <a:spcPct val="0"/>
              </a:spcBef>
              <a:spcAft>
                <a:spcPct val="0"/>
              </a:spcAft>
              <a:buNone/>
            </a:pPr>
            <a:r>
              <a:rPr lang="de-DE" sz="1600" dirty="0"/>
              <a:t>Die Temperatur eines idealen einatomigen Gases ist 			            ein Maß, das mit der kinetischen Energie der sich 			           bewegenden Atome in Beziehung steht. In dieser 			                Animation ist die Größe (der Bohr-Radius) von Helium			              -Atomen relativ zu ihrem Abstand zueinander 			             maßstäblich für einen Druck von 1950 Atmosphären 			           bei Raumtemperatur wiedergegeben. Der Bildausschnitt 			          </a:t>
            </a:r>
          </a:p>
          <a:p>
            <a:pPr marL="0" indent="0">
              <a:spcBef>
                <a:spcPct val="0"/>
              </a:spcBef>
              <a:spcAft>
                <a:spcPct val="0"/>
              </a:spcAft>
              <a:buNone/>
            </a:pPr>
            <a:r>
              <a:rPr lang="de-DE" sz="1600" dirty="0"/>
              <a:t>ist 1,66 </a:t>
            </a:r>
            <a:r>
              <a:rPr lang="de-DE" sz="1600" dirty="0" err="1"/>
              <a:t>nm</a:t>
            </a:r>
            <a:r>
              <a:rPr lang="de-DE" sz="1600" dirty="0"/>
              <a:t> breit und der Ablauf um den Faktor 2·10</a:t>
            </a:r>
            <a:r>
              <a:rPr lang="de-DE" sz="1600" baseline="30000" dirty="0"/>
              <a:t>12</a:t>
            </a:r>
            <a:r>
              <a:rPr lang="de-DE" sz="1600" dirty="0"/>
              <a:t> 		           verlangsamt. Die Entropie in Gasen ist relativ groß.</a:t>
            </a:r>
            <a:br>
              <a:rPr lang="de-DE" sz="1600" dirty="0"/>
            </a:br>
            <a:endParaRPr lang="de-DE" sz="1600" dirty="0"/>
          </a:p>
          <a:p>
            <a:pPr marL="0" indent="0">
              <a:spcBef>
                <a:spcPct val="0"/>
              </a:spcBef>
              <a:spcAft>
                <a:spcPct val="0"/>
              </a:spcAft>
              <a:buNone/>
            </a:pPr>
            <a:r>
              <a:rPr lang="de-DE" sz="1200" dirty="0"/>
              <a:t>					                Bildquelle: A. Greg / Wikipedia</a:t>
            </a:r>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buNone/>
            </a:pPr>
            <a:endParaRPr lang="de-DE" sz="1600" dirty="0"/>
          </a:p>
          <a:p>
            <a:pPr marL="0" indent="0">
              <a:spcBef>
                <a:spcPts val="0"/>
              </a:spcBef>
              <a:spcAft>
                <a:spcPts val="1200"/>
              </a:spcAft>
              <a:buNone/>
            </a:pPr>
            <a:endParaRPr lang="de-DE" dirty="0"/>
          </a:p>
        </p:txBody>
      </p:sp>
      <p:pic>
        <p:nvPicPr>
          <p:cNvPr id="8197" name="Picture 5" descr="http://www.payer.de/tropenarchitektur/Translational_motion.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105128" y="3068960"/>
            <a:ext cx="3223657" cy="2826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282670"/>
      </p:ext>
    </p:extLst>
  </p:cSld>
  <p:clrMapOvr>
    <a:masterClrMapping/>
  </p:clrMapOvr>
  <p:transition spd="med">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Agenda</a:t>
            </a:r>
            <a:endParaRPr lang="de-DE" i="1" dirty="0"/>
          </a:p>
        </p:txBody>
      </p:sp>
      <p:sp>
        <p:nvSpPr>
          <p:cNvPr id="2" name="Textplatzhalter 1"/>
          <p:cNvSpPr>
            <a:spLocks noGrp="1"/>
          </p:cNvSpPr>
          <p:nvPr>
            <p:ph type="body" sz="quarter" idx="10"/>
          </p:nvPr>
        </p:nvSpPr>
        <p:spPr>
          <a:xfrm>
            <a:off x="776536" y="1268760"/>
            <a:ext cx="7129462" cy="2808311"/>
          </a:xfrm>
        </p:spPr>
        <p:txBody>
          <a:bodyPr/>
          <a:lstStyle/>
          <a:p>
            <a:r>
              <a:rPr lang="de-DE" dirty="0"/>
              <a:t>Session 1: Einheiten und Faktoren</a:t>
            </a:r>
          </a:p>
          <a:p>
            <a:pPr lvl="1"/>
            <a:r>
              <a:rPr lang="de-DE" dirty="0"/>
              <a:t>Grundlagen zum Thema Energie und Energieeffizienz</a:t>
            </a:r>
          </a:p>
          <a:p>
            <a:pPr lvl="1"/>
            <a:r>
              <a:rPr lang="de-DE" dirty="0"/>
              <a:t>Energieformen (potenzielle, kinetische Energie)</a:t>
            </a:r>
          </a:p>
          <a:p>
            <a:pPr lvl="1"/>
            <a:r>
              <a:rPr lang="de-DE" dirty="0"/>
              <a:t>Energie, Arbeit, Leistung, </a:t>
            </a:r>
            <a:r>
              <a:rPr lang="de-DE" dirty="0" err="1"/>
              <a:t>Lastgang</a:t>
            </a:r>
            <a:endParaRPr lang="de-DE" dirty="0"/>
          </a:p>
          <a:p>
            <a:pPr lvl="1"/>
            <a:r>
              <a:rPr lang="de-DE" dirty="0"/>
              <a:t>Energieträger und deren Energieinhalte</a:t>
            </a:r>
          </a:p>
          <a:p>
            <a:pPr lvl="1"/>
            <a:r>
              <a:rPr lang="de-DE" dirty="0"/>
              <a:t>Grundeinheiten und Umrechnungen</a:t>
            </a:r>
          </a:p>
          <a:p>
            <a:pPr lvl="1"/>
            <a:r>
              <a:rPr lang="de-DE" dirty="0"/>
              <a:t>Wirkungsgrad</a:t>
            </a:r>
          </a:p>
        </p:txBody>
      </p:sp>
    </p:spTree>
    <p:extLst>
      <p:ext uri="{BB962C8B-B14F-4D97-AF65-F5344CB8AC3E}">
        <p14:creationId xmlns:p14="http://schemas.microsoft.com/office/powerpoint/2010/main" val="481387213"/>
      </p:ext>
    </p:extLst>
  </p:cSld>
  <p:clrMapOvr>
    <a:masterClrMapping/>
  </p:clrMapOvr>
  <p:transition spd="med">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Thermodynamik - Entropie</a:t>
            </a:r>
            <a:endParaRPr lang="de-DE" i="1" dirty="0"/>
          </a:p>
        </p:txBody>
      </p:sp>
      <p:sp>
        <p:nvSpPr>
          <p:cNvPr id="6" name="Textplatzhalter 5"/>
          <p:cNvSpPr>
            <a:spLocks noGrp="1"/>
          </p:cNvSpPr>
          <p:nvPr>
            <p:ph type="body" sz="quarter" idx="10"/>
          </p:nvPr>
        </p:nvSpPr>
        <p:spPr>
          <a:xfrm>
            <a:off x="776536" y="1268760"/>
            <a:ext cx="8712968" cy="5256584"/>
          </a:xfrm>
        </p:spPr>
        <p:txBody>
          <a:bodyPr/>
          <a:lstStyle/>
          <a:p>
            <a:r>
              <a:rPr lang="de-DE" sz="1600" dirty="0"/>
              <a:t>Das Bild rechts zeigt die Mischung einer braunen 			            Farbe in Wasser. Zu Beginn ist die Farbe ungleich-                                                  mäßig verteilt. Nach längerem Warten nimmt das 			            Wasser eine gleichmäßige Färbung an.</a:t>
            </a:r>
          </a:p>
          <a:p>
            <a:r>
              <a:rPr lang="de-DE" sz="1600" dirty="0"/>
              <a:t>Die Entropie ist ein Maß für </a:t>
            </a:r>
            <a:r>
              <a:rPr lang="de-DE" sz="1600" i="1" dirty="0"/>
              <a:t>Unwissenheit.</a:t>
            </a:r>
            <a:r>
              <a:rPr lang="de-DE" sz="1600" dirty="0"/>
              <a:t> Als Maß 				   für </a:t>
            </a:r>
            <a:r>
              <a:rPr lang="de-DE" sz="1600" i="1" dirty="0"/>
              <a:t>Unordnung</a:t>
            </a:r>
            <a:r>
              <a:rPr lang="de-DE" sz="1600" dirty="0"/>
              <a:t> muss man aber genau auf die 		                  Begrifflichkeit 	achten. So ist im Bildbeispiel die 			     Flüssigkeit im rechten Glas zwar „ordentlicher“ verrührt, aber durch die große Durchmischung von Wasser- und Farbteilchen herrscht dort eine größere Unordnung. Mithin ist dort die Entropie höher als im linken Glas. </a:t>
            </a:r>
          </a:p>
          <a:p>
            <a:r>
              <a:rPr lang="de-DE" sz="1600" dirty="0"/>
              <a:t>Von der Farbe wissen wir, dass sie im rechten Glas überall im Wasser verteilt ist. Das linke Bild sagt uns mehr. Wir können Bereiche ausmachen, in denen Farbe in hoher Konzentration anzutreffen ist, oder Bereiche, die frei sind von Farbe.</a:t>
            </a:r>
          </a:p>
          <a:p>
            <a:r>
              <a:rPr lang="de-DE" sz="1600" dirty="0"/>
              <a:t>Die Zahl der Anordnungen der Farbmoleküle am Anfang ist deutlich geringer als die, wenn sich die Farbe im gesamten Volumen verteilen kann. Denn die Farbmoleküle sind nur auf wenige Bereiche konzentriert. Im rechten Bild können sie sich im gesamten Glas aufhalten. Die Entropie ist hier größer, weshalb das System im Lauf der Zeit dieser Gleichverteilung zustrebt.</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9653" y="980728"/>
            <a:ext cx="3369851"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7432930"/>
      </p:ext>
    </p:extLst>
  </p:cSld>
  <p:clrMapOvr>
    <a:masterClrMapping/>
  </p:clrMapOvr>
  <p:transition spd="med">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Thermodynamische Kreisprozesse</a:t>
            </a:r>
            <a:endParaRPr lang="de-DE" i="1" dirty="0"/>
          </a:p>
        </p:txBody>
      </p:sp>
      <p:sp>
        <p:nvSpPr>
          <p:cNvPr id="6" name="Textplatzhalter 5"/>
          <p:cNvSpPr>
            <a:spLocks noGrp="1"/>
          </p:cNvSpPr>
          <p:nvPr>
            <p:ph type="body" sz="quarter" idx="10"/>
          </p:nvPr>
        </p:nvSpPr>
        <p:spPr>
          <a:xfrm>
            <a:off x="776536" y="1268760"/>
            <a:ext cx="8496944" cy="4752528"/>
          </a:xfrm>
        </p:spPr>
        <p:txBody>
          <a:bodyPr/>
          <a:lstStyle/>
          <a:p>
            <a:pPr>
              <a:spcBef>
                <a:spcPts val="0"/>
              </a:spcBef>
              <a:spcAft>
                <a:spcPts val="1200"/>
              </a:spcAft>
            </a:pPr>
            <a:r>
              <a:rPr lang="de-DE" dirty="0"/>
              <a:t>Kreisprozesse</a:t>
            </a:r>
          </a:p>
          <a:p>
            <a:pPr marL="0" indent="0">
              <a:spcBef>
                <a:spcPts val="0"/>
              </a:spcBef>
              <a:spcAft>
                <a:spcPts val="1200"/>
              </a:spcAft>
              <a:buNone/>
            </a:pPr>
            <a:r>
              <a:rPr lang="de-DE" sz="1600" dirty="0"/>
              <a:t>Bedeutende Vergleichsprozesse in der Thermodynamik sind:</a:t>
            </a:r>
          </a:p>
          <a:p>
            <a:pPr lvl="1">
              <a:spcAft>
                <a:spcPts val="600"/>
              </a:spcAft>
            </a:pPr>
            <a:r>
              <a:rPr lang="de-DE" dirty="0"/>
              <a:t>Diesel-Prozess für den Dieselmotor </a:t>
            </a:r>
          </a:p>
          <a:p>
            <a:pPr lvl="1">
              <a:spcAft>
                <a:spcPts val="600"/>
              </a:spcAft>
            </a:pPr>
            <a:r>
              <a:rPr lang="de-DE" dirty="0"/>
              <a:t>Otto-Prozess für den Ottomotor </a:t>
            </a:r>
          </a:p>
          <a:p>
            <a:pPr lvl="1">
              <a:spcAft>
                <a:spcPts val="600"/>
              </a:spcAft>
            </a:pPr>
            <a:r>
              <a:rPr lang="de-DE" dirty="0" err="1"/>
              <a:t>Seiliger</a:t>
            </a:r>
            <a:r>
              <a:rPr lang="de-DE" dirty="0"/>
              <a:t>-Prozess allgemein für Verbrennungsmotoren </a:t>
            </a:r>
          </a:p>
          <a:p>
            <a:pPr lvl="1">
              <a:spcAft>
                <a:spcPts val="600"/>
              </a:spcAft>
            </a:pPr>
            <a:r>
              <a:rPr lang="de-DE" dirty="0"/>
              <a:t>Joule-Prozess für einstufige Gasturbinenanlagen </a:t>
            </a:r>
          </a:p>
          <a:p>
            <a:pPr lvl="1">
              <a:spcAft>
                <a:spcPts val="600"/>
              </a:spcAft>
            </a:pPr>
            <a:r>
              <a:rPr lang="de-DE" dirty="0"/>
              <a:t>Ericsson-Prozess für mehrstufige Gasturbinenanlagen </a:t>
            </a:r>
          </a:p>
          <a:p>
            <a:pPr lvl="1">
              <a:spcAft>
                <a:spcPts val="600"/>
              </a:spcAft>
            </a:pPr>
            <a:r>
              <a:rPr lang="de-DE" dirty="0" err="1"/>
              <a:t>Clausius</a:t>
            </a:r>
            <a:r>
              <a:rPr lang="de-DE" dirty="0"/>
              <a:t>-</a:t>
            </a:r>
            <a:r>
              <a:rPr lang="de-DE" dirty="0" err="1"/>
              <a:t>Rankine</a:t>
            </a:r>
            <a:r>
              <a:rPr lang="de-DE" dirty="0"/>
              <a:t>-Prozess für das Dampfkraftwerk </a:t>
            </a:r>
          </a:p>
          <a:p>
            <a:pPr lvl="1">
              <a:spcAft>
                <a:spcPts val="600"/>
              </a:spcAft>
            </a:pPr>
            <a:r>
              <a:rPr lang="de-DE" dirty="0" err="1"/>
              <a:t>Stirling</a:t>
            </a:r>
            <a:r>
              <a:rPr lang="de-DE" dirty="0"/>
              <a:t>-Prozess für den </a:t>
            </a:r>
            <a:r>
              <a:rPr lang="de-DE" dirty="0" err="1"/>
              <a:t>Stirlingmotor</a:t>
            </a:r>
            <a:r>
              <a:rPr lang="de-DE" dirty="0"/>
              <a:t> </a:t>
            </a:r>
          </a:p>
          <a:p>
            <a:pPr lvl="1">
              <a:spcAft>
                <a:spcPts val="600"/>
              </a:spcAft>
            </a:pPr>
            <a:r>
              <a:rPr lang="de-DE" dirty="0"/>
              <a:t>Plank-Prozess - Kältemaschinen / Wärmepumpen </a:t>
            </a:r>
          </a:p>
          <a:p>
            <a:pPr lvl="1">
              <a:spcAft>
                <a:spcPts val="600"/>
              </a:spcAft>
            </a:pPr>
            <a:r>
              <a:rPr lang="de-DE" dirty="0" err="1"/>
              <a:t>Kalina</a:t>
            </a:r>
            <a:r>
              <a:rPr lang="de-DE" dirty="0"/>
              <a:t>-Kreisprozess </a:t>
            </a:r>
          </a:p>
          <a:p>
            <a:pPr lvl="1">
              <a:spcAft>
                <a:spcPts val="600"/>
              </a:spcAft>
            </a:pPr>
            <a:r>
              <a:rPr lang="de-DE" dirty="0"/>
              <a:t>Lenoir-Kreisprozess </a:t>
            </a:r>
          </a:p>
          <a:p>
            <a:pPr marL="0" indent="0">
              <a:spcBef>
                <a:spcPts val="0"/>
              </a:spcBef>
              <a:spcAft>
                <a:spcPts val="600"/>
              </a:spcAft>
              <a:buNone/>
            </a:pPr>
            <a:endParaRPr lang="de-DE" sz="1600" dirty="0"/>
          </a:p>
          <a:p>
            <a:pPr marL="0" indent="0">
              <a:buNone/>
            </a:pPr>
            <a:endParaRPr lang="de-DE" sz="1600" dirty="0"/>
          </a:p>
          <a:p>
            <a:pPr marL="0" indent="0">
              <a:buNone/>
            </a:pPr>
            <a:endParaRPr lang="de-DE" sz="1600" dirty="0"/>
          </a:p>
          <a:p>
            <a:pPr marL="0" indent="0">
              <a:spcBef>
                <a:spcPts val="0"/>
              </a:spcBef>
              <a:spcAft>
                <a:spcPts val="1200"/>
              </a:spcAft>
              <a:buNone/>
            </a:pPr>
            <a:endParaRPr lang="de-DE" dirty="0"/>
          </a:p>
        </p:txBody>
      </p:sp>
      <p:sp>
        <p:nvSpPr>
          <p:cNvPr id="7" name="Textfeld 6"/>
          <p:cNvSpPr txBox="1"/>
          <p:nvPr/>
        </p:nvSpPr>
        <p:spPr bwMode="auto">
          <a:xfrm>
            <a:off x="8121352" y="6021288"/>
            <a:ext cx="1656184" cy="21544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800" dirty="0"/>
              <a:t>Abb.: energie-strom.com</a:t>
            </a:r>
            <a:endParaRPr lang="de-DE" sz="800" i="1" dirty="0"/>
          </a:p>
        </p:txBody>
      </p:sp>
    </p:spTree>
    <p:extLst>
      <p:ext uri="{BB962C8B-B14F-4D97-AF65-F5344CB8AC3E}">
        <p14:creationId xmlns:p14="http://schemas.microsoft.com/office/powerpoint/2010/main" val="4189530989"/>
      </p:ext>
    </p:extLst>
  </p:cSld>
  <p:clrMapOvr>
    <a:masterClrMapping/>
  </p:clrMapOvr>
  <p:transition spd="med">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Thermodynamische Kreisprozesse</a:t>
            </a:r>
            <a:endParaRPr lang="de-DE" i="1" dirty="0"/>
          </a:p>
        </p:txBody>
      </p:sp>
      <p:sp>
        <p:nvSpPr>
          <p:cNvPr id="3" name="Textplatzhalter 2"/>
          <p:cNvSpPr>
            <a:spLocks noGrp="1"/>
          </p:cNvSpPr>
          <p:nvPr>
            <p:ph type="body" sz="quarter" idx="10"/>
          </p:nvPr>
        </p:nvSpPr>
        <p:spPr>
          <a:xfrm>
            <a:off x="776536" y="1268760"/>
            <a:ext cx="9073008" cy="4796954"/>
          </a:xfrm>
        </p:spPr>
        <p:txBody>
          <a:bodyPr/>
          <a:lstStyle/>
          <a:p>
            <a:r>
              <a:rPr lang="de-DE" dirty="0"/>
              <a:t>Thermodynamische Bilanzhülle (auch Systemgrenze)</a:t>
            </a:r>
            <a:endParaRPr lang="de-DE" sz="1600" dirty="0"/>
          </a:p>
          <a:p>
            <a:pPr marL="0" indent="0">
              <a:buNone/>
            </a:pPr>
            <a:endParaRPr lang="de-DE" sz="1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4608" y="1844824"/>
            <a:ext cx="3847422" cy="4220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bwMode="auto">
          <a:xfrm>
            <a:off x="5601072" y="3287886"/>
            <a:ext cx="3960440" cy="1969770"/>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Zur Bewertung von Prozessen sind die Systemgrenzen wichtig:</a:t>
            </a:r>
          </a:p>
          <a:p>
            <a:pPr marR="0" algn="l" defTabSz="914400" rtl="0" eaLnBrk="0" fontAlgn="base" latinLnBrk="0" hangingPunct="0">
              <a:lnSpc>
                <a:spcPct val="100000"/>
              </a:lnSpc>
              <a:spcBef>
                <a:spcPct val="0"/>
              </a:spcBef>
              <a:spcAft>
                <a:spcPts val="1200"/>
              </a:spcAft>
              <a:buClrTx/>
              <a:buSzTx/>
              <a:tabLst/>
            </a:pPr>
            <a:r>
              <a:rPr kumimoji="0" lang="de-DE" sz="16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Die zu betrachtende Anlage wird als Black Box gesehen und innen nicht analysiert. Nur die die Systemgrenzen schneidenden Stoff- und Energieströme werden bewertet. </a:t>
            </a:r>
          </a:p>
        </p:txBody>
      </p:sp>
    </p:spTree>
    <p:extLst>
      <p:ext uri="{BB962C8B-B14F-4D97-AF65-F5344CB8AC3E}">
        <p14:creationId xmlns:p14="http://schemas.microsoft.com/office/powerpoint/2010/main" val="1109158779"/>
      </p:ext>
    </p:extLst>
  </p:cSld>
  <p:clrMapOvr>
    <a:masterClrMapping/>
  </p:clrMapOvr>
  <p:transition spd="med">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Energieniveaus</a:t>
            </a:r>
            <a:endParaRPr lang="de-DE" i="1" dirty="0"/>
          </a:p>
        </p:txBody>
      </p:sp>
      <p:sp>
        <p:nvSpPr>
          <p:cNvPr id="6" name="Textplatzhalter 5"/>
          <p:cNvSpPr>
            <a:spLocks noGrp="1"/>
          </p:cNvSpPr>
          <p:nvPr>
            <p:ph type="body" sz="quarter" idx="10"/>
          </p:nvPr>
        </p:nvSpPr>
        <p:spPr>
          <a:xfrm>
            <a:off x="776536" y="1268760"/>
            <a:ext cx="8496944" cy="4967972"/>
          </a:xfrm>
        </p:spPr>
        <p:txBody>
          <a:bodyPr/>
          <a:lstStyle/>
          <a:p>
            <a:pPr>
              <a:spcBef>
                <a:spcPts val="0"/>
              </a:spcBef>
              <a:spcAft>
                <a:spcPts val="1200"/>
              </a:spcAft>
            </a:pPr>
            <a:r>
              <a:rPr lang="de-DE" dirty="0"/>
              <a:t>Energieniveaus</a:t>
            </a:r>
          </a:p>
          <a:p>
            <a:pPr lvl="1"/>
            <a:r>
              <a:rPr lang="de-DE" dirty="0"/>
              <a:t>Man muss auch zwischen Temperatur und Energie unterscheiden: die Energie eines Körpers usw. kann hoch sein und seine Temperatur dennoch niedrig: die Ozeane sind kalt, aber sie können ungeheuer viel Energie speichern. Energie hängt von der Größe eines Systems ab, die Temperatur nicht.</a:t>
            </a:r>
          </a:p>
          <a:p>
            <a:pPr lvl="1"/>
            <a:r>
              <a:rPr lang="de-DE" dirty="0"/>
              <a:t>Eine Wärmepumpe entnimmt die Wärmemenge x aus der Umgebung und hebt diese Energiemenge auf ein höheres Temperaturniveau. Die Energiemenge bleibt gleich (die Stromaufnahme der Wärmepumpe bleibt hier einmal unberücksichtigt).</a:t>
            </a:r>
          </a:p>
          <a:p>
            <a:pPr lvl="1"/>
            <a:r>
              <a:rPr lang="de-DE" dirty="0"/>
              <a:t>Kühlt man ein Stück Eisen von 700 °C auf 600 °C ab, ist die Energiemenge (fast) gleich mit der Energiemenge bei einer Abkühlung von 600 auf 500°C.</a:t>
            </a:r>
          </a:p>
          <a:p>
            <a:pPr lvl="1"/>
            <a:r>
              <a:rPr lang="de-DE" dirty="0"/>
              <a:t>Liegt die Energiemenge relativ weit über der Umgebungstemperatur, ist die energetische Nutzbarkeit der Energie (Exergie) ebenfalls relativ hoch.</a:t>
            </a:r>
          </a:p>
          <a:p>
            <a:pPr lvl="1"/>
            <a:r>
              <a:rPr lang="de-DE" dirty="0"/>
              <a:t>Besonders deutlich wird der Unterschied zwischen Energie und Temperatur bei den Thermoheizkissen mit Phasenwechsel. Hier ist die Energie in Form von chemischer Energie gespeichert. Fühlbare Temperaturunterschied nennt man sensible Wärme (Thermoheizkissen wandelt chemisch in sensible Energie). </a:t>
            </a:r>
          </a:p>
          <a:p>
            <a:endParaRPr lang="de-DE" sz="1600" dirty="0"/>
          </a:p>
          <a:p>
            <a:pPr>
              <a:spcBef>
                <a:spcPts val="0"/>
              </a:spcBef>
              <a:spcAft>
                <a:spcPts val="1200"/>
              </a:spcAft>
            </a:pPr>
            <a:endParaRPr lang="de-DE" sz="1600" dirty="0"/>
          </a:p>
          <a:p>
            <a:pPr marL="0" indent="0">
              <a:buNone/>
            </a:pPr>
            <a:endParaRPr lang="de-DE" sz="1600" dirty="0"/>
          </a:p>
          <a:p>
            <a:pPr marL="0" indent="0">
              <a:buNone/>
            </a:pPr>
            <a:endParaRPr lang="de-DE" sz="1600" dirty="0"/>
          </a:p>
          <a:p>
            <a:pPr marL="0" indent="0">
              <a:spcBef>
                <a:spcPts val="0"/>
              </a:spcBef>
              <a:spcAft>
                <a:spcPts val="1200"/>
              </a:spcAft>
              <a:buNone/>
            </a:pPr>
            <a:endParaRPr lang="de-DE" dirty="0"/>
          </a:p>
        </p:txBody>
      </p:sp>
      <p:sp>
        <p:nvSpPr>
          <p:cNvPr id="7" name="Textfeld 6"/>
          <p:cNvSpPr txBox="1"/>
          <p:nvPr/>
        </p:nvSpPr>
        <p:spPr bwMode="auto">
          <a:xfrm>
            <a:off x="8121352" y="6021288"/>
            <a:ext cx="1656184" cy="21544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800" dirty="0"/>
              <a:t>Abb.: energie-strom.com</a:t>
            </a:r>
            <a:endParaRPr lang="de-DE" sz="800" i="1" dirty="0"/>
          </a:p>
        </p:txBody>
      </p:sp>
    </p:spTree>
    <p:extLst>
      <p:ext uri="{BB962C8B-B14F-4D97-AF65-F5344CB8AC3E}">
        <p14:creationId xmlns:p14="http://schemas.microsoft.com/office/powerpoint/2010/main" val="4189530989"/>
      </p:ext>
    </p:extLst>
  </p:cSld>
  <p:clrMapOvr>
    <a:masterClrMapping/>
  </p:clrMapOvr>
  <p:transition spd="med">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Energiefluss und Umwandlung</a:t>
            </a:r>
            <a:endParaRPr lang="de-DE" i="1" dirty="0"/>
          </a:p>
        </p:txBody>
      </p:sp>
      <p:sp>
        <p:nvSpPr>
          <p:cNvPr id="3" name="Textplatzhalter 2"/>
          <p:cNvSpPr>
            <a:spLocks noGrp="1"/>
          </p:cNvSpPr>
          <p:nvPr>
            <p:ph type="body" sz="quarter" idx="10"/>
          </p:nvPr>
        </p:nvSpPr>
        <p:spPr>
          <a:xfrm>
            <a:off x="776536" y="1268760"/>
            <a:ext cx="8568952" cy="4608512"/>
          </a:xfrm>
        </p:spPr>
        <p:txBody>
          <a:bodyPr>
            <a:normAutofit lnSpcReduction="10000"/>
          </a:bodyPr>
          <a:lstStyle/>
          <a:p>
            <a:r>
              <a:rPr lang="de-DE" dirty="0"/>
              <a:t>Wärmeübertragung </a:t>
            </a:r>
          </a:p>
          <a:p>
            <a:pPr marL="0" indent="0">
              <a:buNone/>
            </a:pPr>
            <a:r>
              <a:rPr lang="de-DE" sz="1600" dirty="0"/>
              <a:t>W. ist der Transport thermischer Energie infolge eines Temperaturunterschiedes.           Diese transportierte Energie wird als Wärme bezeichnet und ist eine Prozessgröße. 	              Der Wärmeübergang erfolgt in Richtung kälterer Bereiche. 			          Damit verbunden ist ein Wärmeausgleich über die Systemgrenzen hinweg.</a:t>
            </a:r>
          </a:p>
          <a:p>
            <a:pPr marL="0" indent="0">
              <a:buNone/>
            </a:pPr>
            <a:endParaRPr lang="de-DE" sz="1600" dirty="0"/>
          </a:p>
          <a:p>
            <a:r>
              <a:rPr lang="de-DE" dirty="0"/>
              <a:t>Arten der Wärmeübertragung:</a:t>
            </a:r>
          </a:p>
          <a:p>
            <a:r>
              <a:rPr lang="de-DE" sz="1600" dirty="0"/>
              <a:t>Wärmeübergang (Konvektion) – von einem festen an einen strömenden Stoff	</a:t>
            </a:r>
          </a:p>
          <a:p>
            <a:r>
              <a:rPr lang="de-DE" sz="1600" dirty="0"/>
              <a:t>Wärmeleitung (</a:t>
            </a:r>
            <a:r>
              <a:rPr lang="de-DE" sz="1600" dirty="0" err="1"/>
              <a:t>Konduktion</a:t>
            </a:r>
            <a:r>
              <a:rPr lang="de-DE" sz="1600" dirty="0"/>
              <a:t>) – durch ein Medium hindurch	</a:t>
            </a:r>
          </a:p>
          <a:p>
            <a:pPr marL="0" indent="0">
              <a:buNone/>
            </a:pPr>
            <a:r>
              <a:rPr lang="de-DE" sz="1600" dirty="0"/>
              <a:t>Beides zusammen wird auch als Wärmedurchgang oder Transmission bezeichnet.</a:t>
            </a:r>
          </a:p>
          <a:p>
            <a:r>
              <a:rPr lang="de-DE" sz="1600" dirty="0"/>
              <a:t>Strahlung</a:t>
            </a:r>
          </a:p>
          <a:p>
            <a:endParaRPr lang="de-DE" sz="1600" dirty="0"/>
          </a:p>
          <a:p>
            <a:pPr marL="0" indent="0">
              <a:buNone/>
            </a:pPr>
            <a:endParaRPr lang="de-DE" sz="1600" dirty="0"/>
          </a:p>
          <a:p>
            <a:pPr marL="0" indent="0">
              <a:buNone/>
            </a:pPr>
            <a:r>
              <a:rPr lang="de-DE" sz="1600" dirty="0"/>
              <a:t>	</a:t>
            </a:r>
          </a:p>
          <a:p>
            <a:pPr marL="0" indent="0">
              <a:buNone/>
            </a:pPr>
            <a:endParaRPr lang="de-DE" b="1" dirty="0"/>
          </a:p>
        </p:txBody>
      </p:sp>
    </p:spTree>
    <p:extLst>
      <p:ext uri="{BB962C8B-B14F-4D97-AF65-F5344CB8AC3E}">
        <p14:creationId xmlns:p14="http://schemas.microsoft.com/office/powerpoint/2010/main" val="3549912235"/>
      </p:ext>
    </p:extLst>
  </p:cSld>
  <p:clrMapOvr>
    <a:masterClrMapping/>
  </p:clrMapOvr>
  <p:transition spd="med">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Energiefluss und Umwandlung</a:t>
            </a:r>
            <a:endParaRPr lang="de-DE" i="1" dirty="0"/>
          </a:p>
        </p:txBody>
      </p:sp>
      <p:sp>
        <p:nvSpPr>
          <p:cNvPr id="3" name="Textplatzhalter 2"/>
          <p:cNvSpPr>
            <a:spLocks noGrp="1"/>
          </p:cNvSpPr>
          <p:nvPr>
            <p:ph type="body" sz="quarter" idx="10"/>
          </p:nvPr>
        </p:nvSpPr>
        <p:spPr>
          <a:xfrm>
            <a:off x="776536" y="1268760"/>
            <a:ext cx="8424936" cy="4608512"/>
          </a:xfrm>
        </p:spPr>
        <p:txBody>
          <a:bodyPr/>
          <a:lstStyle/>
          <a:p>
            <a:r>
              <a:rPr lang="de-DE" dirty="0"/>
              <a:t>Wärmeübertragung </a:t>
            </a:r>
          </a:p>
          <a:p>
            <a:r>
              <a:rPr lang="de-DE" sz="1600" dirty="0"/>
              <a:t>Konvektion (Wärmeübergang):</a:t>
            </a:r>
          </a:p>
          <a:p>
            <a:pPr marL="0" indent="0">
              <a:buNone/>
            </a:pPr>
            <a:r>
              <a:rPr lang="de-DE" sz="1600" dirty="0"/>
              <a:t>Wärme von einem festen System auf ein strömendes Fluid übertragen und als innere Energie oder Enthalpie mitgeführt oder es wird umgekehrt ein fester Körper von einem Fluid angeströmt und Wärme übertragen.</a:t>
            </a:r>
          </a:p>
          <a:p>
            <a:r>
              <a:rPr lang="de-DE" sz="1600" dirty="0"/>
              <a:t>Wärmeleitung (</a:t>
            </a:r>
            <a:r>
              <a:rPr lang="de-DE" sz="1600" dirty="0" err="1"/>
              <a:t>Konduktion</a:t>
            </a:r>
            <a:r>
              <a:rPr lang="de-DE" sz="1600" dirty="0"/>
              <a:t>): </a:t>
            </a:r>
          </a:p>
          <a:p>
            <a:pPr marL="0" indent="0">
              <a:buNone/>
            </a:pPr>
            <a:r>
              <a:rPr lang="de-DE" sz="1600" dirty="0"/>
              <a:t>Wärme wird als kinetische Energie zwischen benachbarten Atomen oder Molekülen ohne Materialtransport übertragen, sie ist also stoffgebunden. </a:t>
            </a:r>
          </a:p>
          <a:p>
            <a:pPr marL="0" indent="0">
              <a:buNone/>
            </a:pPr>
            <a:r>
              <a:rPr lang="de-DE" sz="1600" dirty="0"/>
              <a:t>Beides zusammen wird auch als Wärmedurchgang oder Transmission bezeichnet.</a:t>
            </a:r>
          </a:p>
          <a:p>
            <a:pPr marL="0" indent="0">
              <a:buNone/>
            </a:pPr>
            <a:endParaRPr lang="de-DE" sz="1600" dirty="0"/>
          </a:p>
          <a:p>
            <a:r>
              <a:rPr lang="de-DE" sz="1600" dirty="0"/>
              <a:t>Wärmestrahlung: </a:t>
            </a:r>
          </a:p>
          <a:p>
            <a:pPr marL="0" indent="0">
              <a:buNone/>
            </a:pPr>
            <a:r>
              <a:rPr lang="de-DE" sz="1600" dirty="0"/>
              <a:t>einzige Wärmeübertragungsart, die auch das Vakuum durchdringen kann, findet aber hauptsächlich zwischen Oberflächen statt. </a:t>
            </a:r>
          </a:p>
        </p:txBody>
      </p:sp>
    </p:spTree>
    <p:extLst>
      <p:ext uri="{BB962C8B-B14F-4D97-AF65-F5344CB8AC3E}">
        <p14:creationId xmlns:p14="http://schemas.microsoft.com/office/powerpoint/2010/main" val="3546514971"/>
      </p:ext>
    </p:extLst>
  </p:cSld>
  <p:clrMapOvr>
    <a:masterClrMapping/>
  </p:clrMapOvr>
  <p:transition spd="med">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0712" y="2348880"/>
            <a:ext cx="5274619" cy="397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el 1"/>
          <p:cNvSpPr>
            <a:spLocks noGrp="1"/>
          </p:cNvSpPr>
          <p:nvPr>
            <p:ph type="title"/>
          </p:nvPr>
        </p:nvSpPr>
        <p:spPr/>
        <p:txBody>
          <a:bodyPr/>
          <a:lstStyle/>
          <a:p>
            <a:pPr eaLnBrk="1" hangingPunct="1"/>
            <a:r>
              <a:rPr lang="de-DE" dirty="0"/>
              <a:t>Energiefluss und Umwandlung</a:t>
            </a:r>
            <a:endParaRPr lang="de-DE" i="1" dirty="0"/>
          </a:p>
        </p:txBody>
      </p:sp>
      <p:sp>
        <p:nvSpPr>
          <p:cNvPr id="3" name="Textplatzhalter 2"/>
          <p:cNvSpPr>
            <a:spLocks noGrp="1"/>
          </p:cNvSpPr>
          <p:nvPr>
            <p:ph type="body" sz="quarter" idx="10"/>
          </p:nvPr>
        </p:nvSpPr>
        <p:spPr>
          <a:xfrm>
            <a:off x="776536" y="1268760"/>
            <a:ext cx="9073008" cy="1846138"/>
          </a:xfrm>
        </p:spPr>
        <p:txBody>
          <a:bodyPr/>
          <a:lstStyle/>
          <a:p>
            <a:r>
              <a:rPr lang="de-DE" dirty="0"/>
              <a:t>Wärmedurchgang (Transmission)</a:t>
            </a:r>
            <a:endParaRPr lang="de-DE" sz="1600" dirty="0"/>
          </a:p>
        </p:txBody>
      </p:sp>
      <p:sp>
        <p:nvSpPr>
          <p:cNvPr id="2" name="Textfeld 1"/>
          <p:cNvSpPr txBox="1"/>
          <p:nvPr/>
        </p:nvSpPr>
        <p:spPr bwMode="auto">
          <a:xfrm>
            <a:off x="2072680" y="1838580"/>
            <a:ext cx="1944216" cy="58477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algn="r"/>
            <a:r>
              <a:rPr lang="de-DE" sz="1600" dirty="0"/>
              <a:t>Wärmeübergang 1 Konvektion</a:t>
            </a:r>
          </a:p>
        </p:txBody>
      </p:sp>
      <p:sp>
        <p:nvSpPr>
          <p:cNvPr id="6" name="Textfeld 5"/>
          <p:cNvSpPr txBox="1"/>
          <p:nvPr/>
        </p:nvSpPr>
        <p:spPr bwMode="auto">
          <a:xfrm>
            <a:off x="4277941" y="1838581"/>
            <a:ext cx="1440160" cy="58477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algn="ctr"/>
            <a:r>
              <a:rPr lang="de-DE" sz="1600" dirty="0"/>
              <a:t>Wärmeleitung </a:t>
            </a:r>
            <a:r>
              <a:rPr lang="de-DE" sz="1600" dirty="0" err="1"/>
              <a:t>Konduktion</a:t>
            </a:r>
            <a:endParaRPr lang="de-DE" sz="1600" dirty="0"/>
          </a:p>
        </p:txBody>
      </p:sp>
      <p:sp>
        <p:nvSpPr>
          <p:cNvPr id="7" name="Textfeld 6"/>
          <p:cNvSpPr txBox="1"/>
          <p:nvPr/>
        </p:nvSpPr>
        <p:spPr bwMode="auto">
          <a:xfrm>
            <a:off x="5817096" y="1838579"/>
            <a:ext cx="1944216" cy="58477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r>
              <a:rPr lang="de-DE" sz="1600" dirty="0"/>
              <a:t>Wärmeübergang 1 Konvektion</a:t>
            </a:r>
          </a:p>
        </p:txBody>
      </p:sp>
    </p:spTree>
    <p:extLst>
      <p:ext uri="{BB962C8B-B14F-4D97-AF65-F5344CB8AC3E}">
        <p14:creationId xmlns:p14="http://schemas.microsoft.com/office/powerpoint/2010/main" val="1860195793"/>
      </p:ext>
    </p:extLst>
  </p:cSld>
  <p:clrMapOvr>
    <a:masterClrMapping/>
  </p:clrMapOvr>
  <p:transition spd="med">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Energiefluss und Umwandlung</a:t>
            </a:r>
            <a:endParaRPr lang="de-DE" i="1" dirty="0"/>
          </a:p>
        </p:txBody>
      </p:sp>
      <p:sp>
        <p:nvSpPr>
          <p:cNvPr id="3" name="Textplatzhalter 2"/>
          <p:cNvSpPr>
            <a:spLocks noGrp="1"/>
          </p:cNvSpPr>
          <p:nvPr>
            <p:ph type="body" sz="quarter" idx="10"/>
          </p:nvPr>
        </p:nvSpPr>
        <p:spPr>
          <a:xfrm>
            <a:off x="776536" y="1268760"/>
            <a:ext cx="8496944" cy="4608512"/>
          </a:xfrm>
        </p:spPr>
        <p:txBody>
          <a:bodyPr/>
          <a:lstStyle/>
          <a:p>
            <a:r>
              <a:rPr lang="de-DE" dirty="0"/>
              <a:t>Strahlung</a:t>
            </a:r>
            <a:endParaRPr lang="de-DE" sz="1600" dirty="0"/>
          </a:p>
          <a:p>
            <a:r>
              <a:rPr lang="de-DE" sz="1600" dirty="0"/>
              <a:t>Wichtig bei Strahlung ist das Absorptionsvermögen und die Fähigkeit zur Reflexion.</a:t>
            </a:r>
          </a:p>
          <a:p>
            <a:r>
              <a:rPr lang="de-DE" sz="1600" dirty="0"/>
              <a:t>Das Stefan-Boltzmann-Gesetz sagt aus: Die durch Strahlung übertragene Energie verhält sich proportional zur vierten Potenz der Temperatur des Strahlers. Verdoppelt man die Temperatur des Strahlers, steigt die Energie um den Faktor 16.</a:t>
            </a:r>
          </a:p>
          <a:p>
            <a:r>
              <a:rPr lang="de-DE" sz="1600" dirty="0"/>
              <a:t>Die Wärmestrahlung ist ein Teil des Spektrums der elektro-magnetischen Wellen. </a:t>
            </a:r>
          </a:p>
          <a:p>
            <a:r>
              <a:rPr lang="de-DE" sz="1600" dirty="0"/>
              <a:t>Bei der Wärmestrahlung wird der Temperaturunterschied immer weiter verringert. </a:t>
            </a:r>
          </a:p>
          <a:p>
            <a:r>
              <a:rPr lang="de-DE" sz="1600" dirty="0"/>
              <a:t>Wärmestrahlung ist die einzige Wärmeübertragungsart, die Vakuum durchdringt. </a:t>
            </a:r>
          </a:p>
          <a:p>
            <a:pPr marL="0" indent="0">
              <a:buNone/>
            </a:pPr>
            <a:endParaRPr lang="de-DE" sz="1600"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7137" y="4151423"/>
            <a:ext cx="3096344" cy="2013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2181" y="4151423"/>
            <a:ext cx="3448703" cy="2085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8033342"/>
      </p:ext>
    </p:extLst>
  </p:cSld>
  <p:clrMapOvr>
    <a:masterClrMapping/>
  </p:clrMapOvr>
  <p:transition spd="med">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1783160" y="-15365088"/>
            <a:ext cx="7172572" cy="11172289"/>
          </a:xfrm>
          <a:prstGeom prst="rect">
            <a:avLst/>
          </a:prstGeom>
        </p:spPr>
        <p:txBody>
          <a:bodyPr wrap="square">
            <a:spAutoFit/>
          </a:bodyPr>
          <a:lstStyle/>
          <a:p>
            <a:r>
              <a:rPr lang="de-DE" sz="1600" dirty="0"/>
              <a:t>Man unterscheidet:</a:t>
            </a:r>
          </a:p>
          <a:p>
            <a:endParaRPr lang="de-DE" sz="1600" dirty="0"/>
          </a:p>
          <a:p>
            <a:r>
              <a:rPr lang="de-DE" sz="1600" dirty="0"/>
              <a:t>Niederdruckdampfheizung (abgesicherte Betriebsdrücke bis 1 bar Überdruck), </a:t>
            </a:r>
          </a:p>
          <a:p>
            <a:r>
              <a:rPr lang="de-DE" sz="1600" dirty="0"/>
              <a:t>Hochdruckdampfheizung (abgesicherte Betriebsdrücke über 1 bar Überdruck), </a:t>
            </a:r>
          </a:p>
          <a:p>
            <a:r>
              <a:rPr lang="de-DE" sz="1600" dirty="0"/>
              <a:t>Vakuumdampfheizung (Betrieb im Unterdruck) </a:t>
            </a:r>
          </a:p>
          <a:p>
            <a:r>
              <a:rPr lang="de-DE" sz="1600" dirty="0"/>
              <a:t>Vor- und Nachteile von Dampfheizungen</a:t>
            </a:r>
          </a:p>
          <a:p>
            <a:r>
              <a:rPr lang="de-DE" sz="1600" dirty="0"/>
              <a:t>Der Vorteil der Dampfheizung gegenüber einer konventionellen Warmwasserheizung besteht in der hohen Energiedichte des Wasserdampfes, so dass gegenüber der Warmwasserbeheizung die umlaufende Masse des Wärmeträgers wesentlich geringer ist. </a:t>
            </a:r>
          </a:p>
          <a:p>
            <a:endParaRPr lang="de-DE" sz="1600" dirty="0"/>
          </a:p>
          <a:p>
            <a:r>
              <a:rPr lang="de-DE" sz="1600" dirty="0"/>
              <a:t>Aufgrund der gegenüber Warmwasserheizungen höheren Vorlauftemperatur können kleinere Wärmeübertragungsflächen verwendet werden. Für den </a:t>
            </a:r>
            <a:r>
              <a:rPr lang="de-DE" sz="1600" dirty="0" err="1"/>
              <a:t>Kondensatrücklauf</a:t>
            </a:r>
            <a:r>
              <a:rPr lang="de-DE" sz="1600" dirty="0"/>
              <a:t> können Rohrleitungen mit sehr geringem Querschnitt verwendet werden.</a:t>
            </a:r>
          </a:p>
          <a:p>
            <a:endParaRPr lang="de-DE" sz="1600" dirty="0"/>
          </a:p>
          <a:p>
            <a:r>
              <a:rPr lang="de-DE" sz="1600" dirty="0"/>
              <a:t>Bei einer Warmwasserheizungsanlage wird die </a:t>
            </a:r>
            <a:r>
              <a:rPr lang="de-DE" sz="1600" dirty="0" err="1"/>
              <a:t>Enthalpiedifferenz</a:t>
            </a:r>
            <a:r>
              <a:rPr lang="de-DE" sz="1600" dirty="0"/>
              <a:t> zwischen der Vor- ( T 1 ) und Rücklauftemperatur (T2 ) als Wärmestrom genutzt. Der erforderliche umzuwälzende Massenstrom ergibt sich aus:</a:t>
            </a:r>
          </a:p>
          <a:p>
            <a:endParaRPr lang="de-DE" sz="1600" dirty="0"/>
          </a:p>
          <a:p>
            <a:r>
              <a:rPr lang="de-DE" sz="1600" dirty="0"/>
              <a:t>Im Fall einer Dampfheizung stellt die </a:t>
            </a:r>
            <a:r>
              <a:rPr lang="de-DE" sz="1600" dirty="0" err="1"/>
              <a:t>Kondensationsentalpie</a:t>
            </a:r>
            <a:r>
              <a:rPr lang="de-DE" sz="1600" dirty="0"/>
              <a:t> den größten nutzbaren Wärmeanteil dar. Darüber hinaus ist die Dampftemperatur in der Regel höher als die Vorlauftemperatur von Warmwasserheizungen. Es ist allerdings zu berücksichtigen, dass die Wärmekapazität von Wasserdampf nur etwa halb so groß ist wie die von Wasser. Die nutzbare Wärme ergibt sich demnach bei Verwendung von Sattdampf aus:</a:t>
            </a:r>
          </a:p>
          <a:p>
            <a:endParaRPr lang="de-DE" sz="1600" dirty="0"/>
          </a:p>
          <a:p>
            <a:r>
              <a:rPr lang="de-DE" sz="1600" dirty="0"/>
              <a:t> </a:t>
            </a:r>
          </a:p>
          <a:p>
            <a:r>
              <a:rPr lang="de-DE" sz="1600" dirty="0"/>
              <a:t>Beispiel:</a:t>
            </a:r>
          </a:p>
          <a:p>
            <a:endParaRPr lang="de-DE" sz="1600" dirty="0"/>
          </a:p>
          <a:p>
            <a:endParaRPr lang="de-DE" sz="1600" dirty="0"/>
          </a:p>
          <a:p>
            <a:r>
              <a:rPr lang="de-DE" sz="1600" dirty="0"/>
              <a:t>Wärmestrom ΔQ = 10kW</a:t>
            </a:r>
          </a:p>
          <a:p>
            <a:endParaRPr lang="de-DE" sz="1600" dirty="0"/>
          </a:p>
          <a:p>
            <a:endParaRPr lang="de-DE" sz="1600" dirty="0"/>
          </a:p>
          <a:p>
            <a:r>
              <a:rPr lang="de-DE" sz="1600" dirty="0"/>
              <a:t>Parameter Warmwasserheizung: T 1 = 100°C und Rücklauf: T 2 = 70°C; spezifische Wärmekapazität von Wasser </a:t>
            </a:r>
            <a:r>
              <a:rPr lang="de-DE" sz="1600" dirty="0" err="1"/>
              <a:t>cp</a:t>
            </a:r>
            <a:r>
              <a:rPr lang="de-DE" sz="1600" dirty="0"/>
              <a:t> = 4,18 kJ/(kg K)</a:t>
            </a:r>
          </a:p>
          <a:p>
            <a:endParaRPr lang="de-DE" sz="1600" dirty="0"/>
          </a:p>
          <a:p>
            <a:endParaRPr lang="de-DE" sz="1600" dirty="0"/>
          </a:p>
          <a:p>
            <a:r>
              <a:rPr lang="de-DE" sz="1600" dirty="0"/>
              <a:t>Dampfparameter: Sattdampf mit p = 10 </a:t>
            </a:r>
            <a:r>
              <a:rPr lang="de-DE" sz="1600" dirty="0" err="1"/>
              <a:t>barü</a:t>
            </a:r>
            <a:r>
              <a:rPr lang="de-DE" sz="1600" dirty="0"/>
              <a:t> und T = 180°C; spezifische </a:t>
            </a:r>
            <a:r>
              <a:rPr lang="de-DE" sz="1600" dirty="0" err="1"/>
              <a:t>Entalpie</a:t>
            </a:r>
            <a:r>
              <a:rPr lang="de-DE" sz="1600" dirty="0"/>
              <a:t> </a:t>
            </a:r>
            <a:r>
              <a:rPr lang="de-DE" sz="1600" dirty="0" err="1"/>
              <a:t>hD</a:t>
            </a:r>
            <a:r>
              <a:rPr lang="de-DE" sz="1600" dirty="0"/>
              <a:t> = 2777 kJ/kg, </a:t>
            </a:r>
            <a:r>
              <a:rPr lang="de-DE" sz="1600" dirty="0" err="1"/>
              <a:t>Kondensatrücklauf</a:t>
            </a:r>
            <a:r>
              <a:rPr lang="de-DE" sz="1600" dirty="0"/>
              <a:t>: T 2 = 70°C</a:t>
            </a:r>
          </a:p>
          <a:p>
            <a:endParaRPr lang="de-DE" sz="1600" dirty="0"/>
          </a:p>
          <a:p>
            <a:r>
              <a:rPr lang="de-DE" sz="1600" dirty="0"/>
              <a:t>Warmwasserheizung: :</a:t>
            </a:r>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6736" y="945667"/>
            <a:ext cx="4727352" cy="521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
          <p:cNvSpPr>
            <a:spLocks noGrp="1"/>
          </p:cNvSpPr>
          <p:nvPr>
            <p:ph type="title"/>
          </p:nvPr>
        </p:nvSpPr>
        <p:spPr/>
        <p:txBody>
          <a:bodyPr/>
          <a:lstStyle/>
          <a:p>
            <a:pPr eaLnBrk="1" hangingPunct="1"/>
            <a:r>
              <a:rPr lang="de-DE" dirty="0"/>
              <a:t>Energiefluss und Umwandlung</a:t>
            </a:r>
            <a:endParaRPr lang="de-DE" i="1" dirty="0"/>
          </a:p>
        </p:txBody>
      </p:sp>
    </p:spTree>
    <p:extLst>
      <p:ext uri="{BB962C8B-B14F-4D97-AF65-F5344CB8AC3E}">
        <p14:creationId xmlns:p14="http://schemas.microsoft.com/office/powerpoint/2010/main" val="2751795019"/>
      </p:ext>
    </p:extLst>
  </p:cSld>
  <p:clrMapOvr>
    <a:masterClrMapping/>
  </p:clrMapOvr>
  <p:transition spd="med">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Agenda</a:t>
            </a:r>
            <a:endParaRPr lang="de-DE" i="1" dirty="0"/>
          </a:p>
        </p:txBody>
      </p:sp>
      <p:sp>
        <p:nvSpPr>
          <p:cNvPr id="2" name="Textplatzhalter 1"/>
          <p:cNvSpPr>
            <a:spLocks noGrp="1"/>
          </p:cNvSpPr>
          <p:nvPr>
            <p:ph type="body" sz="quarter" idx="10"/>
          </p:nvPr>
        </p:nvSpPr>
        <p:spPr>
          <a:xfrm>
            <a:off x="776536" y="3789040"/>
            <a:ext cx="8280920" cy="2016224"/>
          </a:xfrm>
        </p:spPr>
        <p:txBody>
          <a:bodyPr/>
          <a:lstStyle/>
          <a:p>
            <a:r>
              <a:rPr lang="de-DE" kern="1200" dirty="0"/>
              <a:t>Session 3: Physikalische Grundlagen</a:t>
            </a:r>
          </a:p>
          <a:p>
            <a:pPr marL="0" indent="0">
              <a:buNone/>
            </a:pPr>
            <a:r>
              <a:rPr lang="de-DE" sz="1600" kern="1200" dirty="0"/>
              <a:t>mit Fokus auf Gebäudeenergieeffizienz, Heizungstechnik und Beleuchtungstechnik</a:t>
            </a:r>
          </a:p>
          <a:p>
            <a:pPr lvl="1"/>
            <a:r>
              <a:rPr lang="de-DE" kern="1200" dirty="0"/>
              <a:t>Wärmefluss, Dämmung, u-Wert</a:t>
            </a:r>
          </a:p>
          <a:p>
            <a:pPr lvl="1"/>
            <a:r>
              <a:rPr lang="de-DE" kern="1200" dirty="0"/>
              <a:t>Heizwert, Brennwert</a:t>
            </a:r>
          </a:p>
          <a:p>
            <a:pPr lvl="1"/>
            <a:r>
              <a:rPr lang="de-DE" kern="1200" dirty="0"/>
              <a:t>Einheiten der Beleuchtungstechnik</a:t>
            </a:r>
          </a:p>
          <a:p>
            <a:pPr marL="542925" lvl="1" indent="0">
              <a:buNone/>
            </a:pPr>
            <a:endParaRPr lang="de-DE" dirty="0"/>
          </a:p>
        </p:txBody>
      </p:sp>
      <p:sp>
        <p:nvSpPr>
          <p:cNvPr id="5" name="Textplatzhalter 1"/>
          <p:cNvSpPr txBox="1">
            <a:spLocks/>
          </p:cNvSpPr>
          <p:nvPr/>
        </p:nvSpPr>
        <p:spPr>
          <a:xfrm>
            <a:off x="776536" y="1268760"/>
            <a:ext cx="7129462" cy="2016224"/>
          </a:xfrm>
          <a:prstGeom prst="rect">
            <a:avLst/>
          </a:prstGeom>
        </p:spPr>
        <p:txBody>
          <a:bodyPr/>
          <a:lstStyle>
            <a:lvl1pPr marL="542925" indent="-542925" algn="l" rtl="0" eaLnBrk="0" fontAlgn="base" hangingPunct="0">
              <a:spcBef>
                <a:spcPts val="0"/>
              </a:spcBef>
              <a:spcAft>
                <a:spcPts val="1200"/>
              </a:spcAft>
              <a:buClr>
                <a:srgbClr val="9D163C"/>
              </a:buClr>
              <a:buFontTx/>
              <a:buBlip>
                <a:blip r:embed="rId2"/>
              </a:buBlip>
              <a:defRPr sz="2000">
                <a:solidFill>
                  <a:schemeClr val="tx1"/>
                </a:solidFill>
                <a:latin typeface="Arial Unicode MS" pitchFamily="34" charset="-128"/>
                <a:ea typeface="Arial Unicode MS" pitchFamily="34" charset="-128"/>
                <a:cs typeface="Arial Unicode MS" pitchFamily="34" charset="-128"/>
              </a:defRPr>
            </a:lvl1pPr>
            <a:lvl2pPr marL="895350" indent="-352425" algn="l" rtl="0" eaLnBrk="0" fontAlgn="base" hangingPunct="0">
              <a:spcBef>
                <a:spcPts val="0"/>
              </a:spcBef>
              <a:spcAft>
                <a:spcPts val="1200"/>
              </a:spcAft>
              <a:buFontTx/>
              <a:buBlip>
                <a:blip r:embed="rId2"/>
              </a:buBlip>
              <a:defRPr sz="1600">
                <a:solidFill>
                  <a:schemeClr val="tx1"/>
                </a:solidFill>
                <a:latin typeface="Arial Unicode MS" pitchFamily="34" charset="-128"/>
                <a:ea typeface="Arial Unicode MS" pitchFamily="34" charset="-128"/>
                <a:cs typeface="Arial Unicode MS" pitchFamily="34" charset="-128"/>
              </a:defRPr>
            </a:lvl2pPr>
            <a:lvl3pPr marL="1143000" indent="-228600" algn="l" rtl="0" eaLnBrk="0" fontAlgn="base" hangingPunct="0">
              <a:spcBef>
                <a:spcPct val="20000"/>
              </a:spcBef>
              <a:spcAft>
                <a:spcPct val="0"/>
              </a:spcAft>
              <a:buFontTx/>
              <a:buNone/>
              <a:defRPr sz="2000">
                <a:solidFill>
                  <a:schemeClr val="tx1"/>
                </a:solidFill>
                <a:latin typeface="Arial Unicode MS" pitchFamily="34" charset="-128"/>
                <a:ea typeface="Arial Unicode MS" pitchFamily="34" charset="-128"/>
                <a:cs typeface="Arial Unicode MS" pitchFamily="34" charset="-128"/>
              </a:defRPr>
            </a:lvl3pPr>
            <a:lvl4pPr marL="1600200" indent="-228600" algn="l" rtl="0" eaLnBrk="0" fontAlgn="base" hangingPunct="0">
              <a:spcBef>
                <a:spcPct val="20000"/>
              </a:spcBef>
              <a:spcAft>
                <a:spcPct val="0"/>
              </a:spcAft>
              <a:buFontTx/>
              <a:buBlip>
                <a:blip r:embed="rId2"/>
              </a:buBlip>
              <a:defRPr sz="2000">
                <a:solidFill>
                  <a:schemeClr val="tx1"/>
                </a:solidFill>
                <a:latin typeface="Arial Unicode MS" pitchFamily="34" charset="-128"/>
                <a:ea typeface="Arial Unicode MS" pitchFamily="34" charset="-128"/>
                <a:cs typeface="Arial Unicode MS" pitchFamily="34" charset="-128"/>
              </a:defRPr>
            </a:lvl4pPr>
            <a:lvl5pPr marL="2057400" indent="-228600" algn="l" rtl="0" eaLnBrk="0" fontAlgn="base" hangingPunct="0">
              <a:spcBef>
                <a:spcPct val="20000"/>
              </a:spcBef>
              <a:spcAft>
                <a:spcPct val="0"/>
              </a:spcAft>
              <a:buFontTx/>
              <a:buBlip>
                <a:blip r:embed="rId2"/>
              </a:buBlip>
              <a:defRPr sz="2000">
                <a:solidFill>
                  <a:schemeClr val="tx1"/>
                </a:solidFill>
                <a:latin typeface="Arial Unicode MS" pitchFamily="34" charset="-128"/>
                <a:ea typeface="Arial Unicode MS" pitchFamily="34" charset="-128"/>
                <a:cs typeface="Arial Unicode MS"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buClr>
                <a:schemeClr val="accent1"/>
              </a:buClr>
              <a:buFont typeface="Courier New" panose="02070309020205020404" pitchFamily="49" charset="0"/>
              <a:buChar char="o"/>
            </a:pPr>
            <a:r>
              <a:rPr lang="de-DE" dirty="0">
                <a:solidFill>
                  <a:schemeClr val="bg1">
                    <a:lumMod val="65000"/>
                  </a:schemeClr>
                </a:solidFill>
              </a:rPr>
              <a:t>Session 2: Thermodynamische Grundlagen</a:t>
            </a:r>
          </a:p>
          <a:p>
            <a:pPr lvl="1">
              <a:buClr>
                <a:schemeClr val="accent1"/>
              </a:buClr>
              <a:buFont typeface="Courier New" panose="02070309020205020404" pitchFamily="49" charset="0"/>
              <a:buChar char="o"/>
            </a:pPr>
            <a:r>
              <a:rPr lang="de-DE" dirty="0">
                <a:solidFill>
                  <a:schemeClr val="bg1">
                    <a:lumMod val="65000"/>
                  </a:schemeClr>
                </a:solidFill>
              </a:rPr>
              <a:t>Hauptsätze</a:t>
            </a:r>
          </a:p>
          <a:p>
            <a:pPr lvl="1">
              <a:buClr>
                <a:schemeClr val="accent1"/>
              </a:buClr>
              <a:buFont typeface="Courier New" panose="02070309020205020404" pitchFamily="49" charset="0"/>
              <a:buChar char="o"/>
            </a:pPr>
            <a:r>
              <a:rPr lang="de-DE" dirty="0">
                <a:solidFill>
                  <a:schemeClr val="bg1">
                    <a:lumMod val="65000"/>
                  </a:schemeClr>
                </a:solidFill>
              </a:rPr>
              <a:t>Thermodynamische Kreisprozesse </a:t>
            </a:r>
          </a:p>
          <a:p>
            <a:pPr lvl="1">
              <a:buClr>
                <a:schemeClr val="accent1"/>
              </a:buClr>
              <a:buFont typeface="Courier New" panose="02070309020205020404" pitchFamily="49" charset="0"/>
              <a:buChar char="o"/>
            </a:pPr>
            <a:r>
              <a:rPr lang="de-DE" dirty="0">
                <a:solidFill>
                  <a:schemeClr val="bg1">
                    <a:lumMod val="65000"/>
                  </a:schemeClr>
                </a:solidFill>
              </a:rPr>
              <a:t>Energieniveaus</a:t>
            </a:r>
          </a:p>
          <a:p>
            <a:pPr lvl="1">
              <a:buClr>
                <a:schemeClr val="accent1"/>
              </a:buClr>
              <a:buFont typeface="Courier New" panose="02070309020205020404" pitchFamily="49" charset="0"/>
              <a:buChar char="o"/>
            </a:pPr>
            <a:r>
              <a:rPr lang="de-DE" dirty="0">
                <a:solidFill>
                  <a:schemeClr val="bg1">
                    <a:lumMod val="65000"/>
                  </a:schemeClr>
                </a:solidFill>
              </a:rPr>
              <a:t>Energiefluss und Umwandlung (Konvektion, Strahlung)</a:t>
            </a:r>
          </a:p>
          <a:p>
            <a:pPr marL="542925" lvl="1" indent="0">
              <a:buFontTx/>
              <a:buNone/>
            </a:pPr>
            <a:endParaRPr lang="de-DE" dirty="0"/>
          </a:p>
        </p:txBody>
      </p:sp>
    </p:spTree>
    <p:extLst>
      <p:ext uri="{BB962C8B-B14F-4D97-AF65-F5344CB8AC3E}">
        <p14:creationId xmlns:p14="http://schemas.microsoft.com/office/powerpoint/2010/main" val="878662603"/>
      </p:ext>
    </p:extLst>
  </p:cSld>
  <p:clrMapOvr>
    <a:masterClrMapping/>
  </p:clrMapOvr>
  <p:transition spd="med">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7920880" cy="5170646"/>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latin typeface="Arial Unicode MS" pitchFamily="34" charset="-128"/>
                <a:ea typeface="Arial Unicode MS" pitchFamily="34" charset="-128"/>
                <a:cs typeface="Arial Unicode MS" pitchFamily="34" charset="-128"/>
              </a:rPr>
              <a:t>Geschichtliche Entwicklung</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Der Begriff der Energie geht zurück auf Aristoteles und bedeutet damals </a:t>
            </a:r>
            <a:r>
              <a:rPr lang="de-DE" sz="1600" i="1" dirty="0">
                <a:latin typeface="Arial Unicode MS" pitchFamily="34" charset="-128"/>
                <a:ea typeface="Arial Unicode MS" pitchFamily="34" charset="-128"/>
                <a:cs typeface="Arial Unicode MS" pitchFamily="34" charset="-128"/>
              </a:rPr>
              <a:t>innere Wirksamkeit </a:t>
            </a:r>
            <a:r>
              <a:rPr lang="de-DE" sz="1600" dirty="0">
                <a:latin typeface="Arial Unicode MS" pitchFamily="34" charset="-128"/>
                <a:ea typeface="Arial Unicode MS" pitchFamily="34" charset="-128"/>
                <a:cs typeface="Arial Unicode MS" pitchFamily="34" charset="-128"/>
              </a:rPr>
              <a:t>aber auch die </a:t>
            </a:r>
            <a:r>
              <a:rPr lang="de-DE" sz="1600" i="1" dirty="0">
                <a:latin typeface="Arial Unicode MS" pitchFamily="34" charset="-128"/>
                <a:ea typeface="Arial Unicode MS" pitchFamily="34" charset="-128"/>
                <a:cs typeface="Arial Unicode MS" pitchFamily="34" charset="-128"/>
              </a:rPr>
              <a:t>Entschlossenheit.</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Später befassen sich unter anderem Galileo Galilei, Christiaan Huygens, </a:t>
            </a:r>
            <a:r>
              <a:rPr lang="de-DE" sz="1600" dirty="0" err="1">
                <a:latin typeface="Arial Unicode MS" pitchFamily="34" charset="-128"/>
                <a:ea typeface="Arial Unicode MS" pitchFamily="34" charset="-128"/>
                <a:cs typeface="Arial Unicode MS" pitchFamily="34" charset="-128"/>
              </a:rPr>
              <a:t>Evangelista</a:t>
            </a:r>
            <a:r>
              <a:rPr lang="de-DE" sz="1600" dirty="0">
                <a:latin typeface="Arial Unicode MS" pitchFamily="34" charset="-128"/>
                <a:ea typeface="Arial Unicode MS" pitchFamily="34" charset="-128"/>
                <a:cs typeface="Arial Unicode MS" pitchFamily="34" charset="-128"/>
              </a:rPr>
              <a:t> Torricelli und Gottfried Wilhelm Leibniz mit der Energie der Pendelbewegung.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In Zusammenhang mit der Dampfmaschine gebrauchte 			 wohl Thomas Young um 1800 den Begriff als Erster, 		             jedoch noch in einem rein mechanischen Zusammenhang.</a:t>
            </a: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Der Physiker Nicolas Carnot erkannte 1824, dass bei der 		        Verrichtung von mechanischer Arbeit eine definierte 	           Volumenänderung des Dampfs nötig ist.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Benoît </a:t>
            </a:r>
            <a:r>
              <a:rPr lang="de-DE" sz="1600" dirty="0" err="1">
                <a:latin typeface="Arial Unicode MS" pitchFamily="34" charset="-128"/>
                <a:ea typeface="Arial Unicode MS" pitchFamily="34" charset="-128"/>
                <a:cs typeface="Arial Unicode MS" pitchFamily="34" charset="-128"/>
              </a:rPr>
              <a:t>Clapeyron</a:t>
            </a:r>
            <a:r>
              <a:rPr lang="de-DE" sz="1600" dirty="0">
                <a:latin typeface="Arial Unicode MS" pitchFamily="34" charset="-128"/>
                <a:ea typeface="Arial Unicode MS" pitchFamily="34" charset="-128"/>
                <a:cs typeface="Arial Unicode MS" pitchFamily="34" charset="-128"/>
              </a:rPr>
              <a:t> brachte 1834 Carnots Erkenntnisse in 			  eine mathematische Form und entwickelte die noch heute 		      verwendete Darstellung des Carnot-Kreisprozesses.</a:t>
            </a:r>
          </a:p>
          <a:p>
            <a:pPr eaLnBrk="0" hangingPunct="0">
              <a:spcBef>
                <a:spcPts val="0"/>
              </a:spcBef>
              <a:spcAft>
                <a:spcPts val="1200"/>
              </a:spcAft>
              <a:buClr>
                <a:srgbClr val="9D163C"/>
              </a:buClr>
            </a:pPr>
            <a:r>
              <a:rPr lang="de-DE" sz="1200" dirty="0"/>
              <a:t>							Nicolas Carnot</a:t>
            </a:r>
          </a:p>
        </p:txBody>
      </p:sp>
      <p:sp>
        <p:nvSpPr>
          <p:cNvPr id="7" name="Titel 1"/>
          <p:cNvSpPr>
            <a:spLocks noGrp="1"/>
          </p:cNvSpPr>
          <p:nvPr>
            <p:ph type="title"/>
          </p:nvPr>
        </p:nvSpPr>
        <p:spPr/>
        <p:txBody>
          <a:bodyPr/>
          <a:lstStyle/>
          <a:p>
            <a:pPr eaLnBrk="1" hangingPunct="1"/>
            <a:r>
              <a:rPr lang="de-DE" dirty="0"/>
              <a:t>Grundlagen - Energie</a:t>
            </a:r>
            <a:endParaRPr lang="de-DE"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8393" y="2989056"/>
            <a:ext cx="2480190" cy="3032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1262471"/>
      </p:ext>
    </p:extLst>
  </p:cSld>
  <p:clrMapOvr>
    <a:masterClrMapping/>
  </p:clrMapOvr>
  <p:transition spd="med">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lvl="1" eaLnBrk="1" hangingPunct="1"/>
            <a:r>
              <a:rPr lang="de-DE" i="1" kern="1200" dirty="0"/>
              <a:t>Wärmefluss</a:t>
            </a:r>
            <a:endParaRPr lang="de-DE" i="1" dirty="0"/>
          </a:p>
        </p:txBody>
      </p:sp>
      <p:sp>
        <p:nvSpPr>
          <p:cNvPr id="3" name="Textplatzhalter 2"/>
          <p:cNvSpPr>
            <a:spLocks noGrp="1"/>
          </p:cNvSpPr>
          <p:nvPr>
            <p:ph type="body" sz="quarter" idx="10"/>
          </p:nvPr>
        </p:nvSpPr>
        <p:spPr>
          <a:xfrm>
            <a:off x="776536" y="1268760"/>
            <a:ext cx="8424936" cy="4608512"/>
          </a:xfrm>
        </p:spPr>
        <p:txBody>
          <a:bodyPr/>
          <a:lstStyle/>
          <a:p>
            <a:r>
              <a:rPr lang="de-DE" dirty="0"/>
              <a:t>Wärmefluss (Wärmestrom)</a:t>
            </a:r>
          </a:p>
          <a:p>
            <a:pPr marL="0" indent="0">
              <a:spcAft>
                <a:spcPts val="1800"/>
              </a:spcAft>
              <a:buNone/>
            </a:pPr>
            <a:r>
              <a:rPr lang="de-DE" sz="1600" dirty="0"/>
              <a:t>Der Wärmestrom oder Wärmefluss ist eine physikalische Größe zur quantitativen Beschreibung von Wärmeübertragungsvorgängen. Er ist definiert als die in der Zeit </a:t>
            </a:r>
            <a:r>
              <a:rPr lang="de-DE" sz="1600" dirty="0" err="1"/>
              <a:t>dt</a:t>
            </a:r>
            <a:r>
              <a:rPr lang="de-DE" sz="1600" dirty="0"/>
              <a:t> übertragene Wärmemenge </a:t>
            </a:r>
            <a:r>
              <a:rPr lang="de-DE" sz="1600" dirty="0" err="1"/>
              <a:t>dQ</a:t>
            </a:r>
            <a:r>
              <a:rPr lang="de-DE" sz="1600" dirty="0"/>
              <a:t>, er ist eine Wärmeleistung und wird in Watt gemessen.</a:t>
            </a:r>
          </a:p>
          <a:p>
            <a:pPr marL="0" indent="0">
              <a:spcAft>
                <a:spcPts val="1800"/>
              </a:spcAft>
              <a:buNone/>
            </a:pPr>
            <a:r>
              <a:rPr lang="de-DE" sz="1600" dirty="0"/>
              <a:t>			oder auch</a:t>
            </a:r>
          </a:p>
          <a:p>
            <a:pPr marL="0" indent="0">
              <a:buNone/>
            </a:pPr>
            <a:r>
              <a:rPr lang="de-DE" sz="1600" dirty="0"/>
              <a:t>Die Schreibweise mit δ (</a:t>
            </a:r>
            <a:r>
              <a:rPr lang="de-DE" sz="1600" dirty="0" err="1"/>
              <a:t>delta</a:t>
            </a:r>
            <a:r>
              <a:rPr lang="de-DE" sz="1600" dirty="0"/>
              <a:t>, also Differenz) symbolisiert, dass Wärme keine Zustandsgröße, sondern eine Prozessgröße ist.</a:t>
            </a:r>
          </a:p>
          <a:p>
            <a:pPr marL="0" indent="0">
              <a:buNone/>
            </a:pPr>
            <a:r>
              <a:rPr lang="de-DE" sz="1600" dirty="0"/>
              <a:t>Nach DIN 1304 sind folgende Formelzeichen für den Wärmestrom zulässig: Q, </a:t>
            </a:r>
            <a:r>
              <a:rPr lang="de-DE" sz="1600" dirty="0" err="1"/>
              <a:t>Φ</a:t>
            </a:r>
            <a:r>
              <a:rPr lang="de-DE" sz="1600" baseline="-25000" dirty="0" err="1"/>
              <a:t>th</a:t>
            </a:r>
            <a:r>
              <a:rPr lang="de-DE" sz="1600" dirty="0"/>
              <a:t>, Φ.</a:t>
            </a:r>
          </a:p>
          <a:p>
            <a:pPr marL="0" indent="0">
              <a:buNone/>
            </a:pPr>
            <a:r>
              <a:rPr lang="de-DE" sz="1600" dirty="0"/>
              <a:t>Die Fließrichtung des Wärmestroms kann sich selbsttätig nur von einem Bereich höherer Temperatur zu einem Bereich niedrigerer Temperatur richten (zweiter Hauptsatz der Thermodynamik). </a:t>
            </a:r>
          </a:p>
          <a:p>
            <a:pPr marL="0" indent="0">
              <a:buNone/>
            </a:pPr>
            <a:r>
              <a:rPr lang="de-DE" sz="1600" dirty="0"/>
              <a:t>Die Messung des Wärmestroms kann mittels Kalorimetern erfolgen.</a:t>
            </a:r>
          </a:p>
          <a:p>
            <a:pPr marL="0" indent="0">
              <a:buNone/>
            </a:pPr>
            <a:endParaRPr lang="de-DE" sz="1600" dirty="0"/>
          </a:p>
          <a:p>
            <a:pPr marL="0" indent="0">
              <a:buNone/>
            </a:pPr>
            <a:endParaRPr lang="de-DE" sz="1600" dirty="0"/>
          </a:p>
          <a:p>
            <a:pPr marL="0" indent="0">
              <a:buNone/>
            </a:pPr>
            <a:endParaRPr lang="de-DE" sz="1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592" y="2659385"/>
            <a:ext cx="1304925"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7096" y="2659385"/>
            <a:ext cx="1066800"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feld 5"/>
          <p:cNvSpPr txBox="1"/>
          <p:nvPr/>
        </p:nvSpPr>
        <p:spPr bwMode="auto">
          <a:xfrm>
            <a:off x="7617296" y="3615407"/>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 ·</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715915360"/>
      </p:ext>
    </p:extLst>
  </p:cSld>
  <p:clrMapOvr>
    <a:masterClrMapping/>
  </p:clrMapOvr>
  <p:transition spd="med">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10" name="Textplatzhalter 1"/>
          <p:cNvSpPr>
            <a:spLocks noGrp="1"/>
          </p:cNvSpPr>
          <p:nvPr>
            <p:ph type="body" sz="quarter" idx="10"/>
          </p:nvPr>
        </p:nvSpPr>
        <p:spPr>
          <a:xfrm>
            <a:off x="776536" y="1268760"/>
            <a:ext cx="8424936" cy="432048"/>
          </a:xfrm>
        </p:spPr>
        <p:txBody>
          <a:bodyPr/>
          <a:lstStyle/>
          <a:p>
            <a:r>
              <a:rPr lang="de-DE" dirty="0"/>
              <a:t>Dämmung</a:t>
            </a:r>
          </a:p>
        </p:txBody>
      </p:sp>
      <p:sp>
        <p:nvSpPr>
          <p:cNvPr id="6" name="Rechteck 5"/>
          <p:cNvSpPr/>
          <p:nvPr/>
        </p:nvSpPr>
        <p:spPr>
          <a:xfrm>
            <a:off x="776536" y="1700808"/>
            <a:ext cx="4608512" cy="3693319"/>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Das Heizsystem schiebt im Winter eine Kilowattstunde nach der anderen in unsere Wohnräume. Trotzdem steigt die Raum-temperatur nicht ins Unermessliche.				    Wohin fließt die Wärme also? Klar ist: 				    Früher oder später verlässt die gesamte im Heizsystem produzierte Wärme das Haus (immer vorausgesetzt, dass es außen kälter ist als innen, sonst kommt die Wärme von außen nach innen hinein)</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ea typeface="Arial Unicode MS" pitchFamily="34" charset="-128"/>
              </a:rPr>
              <a:t>Die Wärmedämmung beeinflusst primär den Transmissionsanteil.</a:t>
            </a:r>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5048" y="2344470"/>
            <a:ext cx="4379218" cy="3217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8185429"/>
      </p:ext>
    </p:extLst>
  </p:cSld>
  <p:clrMapOvr>
    <a:masterClrMapping/>
  </p:clrMapOvr>
  <p:transition spd="med">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8" name="Textplatzhalter 1"/>
          <p:cNvSpPr>
            <a:spLocks noGrp="1"/>
          </p:cNvSpPr>
          <p:nvPr>
            <p:ph type="body" sz="quarter" idx="10"/>
          </p:nvPr>
        </p:nvSpPr>
        <p:spPr>
          <a:xfrm>
            <a:off x="776536" y="1268760"/>
            <a:ext cx="8424936" cy="432048"/>
          </a:xfrm>
        </p:spPr>
        <p:txBody>
          <a:bodyPr/>
          <a:lstStyle/>
          <a:p>
            <a:r>
              <a:rPr lang="de-DE" dirty="0"/>
              <a:t>Transmission (Wärmedurchgang) </a:t>
            </a:r>
          </a:p>
        </p:txBody>
      </p:sp>
      <mc:AlternateContent xmlns:mc="http://schemas.openxmlformats.org/markup-compatibility/2006" xmlns:a14="http://schemas.microsoft.com/office/drawing/2010/main">
        <mc:Choice Requires="a14">
          <p:sp>
            <p:nvSpPr>
              <p:cNvPr id="6" name="Rechteck 5"/>
              <p:cNvSpPr/>
              <p:nvPr/>
            </p:nvSpPr>
            <p:spPr>
              <a:xfrm>
                <a:off x="776536" y="1700808"/>
                <a:ext cx="8424936" cy="3919791"/>
              </a:xfrm>
              <a:prstGeom prst="rect">
                <a:avLst/>
              </a:prstGeom>
            </p:spPr>
            <p:txBody>
              <a:bodyPr wrap="square">
                <a:spAutoFit/>
              </a:bodyPr>
              <a:lstStyle/>
              <a:p>
                <a:pPr>
                  <a:spcAft>
                    <a:spcPts val="600"/>
                  </a:spcAft>
                </a:pPr>
                <a:r>
                  <a:rPr lang="de-DE" sz="1600" dirty="0">
                    <a:latin typeface="Arial Unicode MS" pitchFamily="34" charset="-128"/>
                    <a:ea typeface="Arial Unicode MS" pitchFamily="34" charset="-128"/>
                    <a:cs typeface="Arial Unicode MS" pitchFamily="34" charset="-128"/>
                  </a:rPr>
                  <a:t>Der Transmission wird mit folgendem Ansatz erfasst (eine der am häufigsten benutzten Formeln in der Praxis):</a:t>
                </a:r>
              </a:p>
              <a:p>
                <a:pPr>
                  <a:spcAft>
                    <a:spcPts val="600"/>
                  </a:spcAft>
                </a:pPr>
                <a:endParaRPr lang="de-DE" sz="1600" dirty="0">
                  <a:latin typeface="Arial Unicode MS" pitchFamily="34" charset="-128"/>
                  <a:ea typeface="Arial Unicode MS" pitchFamily="34" charset="-128"/>
                  <a:cs typeface="Arial Unicode MS" pitchFamily="34" charset="-128"/>
                </a:endParaRPr>
              </a:p>
              <a:p>
                <a:pPr>
                  <a:spcAft>
                    <a:spcPts val="600"/>
                  </a:spcAft>
                </a:pPr>
                <a:r>
                  <a:rPr lang="de-DE" sz="1600" dirty="0">
                    <a:latin typeface="Arial Unicode MS" pitchFamily="34" charset="-128"/>
                    <a:ea typeface="Arial Unicode MS" pitchFamily="34" charset="-128"/>
                    <a:cs typeface="Arial Unicode MS" pitchFamily="34" charset="-128"/>
                  </a:rPr>
                  <a:t>Q 	= </a:t>
                </a:r>
                <a:r>
                  <a:rPr lang="de-DE" sz="1600" dirty="0">
                    <a:solidFill>
                      <a:srgbClr val="0070C0"/>
                    </a:solidFill>
                    <a:latin typeface="Arial Unicode MS" pitchFamily="34" charset="-128"/>
                    <a:ea typeface="Arial Unicode MS" pitchFamily="34" charset="-128"/>
                    <a:cs typeface="Arial Unicode MS" pitchFamily="34" charset="-128"/>
                  </a:rPr>
                  <a:t>U</a:t>
                </a:r>
                <a:r>
                  <a:rPr lang="de-DE" sz="1600" dirty="0">
                    <a:latin typeface="Arial Unicode MS" pitchFamily="34" charset="-128"/>
                    <a:ea typeface="Arial Unicode MS" pitchFamily="34" charset="-128"/>
                    <a:cs typeface="Arial Unicode MS" pitchFamily="34" charset="-128"/>
                  </a:rPr>
                  <a:t> x A x </a:t>
                </a:r>
                <a:r>
                  <a:rPr lang="de-DE" sz="1600" dirty="0" err="1">
                    <a:latin typeface="Arial Unicode MS" pitchFamily="34" charset="-128"/>
                    <a:ea typeface="Arial Unicode MS" pitchFamily="34" charset="-128"/>
                    <a:cs typeface="Arial Unicode MS" pitchFamily="34" charset="-128"/>
                  </a:rPr>
                  <a:t>dt</a:t>
                </a:r>
                <a:r>
                  <a:rPr lang="de-DE" sz="1600" dirty="0">
                    <a:latin typeface="Arial Unicode MS" pitchFamily="34" charset="-128"/>
                    <a:ea typeface="Arial Unicode MS" pitchFamily="34" charset="-128"/>
                    <a:cs typeface="Arial Unicode MS" pitchFamily="34" charset="-128"/>
                  </a:rPr>
                  <a:t>  			Einheitenprüfung </a:t>
                </a:r>
                <a14:m>
                  <m:oMath xmlns:m="http://schemas.openxmlformats.org/officeDocument/2006/math">
                    <m:r>
                      <m:rPr>
                        <m:sty m:val="p"/>
                      </m:rPr>
                      <a:rPr lang="de-DE" sz="1600" b="0" i="0" smtClean="0">
                        <a:latin typeface="Cambria Math"/>
                        <a:ea typeface="Arial Unicode MS" pitchFamily="34" charset="-128"/>
                        <a:cs typeface="Arial Unicode MS" pitchFamily="34" charset="-128"/>
                      </a:rPr>
                      <m:t>W</m:t>
                    </m:r>
                    <m:r>
                      <a:rPr lang="de-DE" sz="1600" b="0" i="1" smtClean="0">
                        <a:latin typeface="Cambria Math"/>
                        <a:ea typeface="Arial Unicode MS" pitchFamily="34" charset="-128"/>
                        <a:cs typeface="Arial Unicode MS" pitchFamily="34" charset="-128"/>
                      </a:rPr>
                      <m:t>=</m:t>
                    </m:r>
                    <m:f>
                      <m:fPr>
                        <m:ctrlPr>
                          <a:rPr lang="de-DE" sz="1600" b="0" i="1" smtClean="0">
                            <a:latin typeface="Cambria Math" panose="02040503050406030204" pitchFamily="18" charset="0"/>
                            <a:ea typeface="Arial Unicode MS" pitchFamily="34" charset="-128"/>
                            <a:cs typeface="Arial Unicode MS" pitchFamily="34" charset="-128"/>
                          </a:rPr>
                        </m:ctrlPr>
                      </m:fPr>
                      <m:num>
                        <m:r>
                          <a:rPr lang="de-DE" sz="1600" b="0" i="1" smtClean="0">
                            <a:latin typeface="Cambria Math"/>
                            <a:ea typeface="Arial Unicode MS" pitchFamily="34" charset="-128"/>
                            <a:cs typeface="Arial Unicode MS" pitchFamily="34" charset="-128"/>
                          </a:rPr>
                          <m:t>𝑊</m:t>
                        </m:r>
                      </m:num>
                      <m:den>
                        <m:r>
                          <a:rPr lang="de-DE" sz="1600" i="1">
                            <a:latin typeface="Cambria Math"/>
                            <a:ea typeface="Arial Unicode MS" pitchFamily="34" charset="-128"/>
                            <a:cs typeface="Arial Unicode MS" pitchFamily="34" charset="-128"/>
                          </a:rPr>
                          <m:t>𝑚</m:t>
                        </m:r>
                        <m:r>
                          <a:rPr lang="de-DE" sz="1600" i="1">
                            <a:latin typeface="Cambria Math"/>
                            <a:ea typeface="Arial Unicode MS" pitchFamily="34" charset="-128"/>
                            <a:cs typeface="Arial Unicode MS" pitchFamily="34" charset="-128"/>
                          </a:rPr>
                          <m:t>2 </m:t>
                        </m:r>
                        <m:r>
                          <a:rPr lang="de-DE" sz="1600" i="1">
                            <a:latin typeface="Cambria Math"/>
                            <a:ea typeface="Arial Unicode MS" pitchFamily="34" charset="-128"/>
                            <a:cs typeface="Arial Unicode MS" pitchFamily="34" charset="-128"/>
                          </a:rPr>
                          <m:t>𝐾</m:t>
                        </m:r>
                      </m:den>
                    </m:f>
                    <m:r>
                      <a:rPr lang="de-DE" sz="1600" b="0" i="1" smtClean="0">
                        <a:latin typeface="Cambria Math"/>
                        <a:ea typeface="Arial Unicode MS" pitchFamily="34" charset="-128"/>
                        <a:cs typeface="Arial Unicode MS" pitchFamily="34" charset="-128"/>
                      </a:rPr>
                      <m:t> </m:t>
                    </m:r>
                    <m:r>
                      <a:rPr lang="de-DE" sz="1600" b="0" i="1" smtClean="0">
                        <a:latin typeface="Cambria Math"/>
                        <a:ea typeface="Arial Unicode MS" pitchFamily="34" charset="-128"/>
                        <a:cs typeface="Arial Unicode MS" pitchFamily="34" charset="-128"/>
                      </a:rPr>
                      <m:t>𝑚</m:t>
                    </m:r>
                    <m:r>
                      <a:rPr lang="de-DE" sz="1600" b="0" i="1" smtClean="0">
                        <a:latin typeface="Cambria Math"/>
                        <a:ea typeface="Arial Unicode MS" pitchFamily="34" charset="-128"/>
                        <a:cs typeface="Arial Unicode MS" pitchFamily="34" charset="-128"/>
                      </a:rPr>
                      <m:t>2 </m:t>
                    </m:r>
                    <m:r>
                      <a:rPr lang="de-DE" sz="1600" b="0" i="1" smtClean="0">
                        <a:latin typeface="Cambria Math"/>
                        <a:ea typeface="Arial Unicode MS" pitchFamily="34" charset="-128"/>
                        <a:cs typeface="Arial Unicode MS" pitchFamily="34" charset="-128"/>
                      </a:rPr>
                      <m:t>𝐾</m:t>
                    </m:r>
                    <m:r>
                      <a:rPr lang="de-DE" sz="1600" b="0" i="1" smtClean="0">
                        <a:latin typeface="Cambria Math"/>
                        <a:ea typeface="Arial Unicode MS" pitchFamily="34" charset="-128"/>
                        <a:cs typeface="Arial Unicode MS" pitchFamily="34" charset="-128"/>
                      </a:rPr>
                      <m:t> </m:t>
                    </m:r>
                  </m:oMath>
                </a14:m>
                <a:endParaRPr lang="de-DE" sz="1600" dirty="0">
                  <a:latin typeface="Arial Unicode MS" pitchFamily="34" charset="-128"/>
                  <a:ea typeface="Arial Unicode MS" pitchFamily="34" charset="-128"/>
                  <a:cs typeface="Arial Unicode MS" pitchFamily="34" charset="-128"/>
                </a:endParaRPr>
              </a:p>
              <a:p>
                <a:pPr>
                  <a:spcAft>
                    <a:spcPts val="600"/>
                  </a:spcAft>
                </a:pPr>
                <a:endParaRPr lang="de-DE" sz="1600" dirty="0">
                  <a:latin typeface="Arial Unicode MS" pitchFamily="34" charset="-128"/>
                  <a:ea typeface="Arial Unicode MS" pitchFamily="34" charset="-128"/>
                  <a:cs typeface="Arial Unicode MS" pitchFamily="34" charset="-128"/>
                </a:endParaRPr>
              </a:p>
              <a:p>
                <a:pPr>
                  <a:spcAft>
                    <a:spcPts val="600"/>
                  </a:spcAft>
                </a:pPr>
                <a:r>
                  <a:rPr lang="de-DE" sz="1600" dirty="0">
                    <a:latin typeface="Arial Unicode MS" pitchFamily="34" charset="-128"/>
                    <a:ea typeface="Arial Unicode MS" pitchFamily="34" charset="-128"/>
                    <a:cs typeface="Arial Unicode MS" pitchFamily="34" charset="-128"/>
                  </a:rPr>
                  <a:t>Q 	= Wärmestrom, Wärmeleistung [W] </a:t>
                </a:r>
              </a:p>
              <a:p>
                <a:pPr>
                  <a:spcAft>
                    <a:spcPts val="600"/>
                  </a:spcAft>
                </a:pPr>
                <a:r>
                  <a:rPr lang="de-DE" sz="1600" dirty="0">
                    <a:solidFill>
                      <a:srgbClr val="0070C0"/>
                    </a:solidFill>
                    <a:latin typeface="Arial Unicode MS" pitchFamily="34" charset="-128"/>
                    <a:ea typeface="Arial Unicode MS" pitchFamily="34" charset="-128"/>
                    <a:cs typeface="Arial Unicode MS" pitchFamily="34" charset="-128"/>
                  </a:rPr>
                  <a:t>U </a:t>
                </a:r>
                <a:r>
                  <a:rPr lang="de-DE" sz="1600" dirty="0">
                    <a:latin typeface="Arial Unicode MS" pitchFamily="34" charset="-128"/>
                    <a:ea typeface="Arial Unicode MS" pitchFamily="34" charset="-128"/>
                    <a:cs typeface="Arial Unicode MS" pitchFamily="34" charset="-128"/>
                  </a:rPr>
                  <a:t>	= Wärmedurchgangskoeffizient [W / m</a:t>
                </a:r>
                <a:r>
                  <a:rPr lang="de-DE" sz="1600" baseline="30000" dirty="0">
                    <a:latin typeface="Arial Unicode MS" pitchFamily="34" charset="-128"/>
                    <a:ea typeface="Arial Unicode MS" pitchFamily="34" charset="-128"/>
                    <a:cs typeface="Arial Unicode MS" pitchFamily="34" charset="-128"/>
                  </a:rPr>
                  <a:t>2</a:t>
                </a:r>
                <a:r>
                  <a:rPr lang="de-DE" sz="1600" dirty="0">
                    <a:latin typeface="Arial Unicode MS" pitchFamily="34" charset="-128"/>
                    <a:ea typeface="Arial Unicode MS" pitchFamily="34" charset="-128"/>
                    <a:cs typeface="Arial Unicode MS" pitchFamily="34" charset="-128"/>
                  </a:rPr>
                  <a:t> K]</a:t>
                </a:r>
              </a:p>
              <a:p>
                <a:pPr>
                  <a:spcAft>
                    <a:spcPts val="600"/>
                  </a:spcAft>
                </a:pPr>
                <a:r>
                  <a:rPr lang="de-DE" sz="1600" dirty="0">
                    <a:latin typeface="Arial Unicode MS" pitchFamily="34" charset="-128"/>
                    <a:ea typeface="Arial Unicode MS" pitchFamily="34" charset="-128"/>
                    <a:cs typeface="Arial Unicode MS" pitchFamily="34" charset="-128"/>
                  </a:rPr>
                  <a:t>A 	= Fläche [m</a:t>
                </a:r>
                <a:r>
                  <a:rPr lang="de-DE" sz="1600" baseline="30000" dirty="0">
                    <a:latin typeface="Arial Unicode MS" pitchFamily="34" charset="-128"/>
                    <a:ea typeface="Arial Unicode MS" pitchFamily="34" charset="-128"/>
                    <a:cs typeface="Arial Unicode MS" pitchFamily="34" charset="-128"/>
                  </a:rPr>
                  <a:t>2</a:t>
                </a:r>
                <a:r>
                  <a:rPr lang="de-DE" sz="1600" dirty="0">
                    <a:latin typeface="Arial Unicode MS" pitchFamily="34" charset="-128"/>
                    <a:ea typeface="Arial Unicode MS" pitchFamily="34" charset="-128"/>
                    <a:cs typeface="Arial Unicode MS" pitchFamily="34" charset="-128"/>
                  </a:rPr>
                  <a:t>]</a:t>
                </a:r>
              </a:p>
              <a:p>
                <a:pPr lvl="0">
                  <a:spcAft>
                    <a:spcPts val="600"/>
                  </a:spcAft>
                </a:pPr>
                <a:r>
                  <a:rPr lang="de-DE" sz="1600" dirty="0" err="1">
                    <a:latin typeface="Arial Unicode MS" pitchFamily="34" charset="-128"/>
                    <a:ea typeface="Arial Unicode MS" pitchFamily="34" charset="-128"/>
                    <a:cs typeface="Arial Unicode MS" pitchFamily="34" charset="-128"/>
                  </a:rPr>
                  <a:t>dt</a:t>
                </a:r>
                <a:r>
                  <a:rPr lang="de-DE" sz="1600" dirty="0">
                    <a:latin typeface="Arial Unicode MS" pitchFamily="34" charset="-128"/>
                    <a:ea typeface="Arial Unicode MS" pitchFamily="34" charset="-128"/>
                    <a:cs typeface="Arial Unicode MS" pitchFamily="34" charset="-128"/>
                  </a:rPr>
                  <a:t> 	= Temperaturdifferenz [K] (oft auch als </a:t>
                </a:r>
                <a:r>
                  <a:rPr lang="el-GR" sz="1600" dirty="0">
                    <a:latin typeface="Calibri"/>
                    <a:ea typeface="Arial Unicode MS" pitchFamily="34" charset="-128"/>
                    <a:cs typeface="Calibri"/>
                  </a:rPr>
                  <a:t>δ</a:t>
                </a:r>
                <a:r>
                  <a:rPr lang="de-DE" sz="1600" dirty="0">
                    <a:latin typeface="Calibri"/>
                    <a:ea typeface="Arial Unicode MS" pitchFamily="34" charset="-128"/>
                    <a:cs typeface="Calibri"/>
                  </a:rPr>
                  <a:t>t, </a:t>
                </a:r>
                <a:r>
                  <a:rPr lang="el-GR" sz="1600" dirty="0">
                    <a:latin typeface="Calibri"/>
                    <a:ea typeface="Arial Unicode MS" pitchFamily="34" charset="-128"/>
                    <a:cs typeface="Calibri"/>
                  </a:rPr>
                  <a:t>∆</a:t>
                </a:r>
                <a:r>
                  <a:rPr lang="de-DE" sz="1600" dirty="0"/>
                  <a:t>t geschrieben)</a:t>
                </a:r>
              </a:p>
              <a:p>
                <a:pPr lvl="0">
                  <a:spcAft>
                    <a:spcPts val="600"/>
                  </a:spcAft>
                </a:pPr>
                <a:endParaRPr lang="de-DE" sz="1600" dirty="0">
                  <a:latin typeface="Calibri"/>
                  <a:ea typeface="Arial Unicode MS" pitchFamily="34" charset="-128"/>
                  <a:cs typeface="Calibri"/>
                </a:endParaRPr>
              </a:p>
              <a:p>
                <a:pPr lvl="0">
                  <a:spcAft>
                    <a:spcPts val="600"/>
                  </a:spcAft>
                </a:pPr>
                <a:r>
                  <a:rPr lang="de-DE" sz="1600" dirty="0"/>
                  <a:t>Es wird normalerweise ein kleiner U-Wert angestrebt. </a:t>
                </a:r>
              </a:p>
              <a:p>
                <a:pPr lvl="0">
                  <a:spcAft>
                    <a:spcPts val="600"/>
                  </a:spcAft>
                </a:pPr>
                <a:r>
                  <a:rPr lang="de-DE" sz="1600" dirty="0"/>
                  <a:t>Kleine Werte bedeuten, dass weniger Wärme durch die Bauteile fließt.</a:t>
                </a:r>
                <a:endParaRPr lang="de-DE" sz="1600" dirty="0">
                  <a:latin typeface="Arial Unicode MS" pitchFamily="34" charset="-128"/>
                  <a:ea typeface="Arial Unicode MS" pitchFamily="34" charset="-128"/>
                  <a:cs typeface="Arial Unicode MS" pitchFamily="34" charset="-128"/>
                </a:endParaRPr>
              </a:p>
            </p:txBody>
          </p:sp>
        </mc:Choice>
        <mc:Fallback xmlns="">
          <p:sp>
            <p:nvSpPr>
              <p:cNvPr id="6" name="Rechteck 5"/>
              <p:cNvSpPr>
                <a:spLocks noRot="1" noChangeAspect="1" noMove="1" noResize="1" noEditPoints="1" noAdjustHandles="1" noChangeArrowheads="1" noChangeShapeType="1" noTextEdit="1"/>
              </p:cNvSpPr>
              <p:nvPr/>
            </p:nvSpPr>
            <p:spPr>
              <a:xfrm>
                <a:off x="776536" y="1700808"/>
                <a:ext cx="8424936" cy="3919791"/>
              </a:xfrm>
              <a:prstGeom prst="rect">
                <a:avLst/>
              </a:prstGeom>
              <a:blipFill rotWithShape="1">
                <a:blip r:embed="rId2"/>
                <a:stretch>
                  <a:fillRect l="-362" t="-467" b="-1089"/>
                </a:stretch>
              </a:blipFill>
            </p:spPr>
            <p:txBody>
              <a:bodyPr/>
              <a:lstStyle/>
              <a:p>
                <a:r>
                  <a:rPr lang="de-DE">
                    <a:noFill/>
                  </a:rPr>
                  <a:t> </a:t>
                </a:r>
              </a:p>
            </p:txBody>
          </p:sp>
        </mc:Fallback>
      </mc:AlternateContent>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528" y="2348880"/>
            <a:ext cx="4572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528" y="3067001"/>
            <a:ext cx="4572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9012384"/>
      </p:ext>
    </p:extLst>
  </p:cSld>
  <p:clrMapOvr>
    <a:masterClrMapping/>
  </p:clrMapOvr>
  <p:transition spd="med">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3" name="Rechteck 2"/>
          <p:cNvSpPr/>
          <p:nvPr/>
        </p:nvSpPr>
        <p:spPr>
          <a:xfrm>
            <a:off x="776536" y="1700808"/>
            <a:ext cx="8856984" cy="4278094"/>
          </a:xfrm>
          <a:prstGeom prst="rect">
            <a:avLst/>
          </a:prstGeom>
        </p:spPr>
        <p:txBody>
          <a:bodyPr wrap="square">
            <a:spAutoFit/>
          </a:bodyPr>
          <a:lstStyle/>
          <a:p>
            <a:r>
              <a:rPr lang="de-DE" sz="1600" dirty="0"/>
              <a:t>Der Wärmedurchgangskoeffizient wird in zwei Formelzeichen verwendet:</a:t>
            </a:r>
          </a:p>
          <a:p>
            <a:pPr marL="285750" indent="-285750">
              <a:buFontTx/>
              <a:buChar char="-"/>
            </a:pPr>
            <a:r>
              <a:rPr lang="de-DE" sz="1600" dirty="0"/>
              <a:t>in der Bauphysik U (auch Wärmedämmwert, U-Wert, früher k-Wert)</a:t>
            </a:r>
          </a:p>
          <a:p>
            <a:pPr marL="285750" indent="-285750">
              <a:buFontTx/>
              <a:buChar char="-"/>
            </a:pPr>
            <a:r>
              <a:rPr lang="de-DE" sz="1600" dirty="0"/>
              <a:t>in der Verfahrenstechnik und im thermischen Apparatebau k-Wert </a:t>
            </a:r>
          </a:p>
          <a:p>
            <a:endParaRPr lang="de-DE" sz="1600" dirty="0"/>
          </a:p>
          <a:p>
            <a:r>
              <a:rPr lang="de-DE" sz="1600" dirty="0"/>
              <a:t>Der U-Wert ist ein Maß für den Wärmestromdurchgang durch eine ein- oder mehrlagige Materialschicht, wenn auf beiden Seiten verschiedene Temperaturen anliegen. </a:t>
            </a:r>
          </a:p>
          <a:p>
            <a:r>
              <a:rPr lang="de-DE" sz="1600" dirty="0"/>
              <a:t>Er gibt die Leistung (also die Energiemenge pro Zeiteinheit) an, die durch eine Fläche von 1 m² fließt, wenn sich die beidseitig anliegenden Lufttemperaturen </a:t>
            </a:r>
            <a:r>
              <a:rPr lang="de-DE" sz="1600" i="1" dirty="0"/>
              <a:t>stationär</a:t>
            </a:r>
            <a:r>
              <a:rPr lang="de-DE" sz="1600" dirty="0"/>
              <a:t> um 1 K unterscheiden. </a:t>
            </a:r>
          </a:p>
          <a:p>
            <a:endParaRPr lang="de-DE" sz="1600" dirty="0"/>
          </a:p>
          <a:p>
            <a:r>
              <a:rPr lang="de-DE" sz="1600" dirty="0"/>
              <a:t>Seine SI-Maßeinheit ist daher 	         W/(m²·K) 	(Watt pro Quadratmeter und Kelvin). </a:t>
            </a:r>
          </a:p>
          <a:p>
            <a:endParaRPr lang="de-DE" sz="1600" dirty="0"/>
          </a:p>
          <a:p>
            <a:r>
              <a:rPr lang="de-DE" sz="1600" dirty="0"/>
              <a:t>Die folgenden Ausführungen gelten im Bauwesen:</a:t>
            </a:r>
          </a:p>
          <a:p>
            <a:r>
              <a:rPr lang="de-DE" sz="1600" dirty="0"/>
              <a:t>Der Wärmedurchgangskoeffizient ist ein spezifischer Kennwert eines </a:t>
            </a:r>
            <a:r>
              <a:rPr lang="de-DE" sz="1600" dirty="0">
                <a:solidFill>
                  <a:srgbClr val="0070C0"/>
                </a:solidFill>
              </a:rPr>
              <a:t>Bauteils</a:t>
            </a:r>
            <a:r>
              <a:rPr lang="de-DE" sz="1600" dirty="0"/>
              <a:t>. Er wird im Wesentlichen durch die </a:t>
            </a:r>
            <a:r>
              <a:rPr lang="de-DE" sz="1600" dirty="0">
                <a:solidFill>
                  <a:srgbClr val="0070C0"/>
                </a:solidFill>
              </a:rPr>
              <a:t>Wärmeleitfähigkeit </a:t>
            </a:r>
            <a:r>
              <a:rPr lang="de-DE" sz="1600" dirty="0"/>
              <a:t>und</a:t>
            </a:r>
            <a:r>
              <a:rPr lang="de-DE" sz="1600" dirty="0">
                <a:solidFill>
                  <a:srgbClr val="0070C0"/>
                </a:solidFill>
              </a:rPr>
              <a:t> Dicke</a:t>
            </a:r>
            <a:r>
              <a:rPr lang="de-DE" sz="1600" dirty="0"/>
              <a:t> der verwendeten Materialien bestimmt, aber auch ein Anteil für Wärmestrahlung und Konvektion an den Oberflächen ist berücksichtigt.</a:t>
            </a:r>
          </a:p>
          <a:p>
            <a:endParaRPr lang="de-DE" sz="1600" dirty="0"/>
          </a:p>
          <a:p>
            <a:r>
              <a:rPr lang="de-DE" sz="1600" dirty="0"/>
              <a:t>Der U-Wert fasst Stoffeigenschaften zusammen, die Berechnungen in der Praxis vereinfachen.</a:t>
            </a:r>
            <a:endParaRPr lang="de-DE" dirty="0"/>
          </a:p>
        </p:txBody>
      </p:sp>
      <p:sp>
        <p:nvSpPr>
          <p:cNvPr id="6" name="Rechteck 5"/>
          <p:cNvSpPr/>
          <p:nvPr/>
        </p:nvSpPr>
        <p:spPr>
          <a:xfrm>
            <a:off x="776536" y="1268760"/>
            <a:ext cx="4608512"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latin typeface="Arial Unicode MS" pitchFamily="34" charset="-128"/>
                <a:ea typeface="Arial Unicode MS" pitchFamily="34" charset="-128"/>
                <a:cs typeface="Arial Unicode MS" pitchFamily="34" charset="-128"/>
              </a:rPr>
              <a:t>U- Wert - Definition</a:t>
            </a:r>
            <a:endParaRPr lang="de-DE" sz="1600" dirty="0">
              <a:latin typeface="Arial Unicode MS" pitchFamily="34" charset="-128"/>
              <a:ea typeface="Arial Unicode MS" pitchFamily="34" charset="-128"/>
              <a:cs typeface="Arial Unicode MS" pitchFamily="34" charset="-128"/>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7598060"/>
      </p:ext>
    </p:extLst>
  </p:cSld>
  <p:clrMapOvr>
    <a:masterClrMapping/>
  </p:clrMapOvr>
  <p:transition spd="med">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6" name="Rechteck 5"/>
          <p:cNvSpPr/>
          <p:nvPr/>
        </p:nvSpPr>
        <p:spPr>
          <a:xfrm>
            <a:off x="776536" y="1268760"/>
            <a:ext cx="9217024"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Berechnung des U-Wertes für eine einschichtige Wand</a:t>
            </a:r>
          </a:p>
        </p:txBody>
      </p:sp>
      <mc:AlternateContent xmlns:mc="http://schemas.openxmlformats.org/markup-compatibility/2006" xmlns:a14="http://schemas.microsoft.com/office/drawing/2010/main">
        <mc:Choice Requires="a14">
          <p:sp>
            <p:nvSpPr>
              <p:cNvPr id="3" name="Rectangle 1"/>
              <p:cNvSpPr>
                <a:spLocks noChangeArrowheads="1"/>
              </p:cNvSpPr>
              <p:nvPr/>
            </p:nvSpPr>
            <p:spPr bwMode="auto">
              <a:xfrm>
                <a:off x="776537" y="1556792"/>
                <a:ext cx="7992887" cy="457888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t>Der U-Wert wird prinzipiell berechnet aus 			</a:t>
                </a:r>
                <a14:m>
                  <m:oMath xmlns:m="http://schemas.openxmlformats.org/officeDocument/2006/math">
                    <m:r>
                      <m:rPr>
                        <m:sty m:val="p"/>
                      </m:rPr>
                      <a:rPr kumimoji="0" lang="de-DE" sz="24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U</m:t>
                    </m:r>
                    <m:r>
                      <a:rPr kumimoji="0" lang="de-DE" sz="24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m:t>
                    </m:r>
                    <m:f>
                      <m:fPr>
                        <m:ctrlPr>
                          <a:rPr kumimoji="0" lang="de-DE" sz="2400" b="0" i="1" u="none" strike="noStrike" cap="none" normalizeH="0" baseline="0" smtClean="0">
                            <a:ln>
                              <a:noFill/>
                            </a:ln>
                            <a:solidFill>
                              <a:schemeClr val="tx1"/>
                            </a:solidFill>
                            <a:effectLst/>
                            <a:latin typeface="Cambria Math" panose="02040503050406030204" pitchFamily="18" charset="0"/>
                            <a:ea typeface="Arial Unicode MS" pitchFamily="34" charset="-128"/>
                            <a:cs typeface="Arial Unicode MS" pitchFamily="34" charset="-128"/>
                          </a:rPr>
                        </m:ctrlPr>
                      </m:fPr>
                      <m:num>
                        <m:r>
                          <a:rPr kumimoji="0" lang="de-DE" sz="24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1</m:t>
                        </m:r>
                      </m:num>
                      <m:den>
                        <m:r>
                          <m:rPr>
                            <m:sty m:val="p"/>
                          </m:rPr>
                          <a:rPr kumimoji="0" lang="de-DE" sz="24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R</m:t>
                        </m:r>
                      </m:den>
                    </m:f>
                  </m:oMath>
                </a14:m>
                <a:endParaRPr kumimoji="0" lang="de-DE" sz="2400" b="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t>R als Kehrwert steht für den </a:t>
                </a:r>
                <a:r>
                  <a:rPr lang="de-DE" sz="1600" dirty="0">
                    <a:latin typeface="Arial Unicode MS" pitchFamily="34" charset="-128"/>
                    <a:ea typeface="Arial Unicode MS" pitchFamily="34" charset="-128"/>
                    <a:cs typeface="Arial Unicode MS" pitchFamily="34" charset="-128"/>
                  </a:rPr>
                  <a:t>Wärmedurchgangswiderstand. </a:t>
                </a:r>
              </a:p>
              <a:p>
                <a:pPr lvl="0" eaLnBrk="0" hangingPunct="0"/>
                <a:endPar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endPar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t>Dieser Widerstand des Wärmedurchgangs wird berechnet aus 	</a:t>
                </a:r>
                <a14:m>
                  <m:oMath xmlns:m="http://schemas.openxmlformats.org/officeDocument/2006/math">
                    <m:r>
                      <m:rPr>
                        <m:sty m:val="p"/>
                      </m:rPr>
                      <a:rPr kumimoji="0" lang="de-DE" sz="20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R</m:t>
                    </m:r>
                    <m:r>
                      <a:rPr kumimoji="0" lang="de-DE" sz="20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m:t>
                    </m:r>
                    <m:f>
                      <m:fPr>
                        <m:ctrlPr>
                          <a:rPr kumimoji="0" lang="de-DE" sz="2000" b="0" i="1" u="none" strike="noStrike" cap="none" normalizeH="0" baseline="0" smtClean="0">
                            <a:ln>
                              <a:noFill/>
                            </a:ln>
                            <a:solidFill>
                              <a:schemeClr val="tx1"/>
                            </a:solidFill>
                            <a:effectLst/>
                            <a:latin typeface="Cambria Math" panose="02040503050406030204" pitchFamily="18" charset="0"/>
                            <a:ea typeface="Arial Unicode MS" pitchFamily="34" charset="-128"/>
                            <a:cs typeface="Arial Unicode MS" pitchFamily="34" charset="-128"/>
                          </a:rPr>
                        </m:ctrlPr>
                      </m:fPr>
                      <m:num>
                        <m:r>
                          <m:rPr>
                            <m:sty m:val="p"/>
                          </m:rPr>
                          <a:rPr kumimoji="0" lang="de-DE" sz="20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d</m:t>
                        </m:r>
                      </m:num>
                      <m:den>
                        <m:r>
                          <m:rPr>
                            <m:nor/>
                          </m:rPr>
                          <a:rPr lang="de-DE" sz="2000" dirty="0"/>
                          <m:t>λ</m:t>
                        </m:r>
                      </m:den>
                    </m:f>
                  </m:oMath>
                </a14:m>
                <a:endParaRPr kumimoji="0" lang="de-DE" sz="2000" b="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r>
                  <a:rPr lang="de-DE" sz="1600" dirty="0">
                    <a:latin typeface="Arial Unicode MS" pitchFamily="34" charset="-128"/>
                    <a:ea typeface="Arial Unicode MS" pitchFamily="34" charset="-128"/>
                    <a:cs typeface="Arial Unicode MS" pitchFamily="34" charset="-128"/>
                  </a:rPr>
                  <a:t>mit:	d = </a:t>
                </a:r>
                <a: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t>Schichtdicke in [m]</a:t>
                </a:r>
              </a:p>
              <a:p>
                <a:pPr lvl="0" eaLnBrk="0" hangingPunct="0"/>
                <a:r>
                  <a:rPr lang="de-DE" sz="1600" dirty="0"/>
                  <a:t>	λ </a:t>
                </a:r>
                <a: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t>= Wärmeleitzahl in [W / m K]</a:t>
                </a:r>
                <a:b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br>
                <a:endPar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endPar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b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br>
                <a:r>
                  <a:rPr lang="de-DE" sz="1600" dirty="0">
                    <a:latin typeface="Arial Unicode MS" pitchFamily="34" charset="-128"/>
                    <a:ea typeface="Arial Unicode MS" pitchFamily="34" charset="-128"/>
                    <a:cs typeface="Arial Unicode MS" pitchFamily="34" charset="-128"/>
                  </a:rPr>
                  <a:t>Der U-Wert kann auch für mehrschichtige Bauelemente berechnet werden:</a:t>
                </a:r>
              </a:p>
              <a:p>
                <a:pPr lvl="0" eaLnBrk="0" hangingPunct="0"/>
                <a:r>
                  <a:rPr lang="de-DE" sz="1600" dirty="0">
                    <a:latin typeface="Arial Unicode MS" pitchFamily="34" charset="-128"/>
                    <a:ea typeface="Arial Unicode MS" pitchFamily="34" charset="-128"/>
                    <a:cs typeface="Arial Unicode MS" pitchFamily="34" charset="-128"/>
                  </a:rPr>
                  <a:t>Der Gesamtwiderstand aller gemessenen Schichten lässt durch Addition der Widerstände einzelnen Schichten der Anzahl i ermitteln: </a:t>
                </a:r>
                <a:r>
                  <a:rPr lang="de-DE" sz="1600" dirty="0" err="1">
                    <a:latin typeface="Arial Unicode MS" pitchFamily="34" charset="-128"/>
                    <a:ea typeface="Arial Unicode MS" pitchFamily="34" charset="-128"/>
                    <a:cs typeface="Arial Unicode MS" pitchFamily="34" charset="-128"/>
                  </a:rPr>
                  <a:t>R</a:t>
                </a:r>
                <a:r>
                  <a:rPr lang="de-DE" sz="1600" baseline="-25000" dirty="0" err="1">
                    <a:latin typeface="Arial Unicode MS" pitchFamily="34" charset="-128"/>
                    <a:ea typeface="Arial Unicode MS" pitchFamily="34" charset="-128"/>
                    <a:cs typeface="Arial Unicode MS" pitchFamily="34" charset="-128"/>
                  </a:rPr>
                  <a:t>ges</a:t>
                </a:r>
                <a:r>
                  <a:rPr lang="de-DE" sz="1600" dirty="0">
                    <a:latin typeface="Arial Unicode MS" pitchFamily="34" charset="-128"/>
                    <a:ea typeface="Arial Unicode MS" pitchFamily="34" charset="-128"/>
                    <a:cs typeface="Arial Unicode MS" pitchFamily="34" charset="-128"/>
                  </a:rPr>
                  <a:t> = R</a:t>
                </a:r>
                <a:r>
                  <a:rPr lang="de-DE" sz="1600" baseline="-25000" dirty="0">
                    <a:latin typeface="Arial Unicode MS" pitchFamily="34" charset="-128"/>
                    <a:ea typeface="Arial Unicode MS" pitchFamily="34" charset="-128"/>
                    <a:cs typeface="Arial Unicode MS" pitchFamily="34" charset="-128"/>
                  </a:rPr>
                  <a:t>1 </a:t>
                </a:r>
                <a:r>
                  <a:rPr lang="de-DE" sz="1600" dirty="0">
                    <a:latin typeface="Arial Unicode MS" pitchFamily="34" charset="-128"/>
                    <a:ea typeface="Arial Unicode MS" pitchFamily="34" charset="-128"/>
                    <a:cs typeface="Arial Unicode MS" pitchFamily="34" charset="-128"/>
                  </a:rPr>
                  <a:t>+ R</a:t>
                </a:r>
                <a:r>
                  <a:rPr lang="de-DE" sz="1600" baseline="-25000" dirty="0">
                    <a:latin typeface="Arial Unicode MS" pitchFamily="34" charset="-128"/>
                    <a:ea typeface="Arial Unicode MS" pitchFamily="34" charset="-128"/>
                    <a:cs typeface="Arial Unicode MS" pitchFamily="34" charset="-128"/>
                  </a:rPr>
                  <a:t>2</a:t>
                </a:r>
                <a:r>
                  <a:rPr lang="de-DE" sz="1600" dirty="0">
                    <a:latin typeface="Arial Unicode MS" pitchFamily="34" charset="-128"/>
                    <a:ea typeface="Arial Unicode MS" pitchFamily="34" charset="-128"/>
                    <a:cs typeface="Arial Unicode MS" pitchFamily="34" charset="-128"/>
                  </a:rPr>
                  <a:t>….+ </a:t>
                </a:r>
                <a:r>
                  <a:rPr lang="de-DE" sz="1600" dirty="0" err="1">
                    <a:latin typeface="Arial Unicode MS" pitchFamily="34" charset="-128"/>
                    <a:ea typeface="Arial Unicode MS" pitchFamily="34" charset="-128"/>
                    <a:cs typeface="Arial Unicode MS" pitchFamily="34" charset="-128"/>
                  </a:rPr>
                  <a:t>R</a:t>
                </a:r>
                <a:r>
                  <a:rPr lang="de-DE" sz="1600" baseline="-25000" dirty="0" err="1">
                    <a:latin typeface="Arial Unicode MS" pitchFamily="34" charset="-128"/>
                    <a:ea typeface="Arial Unicode MS" pitchFamily="34" charset="-128"/>
                    <a:cs typeface="Arial Unicode MS" pitchFamily="34" charset="-128"/>
                  </a:rPr>
                  <a:t>i</a:t>
                </a:r>
                <a:r>
                  <a:rPr lang="de-DE" sz="1600" dirty="0">
                    <a:latin typeface="Arial Unicode MS" pitchFamily="34" charset="-128"/>
                    <a:ea typeface="Arial Unicode MS" pitchFamily="34" charset="-128"/>
                    <a:cs typeface="Arial Unicode MS" pitchFamily="34" charset="-128"/>
                  </a:rPr>
                  <a:t> </a:t>
                </a:r>
              </a:p>
              <a:p>
                <a:pPr lvl="0" eaLnBrk="0" hangingPunct="0"/>
                <a:endParaRPr lang="de-DE" sz="1600" dirty="0">
                  <a:latin typeface="Arial Unicode MS" pitchFamily="34" charset="-128"/>
                  <a:ea typeface="Arial Unicode MS" pitchFamily="34" charset="-128"/>
                  <a:cs typeface="Arial Unicode MS" pitchFamily="34" charset="-128"/>
                </a:endParaRPr>
              </a:p>
              <a:p>
                <a:pPr lvl="0" eaLnBrk="0" hangingPunct="0"/>
                <a:r>
                  <a:rPr lang="de-DE" sz="1600" dirty="0">
                    <a:latin typeface="Arial Unicode MS" pitchFamily="34" charset="-128"/>
                    <a:ea typeface="Arial Unicode MS" pitchFamily="34" charset="-128"/>
                    <a:cs typeface="Arial Unicode MS" pitchFamily="34" charset="-128"/>
                  </a:rPr>
                  <a:t>Der U-Wert errechnet sich dann folgendermaßen:	 		</a:t>
                </a:r>
                <a14:m>
                  <m:oMath xmlns:m="http://schemas.openxmlformats.org/officeDocument/2006/math">
                    <m:r>
                      <m:rPr>
                        <m:sty m:val="p"/>
                      </m:rPr>
                      <a:rPr lang="de-DE" sz="2400" i="0">
                        <a:latin typeface="Cambria Math"/>
                        <a:ea typeface="Arial Unicode MS" pitchFamily="34" charset="-128"/>
                        <a:cs typeface="Arial Unicode MS" pitchFamily="34" charset="-128"/>
                      </a:rPr>
                      <m:t>U</m:t>
                    </m:r>
                    <m:r>
                      <a:rPr lang="de-DE" sz="2400" i="0">
                        <a:latin typeface="Cambria Math"/>
                        <a:ea typeface="Arial Unicode MS" pitchFamily="34" charset="-128"/>
                        <a:cs typeface="Arial Unicode MS" pitchFamily="34" charset="-128"/>
                      </a:rPr>
                      <m:t>=</m:t>
                    </m:r>
                    <m:f>
                      <m:fPr>
                        <m:ctrlPr>
                          <a:rPr lang="de-DE" sz="2400" i="1">
                            <a:latin typeface="Cambria Math" panose="02040503050406030204" pitchFamily="18" charset="0"/>
                            <a:ea typeface="Arial Unicode MS" pitchFamily="34" charset="-128"/>
                            <a:cs typeface="Arial Unicode MS" pitchFamily="34" charset="-128"/>
                          </a:rPr>
                        </m:ctrlPr>
                      </m:fPr>
                      <m:num>
                        <m:r>
                          <a:rPr lang="de-DE" sz="2400" i="0">
                            <a:latin typeface="Cambria Math"/>
                            <a:ea typeface="Arial Unicode MS" pitchFamily="34" charset="-128"/>
                            <a:cs typeface="Arial Unicode MS" pitchFamily="34" charset="-128"/>
                          </a:rPr>
                          <m:t>1</m:t>
                        </m:r>
                      </m:num>
                      <m:den>
                        <m:r>
                          <m:rPr>
                            <m:sty m:val="p"/>
                          </m:rPr>
                          <a:rPr lang="de-DE" sz="2400" i="0">
                            <a:latin typeface="Cambria Math"/>
                            <a:ea typeface="Arial Unicode MS" pitchFamily="34" charset="-128"/>
                            <a:cs typeface="Arial Unicode MS" pitchFamily="34" charset="-128"/>
                          </a:rPr>
                          <m:t>R</m:t>
                        </m:r>
                        <m:r>
                          <m:rPr>
                            <m:sty m:val="p"/>
                          </m:rPr>
                          <a:rPr lang="de-DE" sz="2400" b="0" i="0" baseline="-25000" smtClean="0">
                            <a:latin typeface="Cambria Math"/>
                            <a:ea typeface="Arial Unicode MS" pitchFamily="34" charset="-128"/>
                            <a:cs typeface="Arial Unicode MS" pitchFamily="34" charset="-128"/>
                          </a:rPr>
                          <m:t>ges</m:t>
                        </m:r>
                      </m:den>
                    </m:f>
                  </m:oMath>
                </a14:m>
                <a:endParaRPr kumimoji="0" lang="de-DE" sz="2400" b="1" u="none" strike="noStrike" cap="none" normalizeH="0" baseline="-25000" dirty="0">
                  <a:ln>
                    <a:noFill/>
                  </a:ln>
                  <a:solidFill>
                    <a:schemeClr val="tx1"/>
                  </a:solidFill>
                  <a:effectLst/>
                  <a:latin typeface="Arial Unicode MS" pitchFamily="34" charset="-128"/>
                  <a:ea typeface="Arial Unicode MS" pitchFamily="34" charset="-128"/>
                  <a:cs typeface="Arial Unicode MS" pitchFamily="34" charset="-128"/>
                </a:endParaRPr>
              </a:p>
            </p:txBody>
          </p:sp>
        </mc:Choice>
        <mc:Fallback xmlns="">
          <p:sp>
            <p:nvSpPr>
              <p:cNvPr id="3" name="Rectangle 1"/>
              <p:cNvSpPr>
                <a:spLocks noRot="1" noChangeAspect="1" noMove="1" noResize="1" noEditPoints="1" noAdjustHandles="1" noChangeArrowheads="1" noChangeShapeType="1" noTextEdit="1"/>
              </p:cNvSpPr>
              <p:nvPr/>
            </p:nvSpPr>
            <p:spPr bwMode="auto">
              <a:xfrm>
                <a:off x="776537" y="1556792"/>
                <a:ext cx="7992887" cy="4578882"/>
              </a:xfrm>
              <a:prstGeom prst="rect">
                <a:avLst/>
              </a:prstGeom>
              <a:blipFill rotWithShape="1">
                <a:blip r:embed="rId3"/>
                <a:stretch>
                  <a:fillRect l="-38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noFill/>
                  </a:rPr>
                  <a:t> </a:t>
                </a:r>
              </a:p>
            </p:txBody>
          </p:sp>
        </mc:Fallback>
      </mc:AlternateContent>
      <p:pic>
        <p:nvPicPr>
          <p:cNvPr id="1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1862657"/>
      </p:ext>
    </p:extLst>
  </p:cSld>
  <p:clrMapOvr>
    <a:masterClrMapping/>
  </p:clrMapOvr>
  <p:transition spd="med">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6816" y="2348880"/>
            <a:ext cx="5274619" cy="397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2" name="Titel 1"/>
          <p:cNvSpPr>
            <a:spLocks noGrp="1"/>
          </p:cNvSpPr>
          <p:nvPr>
            <p:ph type="title"/>
          </p:nvPr>
        </p:nvSpPr>
        <p:spPr/>
        <p:txBody>
          <a:bodyPr/>
          <a:lstStyle/>
          <a:p>
            <a:pPr eaLnBrk="1" hangingPunct="1"/>
            <a:r>
              <a:rPr lang="de-DE" dirty="0"/>
              <a:t>Dämmung, U-Wert</a:t>
            </a:r>
            <a:endParaRPr lang="de-DE" i="1" dirty="0"/>
          </a:p>
        </p:txBody>
      </p:sp>
      <p:sp>
        <p:nvSpPr>
          <p:cNvPr id="3" name="Textplatzhalter 2"/>
          <p:cNvSpPr>
            <a:spLocks noGrp="1"/>
          </p:cNvSpPr>
          <p:nvPr>
            <p:ph type="body" sz="quarter" idx="10"/>
          </p:nvPr>
        </p:nvSpPr>
        <p:spPr>
          <a:xfrm>
            <a:off x="776536" y="1268760"/>
            <a:ext cx="9073008" cy="432048"/>
          </a:xfrm>
        </p:spPr>
        <p:txBody>
          <a:bodyPr/>
          <a:lstStyle/>
          <a:p>
            <a:r>
              <a:rPr lang="de-DE" dirty="0"/>
              <a:t>U-Wert Berechnung</a:t>
            </a:r>
            <a:endParaRPr lang="de-DE" sz="1600" dirty="0"/>
          </a:p>
        </p:txBody>
      </p:sp>
      <p:sp>
        <p:nvSpPr>
          <p:cNvPr id="2" name="Textfeld 1"/>
          <p:cNvSpPr txBox="1"/>
          <p:nvPr/>
        </p:nvSpPr>
        <p:spPr bwMode="auto">
          <a:xfrm>
            <a:off x="2936776" y="1838580"/>
            <a:ext cx="2232248"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algn="r"/>
            <a:r>
              <a:rPr lang="de-DE" sz="1600" dirty="0"/>
              <a:t>Wärmeübergang 1</a:t>
            </a:r>
            <a:endParaRPr lang="de-DE" sz="1600" baseline="-25000" dirty="0"/>
          </a:p>
        </p:txBody>
      </p:sp>
      <p:sp>
        <p:nvSpPr>
          <p:cNvPr id="6" name="Textfeld 5"/>
          <p:cNvSpPr txBox="1"/>
          <p:nvPr/>
        </p:nvSpPr>
        <p:spPr bwMode="auto">
          <a:xfrm>
            <a:off x="5169024" y="1838581"/>
            <a:ext cx="1629197"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algn="ctr"/>
            <a:r>
              <a:rPr lang="de-DE" sz="1600" dirty="0"/>
              <a:t>Wärmeleitung</a:t>
            </a:r>
          </a:p>
        </p:txBody>
      </p:sp>
      <p:sp>
        <p:nvSpPr>
          <p:cNvPr id="7" name="Textfeld 6"/>
          <p:cNvSpPr txBox="1"/>
          <p:nvPr/>
        </p:nvSpPr>
        <p:spPr bwMode="auto">
          <a:xfrm>
            <a:off x="6825208" y="1838579"/>
            <a:ext cx="2160240"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r>
              <a:rPr lang="de-DE" sz="1600" dirty="0"/>
              <a:t>Wärmeübergang 2</a:t>
            </a: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feld 9"/>
          <p:cNvSpPr txBox="1"/>
          <p:nvPr/>
        </p:nvSpPr>
        <p:spPr bwMode="auto">
          <a:xfrm>
            <a:off x="272480" y="1836113"/>
            <a:ext cx="3096344"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algn="r"/>
            <a:r>
              <a:rPr lang="de-DE" sz="1600" dirty="0"/>
              <a:t>Wärmedurchgang besteht aus: </a:t>
            </a:r>
            <a:endParaRPr lang="de-DE" sz="1600" baseline="-25000" dirty="0"/>
          </a:p>
        </p:txBody>
      </p:sp>
      <p:cxnSp>
        <p:nvCxnSpPr>
          <p:cNvPr id="5" name="Gerade Verbindung 4"/>
          <p:cNvCxnSpPr/>
          <p:nvPr/>
        </p:nvCxnSpPr>
        <p:spPr>
          <a:xfrm>
            <a:off x="5169024" y="1052736"/>
            <a:ext cx="0" cy="1121931"/>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Gerade Verbindung 12"/>
          <p:cNvCxnSpPr/>
          <p:nvPr/>
        </p:nvCxnSpPr>
        <p:spPr>
          <a:xfrm>
            <a:off x="6753200" y="1052736"/>
            <a:ext cx="0" cy="1124399"/>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6648770"/>
      </p:ext>
    </p:extLst>
  </p:cSld>
  <p:clrMapOvr>
    <a:masterClrMapping/>
  </p:clrMapOvr>
  <p:transition spd="med">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3" name="Rectangle 1"/>
          <p:cNvSpPr>
            <a:spLocks noChangeArrowheads="1"/>
          </p:cNvSpPr>
          <p:nvPr/>
        </p:nvSpPr>
        <p:spPr bwMode="auto">
          <a:xfrm>
            <a:off x="704528" y="1828793"/>
            <a:ext cx="8416518" cy="3709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74570" tIns="15870" rIns="0" bIns="0" numCol="1" anchor="ctr" anchorCtr="0" compatLnSpc="1">
            <a:prstTxWarp prst="textNoShape">
              <a:avLst/>
            </a:prstTxWarp>
            <a:spAutoFit/>
          </a:bodyPr>
          <a:lstStyle/>
          <a:p>
            <a:pPr lvl="0"/>
            <a:r>
              <a:rPr lang="de-DE" sz="1600" dirty="0">
                <a:latin typeface="Arial Unicode MS" pitchFamily="34" charset="-128"/>
                <a:ea typeface="Arial Unicode MS" pitchFamily="34" charset="-128"/>
                <a:cs typeface="Arial Unicode MS" pitchFamily="34" charset="-128"/>
              </a:rPr>
              <a:t>Der Wärmedurchgang eines Bauteils und damit der U-Werte hängt also ab von den </a:t>
            </a:r>
          </a:p>
          <a:p>
            <a:pPr marL="285750" lvl="0" indent="-285750">
              <a:buFontTx/>
              <a:buChar char="-"/>
            </a:pPr>
            <a:r>
              <a:rPr lang="de-DE" sz="1600" dirty="0">
                <a:latin typeface="Arial Unicode MS" pitchFamily="34" charset="-128"/>
                <a:ea typeface="Arial Unicode MS" pitchFamily="34" charset="-128"/>
                <a:cs typeface="Arial Unicode MS" pitchFamily="34" charset="-128"/>
              </a:rPr>
              <a:t>Übergangsbedingungen an den Bauteiloberflächen Seite 1</a:t>
            </a:r>
          </a:p>
          <a:p>
            <a:pPr marL="285750" lvl="0" indent="-285750">
              <a:buFontTx/>
              <a:buChar char="-"/>
            </a:pPr>
            <a:r>
              <a:rPr lang="de-DE" sz="1600" dirty="0">
                <a:latin typeface="Arial Unicode MS" pitchFamily="34" charset="-128"/>
                <a:ea typeface="Arial Unicode MS" pitchFamily="34" charset="-128"/>
                <a:cs typeface="Arial Unicode MS" pitchFamily="34" charset="-128"/>
              </a:rPr>
              <a:t>Wärmeleitfähigkeiten der verwendeten Materialien und deren Schichtdicken</a:t>
            </a:r>
          </a:p>
          <a:p>
            <a:pPr marL="285750" lvl="0" indent="-285750">
              <a:buFontTx/>
              <a:buChar char="-"/>
            </a:pPr>
            <a:r>
              <a:rPr lang="de-DE" sz="1600" dirty="0">
                <a:latin typeface="Arial Unicode MS" pitchFamily="34" charset="-128"/>
                <a:ea typeface="Arial Unicode MS" pitchFamily="34" charset="-128"/>
                <a:cs typeface="Arial Unicode MS" pitchFamily="34" charset="-128"/>
              </a:rPr>
              <a:t>Übergangsbedingungen an den Bauteiloberflächen Seite 2.</a:t>
            </a:r>
          </a:p>
          <a:p>
            <a:pPr lvl="0"/>
            <a:endParaRPr lang="de-DE" sz="1600" dirty="0">
              <a:latin typeface="Arial Unicode MS" pitchFamily="34" charset="-128"/>
              <a:ea typeface="Arial Unicode MS" pitchFamily="34" charset="-128"/>
              <a:cs typeface="Arial Unicode MS" pitchFamily="34" charset="-128"/>
            </a:endParaRPr>
          </a:p>
          <a:p>
            <a:pPr lvl="0"/>
            <a:endParaRPr lang="de-DE" sz="1600" dirty="0">
              <a:latin typeface="Arial Unicode MS" pitchFamily="34" charset="-128"/>
              <a:ea typeface="Arial Unicode MS" pitchFamily="34" charset="-128"/>
              <a:cs typeface="Arial Unicode MS" pitchFamily="34" charset="-128"/>
            </a:endParaRPr>
          </a:p>
          <a:p>
            <a:pPr lvl="0"/>
            <a:endParaRPr lang="de-DE" sz="1600" dirty="0">
              <a:latin typeface="Arial Unicode MS" pitchFamily="34" charset="-128"/>
              <a:ea typeface="Arial Unicode MS" pitchFamily="34" charset="-128"/>
              <a:cs typeface="Arial Unicode MS" pitchFamily="34" charset="-128"/>
            </a:endParaRPr>
          </a:p>
          <a:p>
            <a:pPr lvl="0"/>
            <a:endParaRPr lang="de-DE" sz="1600" dirty="0">
              <a:latin typeface="Arial Unicode MS" pitchFamily="34" charset="-128"/>
              <a:ea typeface="Arial Unicode MS" pitchFamily="34" charset="-128"/>
              <a:cs typeface="Arial Unicode MS" pitchFamily="34" charset="-128"/>
            </a:endParaRPr>
          </a:p>
          <a:p>
            <a:pPr lvl="0"/>
            <a:endParaRPr lang="de-DE" sz="1600" dirty="0">
              <a:latin typeface="Arial Unicode MS" pitchFamily="34" charset="-128"/>
              <a:ea typeface="Arial Unicode MS" pitchFamily="34" charset="-128"/>
              <a:cs typeface="Arial Unicode MS" pitchFamily="34" charset="-128"/>
            </a:endParaRPr>
          </a:p>
          <a:p>
            <a:r>
              <a:rPr lang="de-DE" sz="1600" dirty="0">
                <a:latin typeface="Arial Unicode MS" pitchFamily="34" charset="-128"/>
                <a:ea typeface="Arial Unicode MS" pitchFamily="34" charset="-128"/>
                <a:cs typeface="Arial Unicode MS" pitchFamily="34" charset="-128"/>
              </a:rPr>
              <a:t>Generell setzt sich der Wärmedurchgangswiderstand aus der Summe der einzelnen Widerstände Wärmedurchlasswiderstände der einzelnen hintereinander liegenden Bauteilschichten sowie der Wärmeübergangswiderstände zu den umgebenden Fluiden (Luft, Wasser, etc.) an den beiden Oberflächen zusammen.</a:t>
            </a:r>
          </a:p>
          <a:p>
            <a:endParaRPr lang="de-DE" sz="1600" dirty="0">
              <a:latin typeface="Arial Unicode MS" pitchFamily="34" charset="-128"/>
              <a:ea typeface="Arial Unicode MS" pitchFamily="34" charset="-128"/>
              <a:cs typeface="Arial Unicode MS" pitchFamily="34" charset="-128"/>
            </a:endParaRPr>
          </a:p>
          <a:p>
            <a:r>
              <a:rPr lang="de-DE" sz="1600" dirty="0">
                <a:latin typeface="Arial Unicode MS" pitchFamily="34" charset="-128"/>
                <a:ea typeface="Arial Unicode MS" pitchFamily="34" charset="-128"/>
                <a:cs typeface="Arial Unicode MS" pitchFamily="34" charset="-128"/>
              </a:rPr>
              <a:t>Der Wärmedurchgangswiderstand ist der Kehrwert des Wärmedurchgangskoeffizienten.</a:t>
            </a:r>
          </a:p>
        </p:txBody>
      </p:sp>
      <p:pic>
        <p:nvPicPr>
          <p:cNvPr id="6146" name="Picture 2" descr="&#10; \frac{1}{U} = R_\mathrm{T} = R_\mathrm{se} + \sum R_\mathrm{i} + R_\mathrm{si}&#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9302" y="3056827"/>
            <a:ext cx="3122314" cy="516189"/>
          </a:xfrm>
          <a:prstGeom prst="rect">
            <a:avLst/>
          </a:prstGeom>
          <a:noFill/>
          <a:extLst>
            <a:ext uri="{909E8E84-426E-40DD-AFC4-6F175D3DCCD1}">
              <a14:hiddenFill xmlns:a14="http://schemas.microsoft.com/office/drawing/2010/main">
                <a:solidFill>
                  <a:srgbClr val="FFFFFF"/>
                </a:solidFill>
              </a14:hiddenFill>
            </a:ext>
          </a:extLst>
        </p:spPr>
      </p:pic>
      <p:sp>
        <p:nvSpPr>
          <p:cNvPr id="11" name="Rechteck 10"/>
          <p:cNvSpPr/>
          <p:nvPr/>
        </p:nvSpPr>
        <p:spPr>
          <a:xfrm>
            <a:off x="776536" y="1268760"/>
            <a:ext cx="9217024"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Berechnung des U-Wertes für eine einschichtige Wand</a:t>
            </a:r>
          </a:p>
        </p:txBody>
      </p:sp>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8880049"/>
      </p:ext>
    </p:extLst>
  </p:cSld>
  <p:clrMapOvr>
    <a:masterClrMapping/>
  </p:clrMapOvr>
  <p:transition spd="med">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mc:AlternateContent xmlns:mc="http://schemas.openxmlformats.org/markup-compatibility/2006" xmlns:a14="http://schemas.microsoft.com/office/drawing/2010/main">
        <mc:Choice Requires="a14">
          <p:sp>
            <p:nvSpPr>
              <p:cNvPr id="7" name="Rechteck 6"/>
              <p:cNvSpPr/>
              <p:nvPr/>
            </p:nvSpPr>
            <p:spPr>
              <a:xfrm>
                <a:off x="416496" y="1916832"/>
                <a:ext cx="8784976" cy="4213910"/>
              </a:xfrm>
              <a:prstGeom prst="rect">
                <a:avLst/>
              </a:prstGeom>
            </p:spPr>
            <p:txBody>
              <a:bodyPr wrap="square">
                <a:spAutoFit/>
              </a:bodyPr>
              <a:lstStyle/>
              <a:p>
                <a:r>
                  <a:rPr lang="de-DE" sz="1600" dirty="0"/>
                  <a:t>Im Falle einer (ebenen, unendlich ausgedehnten) Wand, welche sich aus hintereinander liegenden Schichten der Dicken d und der Wärmeleitfähigkeiten λ zusammensetzt:</a:t>
                </a:r>
              </a:p>
              <a:p>
                <a:endParaRPr lang="de-DE" sz="1600" dirty="0"/>
              </a:p>
              <a:p>
                <a:pPr/>
                <a14:m>
                  <m:oMathPara xmlns:m="http://schemas.openxmlformats.org/officeDocument/2006/math">
                    <m:oMathParaPr>
                      <m:jc m:val="centerGroup"/>
                    </m:oMathParaPr>
                    <m:oMath xmlns:m="http://schemas.openxmlformats.org/officeDocument/2006/math">
                      <m:r>
                        <a:rPr lang="de-DE" sz="2200" b="0" i="1" smtClean="0">
                          <a:latin typeface="Cambria Math"/>
                        </a:rPr>
                        <m:t>𝑈</m:t>
                      </m:r>
                      <m:r>
                        <a:rPr lang="de-DE" sz="2200" b="0" i="1" smtClean="0">
                          <a:latin typeface="Cambria Math"/>
                        </a:rPr>
                        <m:t>= </m:t>
                      </m:r>
                      <m:f>
                        <m:fPr>
                          <m:ctrlPr>
                            <a:rPr lang="de-DE" sz="2200" b="0" i="1" smtClean="0">
                              <a:latin typeface="Cambria Math" panose="02040503050406030204" pitchFamily="18" charset="0"/>
                            </a:rPr>
                          </m:ctrlPr>
                        </m:fPr>
                        <m:num>
                          <m:r>
                            <a:rPr lang="de-DE" sz="2200" b="0" i="1" smtClean="0">
                              <a:latin typeface="Cambria Math"/>
                            </a:rPr>
                            <m:t>1</m:t>
                          </m:r>
                        </m:num>
                        <m:den>
                          <m:r>
                            <a:rPr lang="de-DE" sz="2200" b="0" i="1" smtClean="0">
                              <a:latin typeface="Cambria Math"/>
                            </a:rPr>
                            <m:t>𝑅</m:t>
                          </m:r>
                          <m:r>
                            <a:rPr lang="de-DE" sz="2200" b="0" i="1" baseline="-25000" smtClean="0">
                              <a:latin typeface="Cambria Math"/>
                            </a:rPr>
                            <m:t>𝑇</m:t>
                          </m:r>
                        </m:den>
                      </m:f>
                      <m:r>
                        <a:rPr lang="de-DE" sz="2200" i="1" smtClean="0">
                          <a:latin typeface="Cambria Math"/>
                        </a:rPr>
                        <m:t>=</m:t>
                      </m:r>
                      <m:f>
                        <m:fPr>
                          <m:ctrlPr>
                            <a:rPr lang="de-DE" sz="2200" i="1">
                              <a:latin typeface="Cambria Math" panose="02040503050406030204" pitchFamily="18" charset="0"/>
                            </a:rPr>
                          </m:ctrlPr>
                        </m:fPr>
                        <m:num>
                          <m:r>
                            <a:rPr lang="de-DE" sz="2200" i="1">
                              <a:latin typeface="Cambria Math"/>
                            </a:rPr>
                            <m:t>1</m:t>
                          </m:r>
                        </m:num>
                        <m:den>
                          <m:r>
                            <a:rPr lang="de-DE" sz="2200" i="1">
                              <a:latin typeface="Cambria Math"/>
                            </a:rPr>
                            <m:t>𝑅</m:t>
                          </m:r>
                          <m:r>
                            <a:rPr lang="de-DE" sz="2200" b="0" i="1" baseline="-25000" smtClean="0">
                              <a:latin typeface="Cambria Math"/>
                            </a:rPr>
                            <m:t>𝑠𝑒</m:t>
                          </m:r>
                          <m:r>
                            <a:rPr lang="de-DE" sz="2200" b="0" i="1" smtClean="0">
                              <a:latin typeface="Cambria Math"/>
                            </a:rPr>
                            <m:t>+</m:t>
                          </m:r>
                          <m:r>
                            <a:rPr lang="de-DE" sz="2200" b="0" i="1" baseline="-25000" smtClean="0">
                              <a:latin typeface="Cambria Math"/>
                            </a:rPr>
                            <m:t> </m:t>
                          </m:r>
                          <m:f>
                            <m:fPr>
                              <m:ctrlPr>
                                <a:rPr lang="de-DE" sz="2200" i="1">
                                  <a:latin typeface="Cambria Math" panose="02040503050406030204" pitchFamily="18" charset="0"/>
                                </a:rPr>
                              </m:ctrlPr>
                            </m:fPr>
                            <m:num>
                              <m:r>
                                <a:rPr lang="de-DE" sz="2200" b="0" i="1" smtClean="0">
                                  <a:latin typeface="Cambria Math"/>
                                </a:rPr>
                                <m:t>𝑑</m:t>
                              </m:r>
                              <m:r>
                                <a:rPr lang="de-DE" sz="2200" b="0" i="1" baseline="-25000" smtClean="0">
                                  <a:latin typeface="Cambria Math"/>
                                </a:rPr>
                                <m:t>1</m:t>
                              </m:r>
                            </m:num>
                            <m:den>
                              <m:r>
                                <m:rPr>
                                  <m:nor/>
                                </m:rPr>
                                <a:rPr lang="de-DE" sz="2200" dirty="0"/>
                                <m:t>λ</m:t>
                              </m:r>
                              <m:r>
                                <a:rPr lang="de-DE" sz="2200" b="0" i="1" baseline="-25000" dirty="0" smtClean="0">
                                  <a:latin typeface="Cambria Math"/>
                                </a:rPr>
                                <m:t>1</m:t>
                              </m:r>
                            </m:den>
                          </m:f>
                          <m:r>
                            <a:rPr lang="de-DE" sz="2200" b="0" i="1" smtClean="0">
                              <a:latin typeface="Cambria Math"/>
                            </a:rPr>
                            <m:t>+</m:t>
                          </m:r>
                          <m:r>
                            <a:rPr lang="de-DE" sz="2200" b="0" i="1" baseline="-25000" smtClean="0">
                              <a:latin typeface="Cambria Math"/>
                            </a:rPr>
                            <m:t> </m:t>
                          </m:r>
                          <m:f>
                            <m:fPr>
                              <m:ctrlPr>
                                <a:rPr lang="de-DE" sz="2200" i="1">
                                  <a:latin typeface="Cambria Math" panose="02040503050406030204" pitchFamily="18" charset="0"/>
                                </a:rPr>
                              </m:ctrlPr>
                            </m:fPr>
                            <m:num>
                              <m:r>
                                <a:rPr lang="de-DE" sz="2200" b="0" i="1" smtClean="0">
                                  <a:latin typeface="Cambria Math"/>
                                </a:rPr>
                                <m:t>𝑑</m:t>
                              </m:r>
                              <m:r>
                                <a:rPr lang="de-DE" sz="2200" b="0" i="1" baseline="-25000" smtClean="0">
                                  <a:latin typeface="Cambria Math"/>
                                </a:rPr>
                                <m:t>2</m:t>
                              </m:r>
                            </m:num>
                            <m:den>
                              <m:r>
                                <m:rPr>
                                  <m:nor/>
                                </m:rPr>
                                <a:rPr lang="de-DE" sz="2200" dirty="0"/>
                                <m:t>λ</m:t>
                              </m:r>
                              <m:r>
                                <a:rPr lang="de-DE" sz="2200" b="0" i="1" baseline="-25000" dirty="0" smtClean="0">
                                  <a:latin typeface="Cambria Math"/>
                                </a:rPr>
                                <m:t>2</m:t>
                              </m:r>
                            </m:den>
                          </m:f>
                          <m:r>
                            <a:rPr lang="de-DE" sz="2200" b="0" i="1" smtClean="0">
                              <a:latin typeface="Cambria Math"/>
                            </a:rPr>
                            <m:t>+…+</m:t>
                          </m:r>
                          <m:r>
                            <a:rPr lang="de-DE" sz="2200" b="0" i="1" smtClean="0">
                              <a:latin typeface="Cambria Math"/>
                            </a:rPr>
                            <m:t>𝑅𝑠𝑖</m:t>
                          </m:r>
                        </m:den>
                      </m:f>
                    </m:oMath>
                  </m:oMathPara>
                </a14:m>
                <a:endParaRPr lang="de-DE" sz="2200" dirty="0"/>
              </a:p>
              <a:p>
                <a:r>
                  <a:rPr lang="de-DE" sz="1600" dirty="0"/>
                  <a:t>mit</a:t>
                </a:r>
              </a:p>
              <a:p>
                <a:r>
                  <a:rPr lang="de-DE" sz="1600" dirty="0"/>
                  <a:t>U: 		Wärmedurchgangskoeffizient in W/(K·m²) </a:t>
                </a:r>
              </a:p>
              <a:p>
                <a:r>
                  <a:rPr lang="de-DE" sz="1600" dirty="0"/>
                  <a:t>R</a:t>
                </a:r>
                <a:r>
                  <a:rPr lang="de-DE" sz="1600" baseline="-25000" dirty="0"/>
                  <a:t>T</a:t>
                </a:r>
                <a:r>
                  <a:rPr lang="de-DE" sz="1600" dirty="0"/>
                  <a:t>: 		Wärmedurchgangswiderstand in (K·m²)/W </a:t>
                </a:r>
              </a:p>
              <a:p>
                <a:endParaRPr lang="de-DE" sz="1600" dirty="0"/>
              </a:p>
              <a:p>
                <a:r>
                  <a:rPr lang="de-DE" sz="1600" dirty="0" err="1"/>
                  <a:t>R</a:t>
                </a:r>
                <a:r>
                  <a:rPr lang="de-DE" sz="1600" baseline="-25000" dirty="0" err="1"/>
                  <a:t>se</a:t>
                </a:r>
                <a:r>
                  <a:rPr lang="de-DE" sz="1600" dirty="0"/>
                  <a:t>: 		Wärmeübergangswiderstand außen in (K·m²)/W 	(</a:t>
                </a:r>
                <a:r>
                  <a:rPr lang="de-DE" sz="1200" dirty="0"/>
                  <a:t>merke e = </a:t>
                </a:r>
                <a:r>
                  <a:rPr lang="de-DE" sz="1200" dirty="0" err="1"/>
                  <a:t>external</a:t>
                </a:r>
                <a:r>
                  <a:rPr lang="de-DE" sz="1200" dirty="0"/>
                  <a:t>) </a:t>
                </a:r>
              </a:p>
              <a:p>
                <a:endParaRPr lang="de-DE" sz="1600" dirty="0"/>
              </a:p>
              <a:p>
                <a:r>
                  <a:rPr lang="de-DE" sz="1600" dirty="0"/>
                  <a:t>d</a:t>
                </a:r>
                <a:r>
                  <a:rPr lang="de-DE" sz="1600" baseline="-25000" dirty="0"/>
                  <a:t>i</a:t>
                </a:r>
                <a:r>
                  <a:rPr lang="de-DE" sz="1600" dirty="0"/>
                  <a:t>: 		Schichtdicke der Schicht Nummer i in m </a:t>
                </a:r>
              </a:p>
              <a:p>
                <a:r>
                  <a:rPr lang="de-DE" sz="1600" dirty="0" err="1"/>
                  <a:t>λ</a:t>
                </a:r>
                <a:r>
                  <a:rPr lang="de-DE" sz="1600" baseline="-25000" dirty="0" err="1"/>
                  <a:t>i</a:t>
                </a:r>
                <a:r>
                  <a:rPr lang="de-DE" sz="1600" dirty="0"/>
                  <a:t>: 		spezifische Wärmeleitfähigkeit der Schicht Nummer i in W/(</a:t>
                </a:r>
                <a:r>
                  <a:rPr lang="de-DE" sz="1600" dirty="0" err="1"/>
                  <a:t>K·m</a:t>
                </a:r>
                <a:r>
                  <a:rPr lang="de-DE" sz="1600" dirty="0"/>
                  <a:t>) </a:t>
                </a:r>
              </a:p>
              <a:p>
                <a:endParaRPr lang="de-DE" sz="1600" dirty="0"/>
              </a:p>
              <a:p>
                <a:r>
                  <a:rPr lang="de-DE" sz="1600" dirty="0" err="1"/>
                  <a:t>R</a:t>
                </a:r>
                <a:r>
                  <a:rPr lang="de-DE" sz="1600" baseline="-25000" dirty="0" err="1"/>
                  <a:t>si</a:t>
                </a:r>
                <a:r>
                  <a:rPr lang="de-DE" sz="1600" dirty="0"/>
                  <a:t>: 		Wärmeübergangswiderstand innen in (K·m²)/W 	(</a:t>
                </a:r>
                <a:r>
                  <a:rPr lang="de-DE" sz="1200" dirty="0"/>
                  <a:t>merke i = </a:t>
                </a:r>
                <a:r>
                  <a:rPr lang="de-DE" sz="1200" dirty="0" err="1"/>
                  <a:t>internal</a:t>
                </a:r>
                <a:r>
                  <a:rPr lang="de-DE" sz="1600" dirty="0"/>
                  <a:t>)</a:t>
                </a:r>
              </a:p>
            </p:txBody>
          </p:sp>
        </mc:Choice>
        <mc:Fallback xmlns="">
          <p:sp>
            <p:nvSpPr>
              <p:cNvPr id="7" name="Rechteck 6"/>
              <p:cNvSpPr>
                <a:spLocks noRot="1" noChangeAspect="1" noMove="1" noResize="1" noEditPoints="1" noAdjustHandles="1" noChangeArrowheads="1" noChangeShapeType="1" noTextEdit="1"/>
              </p:cNvSpPr>
              <p:nvPr/>
            </p:nvSpPr>
            <p:spPr>
              <a:xfrm>
                <a:off x="416496" y="1916832"/>
                <a:ext cx="8784976" cy="4213910"/>
              </a:xfrm>
              <a:prstGeom prst="rect">
                <a:avLst/>
              </a:prstGeom>
              <a:blipFill rotWithShape="1">
                <a:blip r:embed="rId2"/>
                <a:stretch>
                  <a:fillRect l="-347" t="-434" b="-867"/>
                </a:stretch>
              </a:blipFill>
            </p:spPr>
            <p:txBody>
              <a:bodyPr/>
              <a:lstStyle/>
              <a:p>
                <a:r>
                  <a:rPr lang="de-DE">
                    <a:noFill/>
                  </a:rPr>
                  <a:t> </a:t>
                </a:r>
              </a:p>
            </p:txBody>
          </p:sp>
        </mc:Fallback>
      </mc:AlternateContent>
      <p:sp>
        <p:nvSpPr>
          <p:cNvPr id="9" name="Rechteck 8"/>
          <p:cNvSpPr/>
          <p:nvPr/>
        </p:nvSpPr>
        <p:spPr>
          <a:xfrm>
            <a:off x="776536" y="1268760"/>
            <a:ext cx="9217024"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Berechnung des U-Wertes mehrschichtige Wand</a:t>
            </a:r>
          </a:p>
        </p:txBody>
      </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6918914"/>
      </p:ext>
    </p:extLst>
  </p:cSld>
  <p:clrMapOvr>
    <a:masterClrMapping/>
  </p:clrMapOvr>
  <p:transition spd="med">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6" name="Rechteck 5"/>
          <p:cNvSpPr/>
          <p:nvPr/>
        </p:nvSpPr>
        <p:spPr>
          <a:xfrm>
            <a:off x="776536" y="1268760"/>
            <a:ext cx="9217024"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Berechnung des U-Wertes für eine mehrschichtige Wand</a:t>
            </a:r>
          </a:p>
        </p:txBody>
      </p:sp>
      <p:pic>
        <p:nvPicPr>
          <p:cNvPr id="1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103" r="29365"/>
          <a:stretch/>
        </p:blipFill>
        <p:spPr bwMode="auto">
          <a:xfrm>
            <a:off x="272480" y="1988840"/>
            <a:ext cx="4860000" cy="2763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4675" y="2564904"/>
            <a:ext cx="5414829"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9070286"/>
      </p:ext>
    </p:extLst>
  </p:cSld>
  <p:clrMapOvr>
    <a:masterClrMapping/>
  </p:clrMapOvr>
  <p:transition spd="med">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6" name="Rechteck 5"/>
          <p:cNvSpPr/>
          <p:nvPr/>
        </p:nvSpPr>
        <p:spPr>
          <a:xfrm>
            <a:off x="776536" y="1268760"/>
            <a:ext cx="9217024"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U-Wert – Normen</a:t>
            </a: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4608" y="1760562"/>
            <a:ext cx="6229350"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4345126"/>
      </p:ext>
    </p:extLst>
  </p:cSld>
  <p:clrMapOvr>
    <a:masterClrMapping/>
  </p:clrMapOvr>
  <p:transition spd="med">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7920880" cy="3908762"/>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Geschichtliche Entwicklung</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Hermann von Helmholtz formulierte 1847 das Prinzip „über die Erhaltung Kraft“ und der Unmöglichkeit eines Perpetuum Mobiles 1. Art. In späteren Jahren verknüpfte er die Entropie und die Wärmeentwicklung einer chemischen Umwandlung zur freien Energie.</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Das Wort Energie wurde 1852 von dem schottischen Physiker 	             William </a:t>
            </a:r>
            <a:r>
              <a:rPr lang="de-DE" sz="1600" dirty="0" err="1">
                <a:latin typeface="Arial Unicode MS" pitchFamily="34" charset="-128"/>
                <a:ea typeface="Arial Unicode MS" pitchFamily="34" charset="-128"/>
                <a:cs typeface="Arial Unicode MS" pitchFamily="34" charset="-128"/>
              </a:rPr>
              <a:t>Rankine</a:t>
            </a:r>
            <a:r>
              <a:rPr lang="de-DE" sz="1600" dirty="0">
                <a:latin typeface="Arial Unicode MS" pitchFamily="34" charset="-128"/>
                <a:ea typeface="Arial Unicode MS" pitchFamily="34" charset="-128"/>
                <a:cs typeface="Arial Unicode MS" pitchFamily="34" charset="-128"/>
              </a:rPr>
              <a:t> im heutigen Sinn in die Physik eingeführt. 		               Damit gelang eine saubere Abgrenzung zum Begriff der Kraft.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Aufbauend auf Überlegungen von Wilhelm Wien (1900), 			  Max Abraham (1902), und Hendrik Lorentz (1904) 			   veröffentlichte Albert Einstein 1905 die Erkenntnis, 		                dass Masse und Energie äquivalent sind.</a:t>
            </a:r>
          </a:p>
          <a:p>
            <a:pPr eaLnBrk="0" hangingPunct="0">
              <a:spcBef>
                <a:spcPts val="0"/>
              </a:spcBef>
              <a:spcAft>
                <a:spcPts val="1200"/>
              </a:spcAft>
              <a:buClr>
                <a:srgbClr val="9D163C"/>
              </a:buClr>
            </a:pPr>
            <a:r>
              <a:rPr lang="de-DE" sz="1200" dirty="0"/>
              <a:t>							</a:t>
            </a:r>
          </a:p>
        </p:txBody>
      </p:sp>
      <p:sp>
        <p:nvSpPr>
          <p:cNvPr id="7" name="Titel 1"/>
          <p:cNvSpPr>
            <a:spLocks noGrp="1"/>
          </p:cNvSpPr>
          <p:nvPr>
            <p:ph type="title"/>
          </p:nvPr>
        </p:nvSpPr>
        <p:spPr/>
        <p:txBody>
          <a:bodyPr/>
          <a:lstStyle/>
          <a:p>
            <a:pPr eaLnBrk="1" hangingPunct="1"/>
            <a:r>
              <a:rPr lang="de-DE" dirty="0"/>
              <a:t>Grundlagen - Energie</a:t>
            </a:r>
            <a:endParaRPr lang="de-DE" i="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2539" y="3007985"/>
            <a:ext cx="2322909"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bwMode="auto">
          <a:xfrm>
            <a:off x="6887890" y="6032321"/>
            <a:ext cx="1872208" cy="276999"/>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1200" dirty="0"/>
              <a:t>Hermann von Helmholtz</a:t>
            </a:r>
            <a:endParaRPr kumimoji="0" lang="de-DE" sz="12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775503119"/>
      </p:ext>
    </p:extLst>
  </p:cSld>
  <p:clrMapOvr>
    <a:masterClrMapping/>
  </p:clrMapOvr>
  <p:transition spd="med">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6" name="Rechteck 5"/>
          <p:cNvSpPr/>
          <p:nvPr/>
        </p:nvSpPr>
        <p:spPr>
          <a:xfrm>
            <a:off x="776536" y="1268760"/>
            <a:ext cx="9217024"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U-Wert – Normen</a:t>
            </a:r>
          </a:p>
        </p:txBody>
      </p:sp>
      <p:sp>
        <p:nvSpPr>
          <p:cNvPr id="5" name="Rechteck 4"/>
          <p:cNvSpPr/>
          <p:nvPr/>
        </p:nvSpPr>
        <p:spPr>
          <a:xfrm>
            <a:off x="776536" y="1772816"/>
            <a:ext cx="7904045" cy="4801314"/>
          </a:xfrm>
          <a:prstGeom prst="rect">
            <a:avLst/>
          </a:prstGeom>
        </p:spPr>
        <p:txBody>
          <a:bodyPr wrap="square">
            <a:spAutoFit/>
          </a:bodyPr>
          <a:lstStyle/>
          <a:p>
            <a:r>
              <a:rPr lang="de-DE" sz="1600" dirty="0"/>
              <a:t>Die Berechnung des Wärmedurchgangskoeffizienten für den öffentlich-rechtlichen  Nachweis im Bauwesen erfolgt nach den Berechnungsschritten gemäß ISO 6946,    in welcher auch kompliziertere baurelevante Fälle behandelt sind. Die erforderlichen Bemessungswerte sind in EN 12524 und DIN 4108-4 festgelegt.</a:t>
            </a:r>
          </a:p>
          <a:p>
            <a:endParaRPr lang="de-DE" sz="1600" dirty="0"/>
          </a:p>
          <a:p>
            <a:r>
              <a:rPr lang="de-DE" sz="1600" dirty="0"/>
              <a:t>EN ISO 6946, als DIN :1996-11 Bauteile – Wärmedurchlasswiderstand und Wärmedurchgangskoeffizient EN ISO 7345, als DIN: 1996-01 Wärmeschutz – Physikalische Größen und Definitionen (ersetzt DIN 4108-1) </a:t>
            </a:r>
          </a:p>
          <a:p>
            <a:endParaRPr lang="de-DE" sz="1600" dirty="0"/>
          </a:p>
          <a:p>
            <a:r>
              <a:rPr lang="de-DE" sz="1600" dirty="0"/>
              <a:t>EN ISO 9346, als DIN :1996-08: Wärmeschutz – Stofftransport – Physikalische Größen und Definitionen </a:t>
            </a:r>
          </a:p>
          <a:p>
            <a:endParaRPr lang="de-DE" sz="1600" dirty="0"/>
          </a:p>
          <a:p>
            <a:r>
              <a:rPr lang="de-DE" sz="1600" dirty="0"/>
              <a:t>EN 12524 Baustoffe und -produkte – Wärmeschutztechnische Eigenschaften – Tabellierte Bemessungswerte </a:t>
            </a:r>
          </a:p>
          <a:p>
            <a:endParaRPr lang="de-DE" sz="1600" dirty="0"/>
          </a:p>
          <a:p>
            <a:r>
              <a:rPr lang="de-DE" sz="1600" dirty="0"/>
              <a:t>DIN 4108 Wärmeschutz im Hochbau, stellt weitere Anforderungen an U-Werte von Bauteilen, jedoch nicht mit dem Ziel der Energieeinsparung, sondern der Vermeidung von Bauschäden (Mindestwärmeschutz) </a:t>
            </a:r>
          </a:p>
          <a:p>
            <a:endParaRPr lang="de-DE" dirty="0"/>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3528253"/>
      </p:ext>
    </p:extLst>
  </p:cSld>
  <p:clrMapOvr>
    <a:masterClrMapping/>
  </p:clrMapOvr>
  <p:transition spd="med">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
          <p:cNvSpPr>
            <a:spLocks noGrp="1"/>
          </p:cNvSpPr>
          <p:nvPr>
            <p:ph type="title"/>
          </p:nvPr>
        </p:nvSpPr>
        <p:spPr/>
        <p:txBody>
          <a:bodyPr/>
          <a:lstStyle/>
          <a:p>
            <a:pPr eaLnBrk="1" hangingPunct="1"/>
            <a:r>
              <a:rPr lang="de-DE" dirty="0"/>
              <a:t>Heizwert &amp; Brennwert</a:t>
            </a:r>
            <a:endParaRPr lang="de-DE" i="1" dirty="0"/>
          </a:p>
        </p:txBody>
      </p:sp>
      <p:sp>
        <p:nvSpPr>
          <p:cNvPr id="3" name="Textplatzhalter 2"/>
          <p:cNvSpPr>
            <a:spLocks noGrp="1"/>
          </p:cNvSpPr>
          <p:nvPr>
            <p:ph type="body" sz="quarter" idx="10"/>
          </p:nvPr>
        </p:nvSpPr>
        <p:spPr>
          <a:xfrm>
            <a:off x="776536" y="1268760"/>
            <a:ext cx="9073008" cy="1846138"/>
          </a:xfrm>
        </p:spPr>
        <p:txBody>
          <a:bodyPr/>
          <a:lstStyle/>
          <a:p>
            <a:r>
              <a:rPr lang="de-DE" dirty="0"/>
              <a:t>Begriffe und Definition</a:t>
            </a:r>
            <a:endParaRPr lang="de-DE" sz="1600" dirty="0"/>
          </a:p>
          <a:p>
            <a:pPr marL="0" indent="0">
              <a:buNone/>
            </a:pPr>
            <a:endParaRPr lang="de-DE" sz="1600" dirty="0"/>
          </a:p>
        </p:txBody>
      </p:sp>
      <p:sp>
        <p:nvSpPr>
          <p:cNvPr id="4" name="Rechteck 3"/>
          <p:cNvSpPr/>
          <p:nvPr/>
        </p:nvSpPr>
        <p:spPr>
          <a:xfrm>
            <a:off x="776536" y="1743194"/>
            <a:ext cx="7848872" cy="4031873"/>
          </a:xfrm>
          <a:prstGeom prst="rect">
            <a:avLst/>
          </a:prstGeom>
        </p:spPr>
        <p:txBody>
          <a:bodyPr wrap="square">
            <a:spAutoFit/>
          </a:bodyPr>
          <a:lstStyle/>
          <a:p>
            <a:r>
              <a:rPr lang="de-DE" sz="1600" dirty="0"/>
              <a:t>Der Heizwert Hi (früher unterer Heizwert Hu) ist die bei einer Verbrennung maximal nutzbare Wärmemenge, bei der es </a:t>
            </a:r>
            <a:r>
              <a:rPr lang="de-DE" sz="1600" dirty="0">
                <a:solidFill>
                  <a:srgbClr val="0070C0"/>
                </a:solidFill>
              </a:rPr>
              <a:t>nicht</a:t>
            </a:r>
            <a:r>
              <a:rPr lang="de-DE" sz="1600" dirty="0"/>
              <a:t> zu einer Kondensation des im Abgas enthaltenen Wasserdampfes kommt, bezogen auf die Menge des eingesetzten Brennstoffs. Der Heizwert wird umgangssprachlich unpräzise „Energiegehalt“ oder „Energiewert“ genannt.</a:t>
            </a:r>
          </a:p>
          <a:p>
            <a:endParaRPr lang="de-DE" sz="1600" dirty="0"/>
          </a:p>
          <a:p>
            <a:r>
              <a:rPr lang="de-DE" sz="1600" dirty="0"/>
              <a:t>Der Heizwert ist also das Maß für die spezifisch je Bemessungseinheit nutzbare Wärmemenge </a:t>
            </a:r>
            <a:r>
              <a:rPr lang="de-DE" sz="1600" dirty="0">
                <a:solidFill>
                  <a:srgbClr val="0070C0"/>
                </a:solidFill>
              </a:rPr>
              <a:t>ohne</a:t>
            </a:r>
            <a:r>
              <a:rPr lang="de-DE" sz="1600" dirty="0"/>
              <a:t> Kondensationswärme. </a:t>
            </a:r>
          </a:p>
          <a:p>
            <a:endParaRPr lang="de-DE" sz="1600" dirty="0"/>
          </a:p>
          <a:p>
            <a:r>
              <a:rPr lang="de-DE" sz="1600" dirty="0"/>
              <a:t>Der Brennwert </a:t>
            </a:r>
            <a:r>
              <a:rPr lang="de-DE" sz="1600" dirty="0" err="1"/>
              <a:t>Hs</a:t>
            </a:r>
            <a:r>
              <a:rPr lang="de-DE" sz="1600" dirty="0"/>
              <a:t> (früher oberer Heizwert Ho) eines Brennstoffes gibt die Wärmemenge an, die bei Verbrennung und anschließender Abkühlung der Verbrennungsgase auf 25 °C </a:t>
            </a:r>
            <a:r>
              <a:rPr lang="de-DE" sz="1600" dirty="0">
                <a:solidFill>
                  <a:srgbClr val="0070C0"/>
                </a:solidFill>
              </a:rPr>
              <a:t>sowie deren Kondensation</a:t>
            </a:r>
            <a:r>
              <a:rPr lang="de-DE" sz="1600" dirty="0"/>
              <a:t> freigesetzt wird.</a:t>
            </a:r>
          </a:p>
          <a:p>
            <a:endParaRPr lang="de-DE" sz="1600" dirty="0"/>
          </a:p>
          <a:p>
            <a:r>
              <a:rPr lang="de-DE" sz="1600" dirty="0"/>
              <a:t>Brennwert ist immer höher als Heizwert.</a:t>
            </a:r>
          </a:p>
          <a:p>
            <a:endParaRPr lang="de-DE" sz="1600" dirty="0"/>
          </a:p>
          <a:p>
            <a:endParaRPr lang="de-DE" sz="1600" dirty="0"/>
          </a:p>
        </p:txBody>
      </p:sp>
    </p:spTree>
    <p:extLst>
      <p:ext uri="{BB962C8B-B14F-4D97-AF65-F5344CB8AC3E}">
        <p14:creationId xmlns:p14="http://schemas.microsoft.com/office/powerpoint/2010/main" val="1086934125"/>
      </p:ext>
    </p:extLst>
  </p:cSld>
  <p:clrMapOvr>
    <a:masterClrMapping/>
  </p:clrMapOvr>
  <p:transition spd="med">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Heizwert &amp; Brennwert</a:t>
            </a:r>
            <a:endParaRPr lang="de-DE" i="1" dirty="0"/>
          </a:p>
        </p:txBody>
      </p:sp>
      <p:sp>
        <p:nvSpPr>
          <p:cNvPr id="14" name="Textplatzhalter 5"/>
          <p:cNvSpPr>
            <a:spLocks noGrp="1"/>
          </p:cNvSpPr>
          <p:nvPr>
            <p:ph type="body" sz="quarter" idx="10"/>
          </p:nvPr>
        </p:nvSpPr>
        <p:spPr>
          <a:xfrm>
            <a:off x="776535" y="1268760"/>
            <a:ext cx="7560841" cy="5112568"/>
          </a:xfrm>
        </p:spPr>
        <p:txBody>
          <a:bodyPr/>
          <a:lstStyle/>
          <a:p>
            <a:r>
              <a:rPr lang="de-DE" dirty="0"/>
              <a:t>Wie ergibt sich der Heizwert und der Brennwert ?	</a:t>
            </a:r>
          </a:p>
          <a:p>
            <a:pPr marL="0" indent="0">
              <a:buNone/>
            </a:pPr>
            <a:r>
              <a:rPr lang="de-DE" sz="1600" dirty="0"/>
              <a:t>Brennwert flüssiger und fester Brennstoffe (m = prozentualer Masseanteil)</a:t>
            </a:r>
          </a:p>
          <a:p>
            <a:pPr marL="0" indent="0">
              <a:buNone/>
            </a:pPr>
            <a:endParaRPr lang="de-DE" sz="2400" dirty="0"/>
          </a:p>
          <a:p>
            <a:pPr marL="0" indent="0">
              <a:buNone/>
            </a:pPr>
            <a:r>
              <a:rPr lang="de-DE" sz="1600" dirty="0"/>
              <a:t>Heizwert flüssiger und fester Brennstoffe (m = prozentualer Masseanteil)</a:t>
            </a:r>
          </a:p>
          <a:p>
            <a:pPr marL="0" indent="0">
              <a:buNone/>
            </a:pPr>
            <a:endParaRPr lang="de-DE" sz="1600" dirty="0"/>
          </a:p>
          <a:p>
            <a:pPr marL="0" indent="0">
              <a:spcAft>
                <a:spcPts val="0"/>
              </a:spcAft>
              <a:buNone/>
            </a:pPr>
            <a:endParaRPr lang="de-DE" sz="1600" dirty="0"/>
          </a:p>
          <a:p>
            <a:pPr marL="0" indent="0">
              <a:buNone/>
            </a:pPr>
            <a:r>
              <a:rPr lang="de-DE" sz="1600" dirty="0"/>
              <a:t>Brennwert brennbarer Gasgemische (n = molarer Stoffmengenanteil)</a:t>
            </a:r>
          </a:p>
          <a:p>
            <a:pPr marL="0" indent="0">
              <a:buNone/>
            </a:pPr>
            <a:endParaRPr lang="de-DE" sz="1600" dirty="0"/>
          </a:p>
          <a:p>
            <a:pPr marL="0" indent="0">
              <a:buNone/>
            </a:pPr>
            <a:endParaRPr lang="de-DE" sz="1600" dirty="0"/>
          </a:p>
          <a:p>
            <a:pPr marL="0" indent="0">
              <a:buNone/>
            </a:pPr>
            <a:r>
              <a:rPr lang="de-DE" sz="1600" dirty="0"/>
              <a:t>Heizwert gasförmiger Brennstoffe (n = molarer Stoffmengenanteil)</a:t>
            </a:r>
          </a:p>
          <a:p>
            <a:pPr marL="0" indent="0">
              <a:buNone/>
            </a:pPr>
            <a:endParaRPr lang="de-DE" sz="1600"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3217" y="4005064"/>
            <a:ext cx="5172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6616" y="5189587"/>
            <a:ext cx="5314950"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6616" y="2996952"/>
            <a:ext cx="48196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3217" y="2106960"/>
            <a:ext cx="38957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3165369"/>
      </p:ext>
    </p:extLst>
  </p:cSld>
  <p:clrMapOvr>
    <a:masterClrMapping/>
  </p:clrMapOvr>
  <p:transition spd="med">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Heizwert &amp; Brennwert</a:t>
            </a:r>
            <a:endParaRPr lang="de-DE" i="1" dirty="0"/>
          </a:p>
        </p:txBody>
      </p:sp>
      <p:sp>
        <p:nvSpPr>
          <p:cNvPr id="2" name="Textplatzhalter 1"/>
          <p:cNvSpPr>
            <a:spLocks noGrp="1"/>
          </p:cNvSpPr>
          <p:nvPr>
            <p:ph type="body" sz="quarter" idx="10"/>
          </p:nvPr>
        </p:nvSpPr>
        <p:spPr>
          <a:xfrm>
            <a:off x="776536" y="1268760"/>
            <a:ext cx="8424936" cy="432048"/>
          </a:xfrm>
        </p:spPr>
        <p:txBody>
          <a:bodyPr/>
          <a:lstStyle/>
          <a:p>
            <a:r>
              <a:rPr lang="de-DE" dirty="0"/>
              <a:t>Umrechnungsfaktoren verschiedener Energieträger</a:t>
            </a:r>
            <a:endParaRPr lang="de-DE" sz="1600" dirty="0"/>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p:sp>
        <p:nvSpPr>
          <p:cNvPr id="5" name="Rechteck 4"/>
          <p:cNvSpPr/>
          <p:nvPr/>
        </p:nvSpPr>
        <p:spPr>
          <a:xfrm>
            <a:off x="1352600" y="1859340"/>
            <a:ext cx="7632848" cy="4154984"/>
          </a:xfrm>
          <a:prstGeom prst="rect">
            <a:avLst/>
          </a:prstGeom>
        </p:spPr>
        <p:txBody>
          <a:bodyPr wrap="square">
            <a:spAutoFit/>
          </a:bodyPr>
          <a:lstStyle/>
          <a:p>
            <a:r>
              <a:rPr lang="de-DE" dirty="0"/>
              <a:t>Brennstoff 	Heizwert → Brennwert 	Brennwert → Heizwert </a:t>
            </a:r>
          </a:p>
          <a:p>
            <a:endParaRPr lang="de-DE" dirty="0"/>
          </a:p>
          <a:p>
            <a:r>
              <a:rPr lang="de-DE" dirty="0"/>
              <a:t>Heizöl 			1,06 			0,943 </a:t>
            </a:r>
          </a:p>
          <a:p>
            <a:r>
              <a:rPr lang="de-DE" dirty="0"/>
              <a:t>Erdgas 			1,11 			0,901 </a:t>
            </a:r>
          </a:p>
          <a:p>
            <a:r>
              <a:rPr lang="de-DE" dirty="0"/>
              <a:t>Flüssiggas 		1,09 			0,917 </a:t>
            </a:r>
          </a:p>
          <a:p>
            <a:r>
              <a:rPr lang="de-DE" dirty="0"/>
              <a:t>Steinkohle 		1,04 			0,962 </a:t>
            </a:r>
          </a:p>
          <a:p>
            <a:r>
              <a:rPr lang="de-DE" dirty="0"/>
              <a:t>Braunkohle 		1,07 			0,935 </a:t>
            </a:r>
          </a:p>
          <a:p>
            <a:r>
              <a:rPr lang="de-DE" dirty="0"/>
              <a:t>Holz 			1,08 			0,926 </a:t>
            </a:r>
          </a:p>
          <a:p>
            <a:endParaRPr lang="de-DE" dirty="0"/>
          </a:p>
          <a:p>
            <a:r>
              <a:rPr lang="de-DE" dirty="0"/>
              <a:t>KWK 			1,00 			1,00 </a:t>
            </a:r>
          </a:p>
          <a:p>
            <a:r>
              <a:rPr lang="de-DE" dirty="0"/>
              <a:t>Fernwärme 		1,00 			1,00 </a:t>
            </a:r>
          </a:p>
          <a:p>
            <a:r>
              <a:rPr lang="de-DE" dirty="0"/>
              <a:t>Strom 			1,00 			1,00 </a:t>
            </a:r>
          </a:p>
          <a:p>
            <a:endParaRPr lang="de-DE" dirty="0"/>
          </a:p>
          <a:p>
            <a:endParaRPr lang="de-DE" dirty="0"/>
          </a:p>
          <a:p>
            <a:r>
              <a:rPr lang="de-DE" sz="1200" dirty="0"/>
              <a:t>Quelle: </a:t>
            </a:r>
            <a:r>
              <a:rPr lang="de-DE" sz="1200" dirty="0" err="1"/>
              <a:t>EnEV</a:t>
            </a:r>
            <a:endParaRPr lang="de-DE" sz="1200" dirty="0"/>
          </a:p>
        </p:txBody>
      </p:sp>
    </p:spTree>
    <p:extLst>
      <p:ext uri="{BB962C8B-B14F-4D97-AF65-F5344CB8AC3E}">
        <p14:creationId xmlns:p14="http://schemas.microsoft.com/office/powerpoint/2010/main" val="3138854882"/>
      </p:ext>
    </p:extLst>
  </p:cSld>
  <p:clrMapOvr>
    <a:masterClrMapping/>
  </p:clrMapOvr>
  <p:transition spd="med">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p:cNvSpPr>
            <a:spLocks noGrp="1"/>
          </p:cNvSpPr>
          <p:nvPr>
            <p:ph type="title"/>
          </p:nvPr>
        </p:nvSpPr>
        <p:spPr/>
        <p:txBody>
          <a:bodyPr/>
          <a:lstStyle/>
          <a:p>
            <a:pPr eaLnBrk="1" hangingPunct="1"/>
            <a:r>
              <a:rPr lang="de-DE" dirty="0"/>
              <a:t>Einheiten der Beleuchtungstechnik</a:t>
            </a:r>
            <a:endParaRPr lang="de-DE" i="1" dirty="0"/>
          </a:p>
        </p:txBody>
      </p:sp>
      <p:sp>
        <p:nvSpPr>
          <p:cNvPr id="11" name="Rechteck 10"/>
          <p:cNvSpPr/>
          <p:nvPr/>
        </p:nvSpPr>
        <p:spPr>
          <a:xfrm>
            <a:off x="776536" y="1268760"/>
            <a:ext cx="9217024"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Übersicht über photometrische Größen und Einheiten</a:t>
            </a:r>
            <a:r>
              <a:rPr lang="de-DE" sz="2000" dirty="0">
                <a:latin typeface="Arial Unicode MS" pitchFamily="34" charset="-128"/>
                <a:ea typeface="Arial Unicode MS" pitchFamily="34" charset="-128"/>
                <a:cs typeface="Arial Unicode MS" pitchFamily="34" charset="-128"/>
              </a:rPr>
              <a:t>		</a:t>
            </a:r>
          </a:p>
        </p:txBody>
      </p:sp>
      <p:pic>
        <p:nvPicPr>
          <p:cNvPr id="16406" name="Picture 22"/>
          <p:cNvPicPr>
            <a:picLocks noChangeAspect="1" noChangeArrowheads="1"/>
          </p:cNvPicPr>
          <p:nvPr/>
        </p:nvPicPr>
        <p:blipFill rotWithShape="1">
          <a:blip r:embed="rId2">
            <a:extLst>
              <a:ext uri="{28A0092B-C50C-407E-A947-70E740481C1C}">
                <a14:useLocalDpi xmlns:a14="http://schemas.microsoft.com/office/drawing/2010/main" val="0"/>
              </a:ext>
            </a:extLst>
          </a:blip>
          <a:srcRect t="6174" b="-66"/>
          <a:stretch/>
        </p:blipFill>
        <p:spPr bwMode="auto">
          <a:xfrm>
            <a:off x="862533" y="1772816"/>
            <a:ext cx="7762875" cy="42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9556838"/>
      </p:ext>
    </p:extLst>
  </p:cSld>
  <p:clrMapOvr>
    <a:masterClrMapping/>
  </p:clrMapOvr>
  <p:transition spd="med">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776536" y="1700808"/>
            <a:ext cx="8740774" cy="3785652"/>
          </a:xfrm>
          <a:prstGeom prst="rect">
            <a:avLst/>
          </a:prstGeom>
        </p:spPr>
        <p:txBody>
          <a:bodyPr wrap="square">
            <a:spAutoFit/>
          </a:bodyPr>
          <a:lstStyle/>
          <a:p>
            <a:r>
              <a:rPr lang="de-DE" sz="1600" dirty="0"/>
              <a:t>Mathematisches Formelzeichen: </a:t>
            </a:r>
            <a:br>
              <a:rPr lang="de-DE" sz="1600" dirty="0"/>
            </a:br>
            <a:r>
              <a:rPr lang="de-DE" sz="1600" dirty="0"/>
              <a:t>Maßeinheit: 			</a:t>
            </a:r>
            <a:r>
              <a:rPr lang="de-DE" sz="1600" dirty="0" err="1"/>
              <a:t>Lumen</a:t>
            </a:r>
            <a:r>
              <a:rPr lang="de-DE" sz="1600" dirty="0"/>
              <a:t> (</a:t>
            </a:r>
            <a:r>
              <a:rPr lang="de-DE" sz="1600" dirty="0" err="1"/>
              <a:t>lm</a:t>
            </a:r>
            <a:r>
              <a:rPr lang="de-DE" sz="1600" dirty="0"/>
              <a:t>)</a:t>
            </a:r>
          </a:p>
          <a:p>
            <a:endParaRPr lang="de-DE" sz="1600" dirty="0"/>
          </a:p>
          <a:p>
            <a:r>
              <a:rPr lang="de-DE" sz="1600" dirty="0"/>
              <a:t>Unter Lichtstrom versteht man die gesamte, in allen Richtungen  von der Lichtquelle in den Raum abgestrahlte Energie. Zur spektralen Bewertung herangezogen wird die Helligkeitsempfindlichkeit des menschlichen Auges.</a:t>
            </a:r>
          </a:p>
          <a:p>
            <a:endParaRPr lang="de-DE" sz="1600" dirty="0"/>
          </a:p>
          <a:p>
            <a:endParaRPr lang="de-DE" sz="1600" dirty="0"/>
          </a:p>
          <a:p>
            <a:endParaRPr lang="de-DE" sz="1600" dirty="0"/>
          </a:p>
          <a:p>
            <a:endParaRPr lang="de-DE" sz="1600" dirty="0"/>
          </a:p>
          <a:p>
            <a:endParaRPr lang="de-DE" sz="1600" dirty="0"/>
          </a:p>
          <a:p>
            <a:r>
              <a:rPr lang="de-DE" sz="1600" dirty="0"/>
              <a:t>Beispiel:</a:t>
            </a:r>
            <a:br>
              <a:rPr lang="de-DE" sz="1600" dirty="0"/>
            </a:br>
            <a:r>
              <a:rPr lang="de-DE" sz="1600" dirty="0"/>
              <a:t>Eine Glühlampe wird eingeschaltet. Das gesamte Licht, welches die Lampe in jede Richtung zusammen abstrahlt, bezeichnet man als Lichtstrom, gemessen in </a:t>
            </a:r>
            <a:r>
              <a:rPr lang="de-DE" sz="1600" dirty="0" err="1"/>
              <a:t>Lumen</a:t>
            </a:r>
            <a:r>
              <a:rPr lang="de-DE" sz="1600" dirty="0"/>
              <a:t>.</a:t>
            </a:r>
          </a:p>
          <a:p>
            <a:endParaRPr lang="de-DE" sz="1600"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1020" y="1093490"/>
            <a:ext cx="9525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68" t="-5" r="45959" b="56465"/>
          <a:stretch/>
        </p:blipFill>
        <p:spPr bwMode="auto">
          <a:xfrm>
            <a:off x="4113950" y="1916832"/>
            <a:ext cx="262986" cy="288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itel 1"/>
          <p:cNvSpPr>
            <a:spLocks noGrp="1"/>
          </p:cNvSpPr>
          <p:nvPr>
            <p:ph type="title"/>
          </p:nvPr>
        </p:nvSpPr>
        <p:spPr/>
        <p:txBody>
          <a:bodyPr/>
          <a:lstStyle/>
          <a:p>
            <a:pPr eaLnBrk="1" hangingPunct="1"/>
            <a:r>
              <a:rPr lang="de-DE" dirty="0"/>
              <a:t>Einheiten der Beleuchtungstechnik</a:t>
            </a:r>
            <a:endParaRPr lang="de-DE" i="1" dirty="0"/>
          </a:p>
        </p:txBody>
      </p:sp>
      <p:sp>
        <p:nvSpPr>
          <p:cNvPr id="7" name="Textplatzhalter 1"/>
          <p:cNvSpPr>
            <a:spLocks noGrp="1"/>
          </p:cNvSpPr>
          <p:nvPr>
            <p:ph type="body" sz="quarter" idx="10"/>
          </p:nvPr>
        </p:nvSpPr>
        <p:spPr>
          <a:xfrm>
            <a:off x="776536" y="1268760"/>
            <a:ext cx="8424936" cy="432048"/>
          </a:xfrm>
        </p:spPr>
        <p:txBody>
          <a:bodyPr/>
          <a:lstStyle/>
          <a:p>
            <a:r>
              <a:rPr lang="de-DE" dirty="0" err="1"/>
              <a:t>Lichtsstrom</a:t>
            </a:r>
            <a:endParaRPr lang="de-DE" sz="1600" dirty="0"/>
          </a:p>
        </p:txBody>
      </p:sp>
    </p:spTree>
    <p:extLst>
      <p:ext uri="{BB962C8B-B14F-4D97-AF65-F5344CB8AC3E}">
        <p14:creationId xmlns:p14="http://schemas.microsoft.com/office/powerpoint/2010/main" val="1131974818"/>
      </p:ext>
    </p:extLst>
  </p:cSld>
  <p:clrMapOvr>
    <a:masterClrMapping/>
  </p:clrMapOvr>
  <p:transition spd="med">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Einheiten der Beleuchtungstechnik</a:t>
            </a:r>
            <a:endParaRPr lang="de-DE" i="1" dirty="0"/>
          </a:p>
        </p:txBody>
      </p:sp>
      <p:sp>
        <p:nvSpPr>
          <p:cNvPr id="7" name="Textplatzhalter 1"/>
          <p:cNvSpPr>
            <a:spLocks noGrp="1"/>
          </p:cNvSpPr>
          <p:nvPr>
            <p:ph type="body" sz="quarter" idx="10"/>
          </p:nvPr>
        </p:nvSpPr>
        <p:spPr>
          <a:xfrm>
            <a:off x="776536" y="1268760"/>
            <a:ext cx="8424936" cy="432048"/>
          </a:xfrm>
        </p:spPr>
        <p:txBody>
          <a:bodyPr/>
          <a:lstStyle/>
          <a:p>
            <a:r>
              <a:rPr lang="de-DE" dirty="0"/>
              <a:t>Lichtmenge</a:t>
            </a:r>
            <a:endParaRPr lang="de-DE" sz="1600" dirty="0"/>
          </a:p>
        </p:txBody>
      </p:sp>
      <p:sp>
        <p:nvSpPr>
          <p:cNvPr id="6" name="Rechteck 5"/>
          <p:cNvSpPr/>
          <p:nvPr/>
        </p:nvSpPr>
        <p:spPr>
          <a:xfrm>
            <a:off x="776536" y="1700808"/>
            <a:ext cx="9217024" cy="3785652"/>
          </a:xfrm>
          <a:prstGeom prst="rect">
            <a:avLst/>
          </a:prstGeom>
        </p:spPr>
        <p:txBody>
          <a:bodyPr wrap="square">
            <a:spAutoFit/>
          </a:bodyPr>
          <a:lstStyle/>
          <a:p>
            <a:r>
              <a:rPr lang="de-DE" sz="1600" dirty="0"/>
              <a:t>Mathematisches Formelzeichen: 	</a:t>
            </a:r>
            <a:r>
              <a:rPr lang="de-DE" sz="1600" dirty="0" err="1"/>
              <a:t>Q</a:t>
            </a:r>
            <a:r>
              <a:rPr lang="de-DE" sz="1200" dirty="0" err="1"/>
              <a:t>v</a:t>
            </a:r>
            <a:endParaRPr lang="de-DE" b="1" dirty="0"/>
          </a:p>
          <a:p>
            <a:r>
              <a:rPr lang="de-DE" sz="1600" dirty="0"/>
              <a:t>Maßeinheit: 			</a:t>
            </a:r>
            <a:r>
              <a:rPr lang="de-DE" sz="1600" dirty="0" err="1"/>
              <a:t>Lumensekunden</a:t>
            </a:r>
            <a:r>
              <a:rPr lang="de-DE" sz="1600" dirty="0"/>
              <a:t> (</a:t>
            </a:r>
            <a:r>
              <a:rPr lang="de-DE" sz="1600" dirty="0" err="1"/>
              <a:t>lms</a:t>
            </a:r>
            <a:r>
              <a:rPr lang="de-DE" sz="1600" dirty="0"/>
              <a:t>)</a:t>
            </a:r>
          </a:p>
          <a:p>
            <a:endParaRPr lang="de-DE" sz="1600" dirty="0"/>
          </a:p>
          <a:p>
            <a:r>
              <a:rPr lang="de-DE" sz="1600" dirty="0"/>
              <a:t>Die Lichtmenge gibt die Höhe des Lichtstroms über einen bestimmten Zeitraum an. </a:t>
            </a:r>
          </a:p>
          <a:p>
            <a:endParaRPr lang="de-DE" sz="1600" dirty="0"/>
          </a:p>
          <a:p>
            <a:endParaRPr lang="de-DE" sz="1600" dirty="0"/>
          </a:p>
          <a:p>
            <a:endParaRPr lang="de-DE" sz="1600" dirty="0"/>
          </a:p>
          <a:p>
            <a:endParaRPr lang="de-DE" sz="1600" dirty="0"/>
          </a:p>
          <a:p>
            <a:endParaRPr lang="de-DE" sz="1600" dirty="0"/>
          </a:p>
          <a:p>
            <a:endParaRPr lang="de-DE" sz="1600" dirty="0"/>
          </a:p>
          <a:p>
            <a:endParaRPr lang="de-DE" sz="1600" dirty="0"/>
          </a:p>
          <a:p>
            <a:r>
              <a:rPr lang="de-DE" sz="1600" dirty="0"/>
              <a:t>Beispiel:</a:t>
            </a:r>
          </a:p>
          <a:p>
            <a:r>
              <a:rPr lang="de-DE" sz="1600" dirty="0"/>
              <a:t>Eine Glühlampe wird für 1 Minute (= 60 Sekunden) eingeschaltet. Während dieses Zeitraumes erzeugt sie einen Lichtstrom von 1 </a:t>
            </a:r>
            <a:r>
              <a:rPr lang="de-DE" sz="1600" dirty="0" err="1"/>
              <a:t>lm</a:t>
            </a:r>
            <a:r>
              <a:rPr lang="de-DE" sz="1600" dirty="0"/>
              <a:t>. Die abgestrahlte Lichtmenge beträgt daher 60 </a:t>
            </a:r>
            <a:r>
              <a:rPr lang="de-DE" sz="1600" dirty="0" err="1"/>
              <a:t>lms</a:t>
            </a:r>
            <a:r>
              <a:rPr lang="de-DE" sz="1600" dirty="0"/>
              <a:t>.</a:t>
            </a:r>
          </a:p>
          <a:p>
            <a:endParaRPr lang="de-DE" sz="1600" dirty="0"/>
          </a:p>
        </p:txBody>
      </p:sp>
      <p:pic>
        <p:nvPicPr>
          <p:cNvPr id="41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1020" y="1093490"/>
            <a:ext cx="9525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8454035"/>
      </p:ext>
    </p:extLst>
  </p:cSld>
  <p:clrMapOvr>
    <a:masterClrMapping/>
  </p:clrMapOvr>
  <p:transition spd="med">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Einheiten der Beleuchtungstechnik</a:t>
            </a:r>
            <a:endParaRPr lang="de-DE" i="1" dirty="0"/>
          </a:p>
        </p:txBody>
      </p:sp>
      <p:sp>
        <p:nvSpPr>
          <p:cNvPr id="7" name="Textplatzhalter 1"/>
          <p:cNvSpPr>
            <a:spLocks noGrp="1"/>
          </p:cNvSpPr>
          <p:nvPr>
            <p:ph type="body" sz="quarter" idx="10"/>
          </p:nvPr>
        </p:nvSpPr>
        <p:spPr>
          <a:xfrm>
            <a:off x="776536" y="1268760"/>
            <a:ext cx="8424936" cy="432048"/>
          </a:xfrm>
        </p:spPr>
        <p:txBody>
          <a:bodyPr/>
          <a:lstStyle/>
          <a:p>
            <a:r>
              <a:rPr lang="de-DE" dirty="0"/>
              <a:t>Raumwinkel</a:t>
            </a:r>
            <a:endParaRPr lang="de-DE" sz="1600" dirty="0"/>
          </a:p>
        </p:txBody>
      </p:sp>
      <mc:AlternateContent xmlns:mc="http://schemas.openxmlformats.org/markup-compatibility/2006" xmlns:a14="http://schemas.microsoft.com/office/drawing/2010/main">
        <mc:Choice Requires="a14">
          <p:sp>
            <p:nvSpPr>
              <p:cNvPr id="6" name="Rechteck 5"/>
              <p:cNvSpPr/>
              <p:nvPr/>
            </p:nvSpPr>
            <p:spPr>
              <a:xfrm>
                <a:off x="776536" y="1706839"/>
                <a:ext cx="9217024" cy="4386457"/>
              </a:xfrm>
              <a:prstGeom prst="rect">
                <a:avLst/>
              </a:prstGeom>
            </p:spPr>
            <p:txBody>
              <a:bodyPr wrap="square">
                <a:spAutoFit/>
              </a:bodyPr>
              <a:lstStyle/>
              <a:p>
                <a:r>
                  <a:rPr lang="de-DE" sz="1600" dirty="0"/>
                  <a:t>Mathematisches Formelzeichen: 	</a:t>
                </a:r>
                <a:r>
                  <a:rPr lang="el-GR" sz="1600" b="1" i="1" dirty="0">
                    <a:latin typeface="Calibri"/>
                    <a:cs typeface="Calibri"/>
                  </a:rPr>
                  <a:t>Ω </a:t>
                </a:r>
                <a:endParaRPr lang="de-DE" sz="1600" b="1" i="1" dirty="0">
                  <a:latin typeface="Calibri"/>
                  <a:cs typeface="Calibri"/>
                </a:endParaRPr>
              </a:p>
              <a:p>
                <a:r>
                  <a:rPr lang="de-DE" sz="1600" dirty="0"/>
                  <a:t>Maßeinheit: 			Steradiant (</a:t>
                </a:r>
                <a:r>
                  <a:rPr lang="de-DE" sz="1600" dirty="0" err="1"/>
                  <a:t>sr</a:t>
                </a:r>
                <a:r>
                  <a:rPr lang="de-DE" sz="1600" dirty="0"/>
                  <a:t>)</a:t>
                </a:r>
              </a:p>
              <a:p>
                <a:endParaRPr lang="de-DE" sz="1600" dirty="0"/>
              </a:p>
              <a:p>
                <a:r>
                  <a:rPr lang="de-DE" sz="1600" dirty="0"/>
                  <a:t>Der Raumwinkel gibt das Verhältnis einer Fläche s zu der gesamten Kugeloberfläche an.</a:t>
                </a:r>
              </a:p>
              <a:p>
                <a:endParaRPr lang="de-DE" sz="1600" dirty="0"/>
              </a:p>
              <a:p>
                <a:r>
                  <a:rPr lang="de-DE" sz="1600" dirty="0"/>
                  <a:t>Dazu stellen wir uns vor, die Lichtquelle wäre absolut punktförmig und würde ihr Licht gleichmäßig und kugelförmig abstrahlen (siehe Abbildung rechts). In diesem Fall befindet sich die Lichtquelle exakt im Mittelpunkt dieser Kugel und die beleuchtete Fläche liegt auf der Kugeloberfläche.          Der gesuchte Raumwinkel (in Steradiant, </a:t>
                </a:r>
                <a:r>
                  <a:rPr lang="de-DE" sz="1600" dirty="0" err="1"/>
                  <a:t>sr</a:t>
                </a:r>
                <a:r>
                  <a:rPr lang="de-DE" sz="1600" dirty="0"/>
                  <a:t>) berechnet sich dann:</a:t>
                </a:r>
              </a:p>
              <a:p>
                <a:endParaRPr lang="de-DE" sz="1600" dirty="0"/>
              </a:p>
              <a:p>
                <a:r>
                  <a:rPr lang="de-DE" sz="1600" dirty="0"/>
                  <a:t>Raumwinkel (</a:t>
                </a:r>
                <a:r>
                  <a:rPr lang="de-DE" sz="1600" dirty="0" err="1"/>
                  <a:t>sr</a:t>
                </a:r>
                <a:r>
                  <a:rPr lang="de-DE" sz="1600" dirty="0"/>
                  <a:t>) = </a:t>
                </a:r>
                <a14:m>
                  <m:oMath xmlns:m="http://schemas.openxmlformats.org/officeDocument/2006/math">
                    <m:f>
                      <m:fPr>
                        <m:ctrlPr>
                          <a:rPr lang="de-DE" sz="1600" i="1">
                            <a:latin typeface="Cambria Math" panose="02040503050406030204" pitchFamily="18" charset="0"/>
                          </a:rPr>
                        </m:ctrlPr>
                      </m:fPr>
                      <m:num>
                        <m:r>
                          <a:rPr lang="de-DE" sz="1600" b="0" i="1" smtClean="0">
                            <a:latin typeface="Cambria Math"/>
                          </a:rPr>
                          <m:t>𝐹𝑙</m:t>
                        </m:r>
                        <m:r>
                          <a:rPr lang="de-DE" sz="1600" b="0" i="1" smtClean="0">
                            <a:latin typeface="Cambria Math"/>
                          </a:rPr>
                          <m:t>ä</m:t>
                        </m:r>
                        <m:r>
                          <a:rPr lang="de-DE" sz="1600" b="0" i="1" smtClean="0">
                            <a:latin typeface="Cambria Math"/>
                          </a:rPr>
                          <m:t>𝑐h𝑒</m:t>
                        </m:r>
                      </m:num>
                      <m:den>
                        <m:r>
                          <a:rPr lang="de-DE" sz="1600" b="0" i="1" smtClean="0">
                            <a:latin typeface="Cambria Math"/>
                          </a:rPr>
                          <m:t>𝑅𝑎𝑑𝑖𝑢𝑠</m:t>
                        </m:r>
                        <m:r>
                          <a:rPr lang="de-DE" sz="1600" i="1" baseline="30000">
                            <a:latin typeface="Cambria Math"/>
                          </a:rPr>
                          <m:t>2</m:t>
                        </m:r>
                      </m:den>
                    </m:f>
                  </m:oMath>
                </a14:m>
                <a:r>
                  <a:rPr lang="de-DE" sz="1600" dirty="0"/>
                  <a:t>  =  </a:t>
                </a:r>
                <a14:m>
                  <m:oMath xmlns:m="http://schemas.openxmlformats.org/officeDocument/2006/math">
                    <m:f>
                      <m:fPr>
                        <m:ctrlPr>
                          <a:rPr lang="de-DE" sz="1600" b="0" i="1" smtClean="0">
                            <a:latin typeface="Cambria Math" panose="02040503050406030204" pitchFamily="18" charset="0"/>
                          </a:rPr>
                        </m:ctrlPr>
                      </m:fPr>
                      <m:num>
                        <m:r>
                          <a:rPr lang="de-DE" sz="1600" b="0" i="1" smtClean="0">
                            <a:latin typeface="Cambria Math"/>
                          </a:rPr>
                          <m:t>𝑆</m:t>
                        </m:r>
                      </m:num>
                      <m:den>
                        <m:r>
                          <a:rPr lang="de-DE" sz="1600" b="0" i="1" smtClean="0">
                            <a:latin typeface="Cambria Math"/>
                          </a:rPr>
                          <m:t>𝑟</m:t>
                        </m:r>
                        <m:r>
                          <a:rPr lang="de-DE" sz="1600" b="0" i="1" baseline="30000" smtClean="0">
                            <a:latin typeface="Cambria Math"/>
                          </a:rPr>
                          <m:t>2</m:t>
                        </m:r>
                      </m:den>
                    </m:f>
                  </m:oMath>
                </a14:m>
                <a:endParaRPr lang="de-DE" sz="1600" b="0" dirty="0"/>
              </a:p>
              <a:p>
                <a:endParaRPr lang="de-DE" sz="1600" dirty="0"/>
              </a:p>
              <a:p>
                <a:r>
                  <a:rPr lang="de-DE" sz="1600" dirty="0"/>
                  <a:t>Ein Raumwinkel von 1 </a:t>
                </a:r>
                <a:r>
                  <a:rPr lang="de-DE" sz="1600" dirty="0" err="1"/>
                  <a:t>sr</a:t>
                </a:r>
                <a:r>
                  <a:rPr lang="de-DE" sz="1600" dirty="0"/>
                  <a:t> umschließt auf einer Kugel 				           mit dem Radius 1 m eine Fläche von 1 m</a:t>
                </a:r>
                <a:r>
                  <a:rPr lang="de-DE" sz="1600" baseline="30000" dirty="0"/>
                  <a:t>2</a:t>
                </a:r>
                <a:r>
                  <a:rPr lang="de-DE" sz="1600" dirty="0"/>
                  <a:t>.</a:t>
                </a:r>
              </a:p>
              <a:p>
                <a:endParaRPr lang="de-DE" sz="1600" dirty="0"/>
              </a:p>
              <a:p>
                <a:r>
                  <a:rPr lang="de-DE" sz="1600" dirty="0"/>
                  <a:t>Der maximale Raumwinkel beträgt 4</a:t>
                </a:r>
                <a:r>
                  <a:rPr lang="el-GR" sz="1600" dirty="0"/>
                  <a:t>π</a:t>
                </a:r>
                <a:r>
                  <a:rPr lang="de-DE" sz="1600" dirty="0"/>
                  <a:t> ≈ 12,57.</a:t>
                </a:r>
              </a:p>
              <a:p>
                <a:endParaRPr lang="de-DE" sz="1600" dirty="0"/>
              </a:p>
            </p:txBody>
          </p:sp>
        </mc:Choice>
        <mc:Fallback xmlns="">
          <p:sp>
            <p:nvSpPr>
              <p:cNvPr id="6" name="Rechteck 5"/>
              <p:cNvSpPr>
                <a:spLocks noRot="1" noChangeAspect="1" noMove="1" noResize="1" noEditPoints="1" noAdjustHandles="1" noChangeArrowheads="1" noChangeShapeType="1" noTextEdit="1"/>
              </p:cNvSpPr>
              <p:nvPr/>
            </p:nvSpPr>
            <p:spPr>
              <a:xfrm>
                <a:off x="776536" y="1706839"/>
                <a:ext cx="9217024" cy="4386457"/>
              </a:xfrm>
              <a:prstGeom prst="rect">
                <a:avLst/>
              </a:prstGeom>
              <a:blipFill rotWithShape="1">
                <a:blip r:embed="rId2"/>
                <a:stretch>
                  <a:fillRect l="-331" t="-556"/>
                </a:stretch>
              </a:blipFill>
            </p:spPr>
            <p:txBody>
              <a:bodyPr/>
              <a:lstStyle/>
              <a:p>
                <a:r>
                  <a:rPr lang="de-DE">
                    <a:noFill/>
                  </a:rPr>
                  <a:t> </a:t>
                </a:r>
              </a:p>
            </p:txBody>
          </p:sp>
        </mc:Fallback>
      </mc:AlternateContent>
      <p:pic>
        <p:nvPicPr>
          <p:cNvPr id="614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9264" y="3629397"/>
            <a:ext cx="2319883" cy="2319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1020" y="1093490"/>
            <a:ext cx="9525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0022421"/>
      </p:ext>
    </p:extLst>
  </p:cSld>
  <p:clrMapOvr>
    <a:masterClrMapping/>
  </p:clrMapOvr>
  <p:transition spd="med">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Einheiten der Beleuchtungstechnik</a:t>
            </a:r>
            <a:endParaRPr lang="de-DE" i="1" dirty="0"/>
          </a:p>
        </p:txBody>
      </p:sp>
      <p:sp>
        <p:nvSpPr>
          <p:cNvPr id="8" name="Textplatzhalter 1"/>
          <p:cNvSpPr>
            <a:spLocks noGrp="1"/>
          </p:cNvSpPr>
          <p:nvPr>
            <p:ph type="body" sz="quarter" idx="10"/>
          </p:nvPr>
        </p:nvSpPr>
        <p:spPr>
          <a:xfrm>
            <a:off x="776536" y="1268760"/>
            <a:ext cx="8424936" cy="432048"/>
          </a:xfrm>
        </p:spPr>
        <p:txBody>
          <a:bodyPr/>
          <a:lstStyle/>
          <a:p>
            <a:r>
              <a:rPr lang="de-DE" dirty="0"/>
              <a:t>Lichtstärke (SI – Basiseinheit)</a:t>
            </a:r>
          </a:p>
        </p:txBody>
      </p:sp>
      <mc:AlternateContent xmlns:mc="http://schemas.openxmlformats.org/markup-compatibility/2006" xmlns:a14="http://schemas.microsoft.com/office/drawing/2010/main">
        <mc:Choice Requires="a14">
          <p:sp>
            <p:nvSpPr>
              <p:cNvPr id="6" name="Rechteck 5"/>
              <p:cNvSpPr/>
              <p:nvPr/>
            </p:nvSpPr>
            <p:spPr>
              <a:xfrm>
                <a:off x="776536" y="1700808"/>
                <a:ext cx="7771159" cy="4681090"/>
              </a:xfrm>
              <a:prstGeom prst="rect">
                <a:avLst/>
              </a:prstGeom>
            </p:spPr>
            <p:txBody>
              <a:bodyPr wrap="square">
                <a:spAutoFit/>
              </a:bodyPr>
              <a:lstStyle/>
              <a:p>
                <a:r>
                  <a:rPr lang="de-DE" sz="1600" dirty="0"/>
                  <a:t>Mathematisches Formelzeichen: 	I</a:t>
                </a:r>
              </a:p>
              <a:p>
                <a:r>
                  <a:rPr lang="de-DE" sz="1600" dirty="0"/>
                  <a:t>Maßeinheit: 			Candela (cd) 			</a:t>
                </a:r>
              </a:p>
              <a:p>
                <a:endParaRPr lang="de-DE" sz="1600" dirty="0"/>
              </a:p>
              <a:p>
                <a:r>
                  <a:rPr lang="de-DE" sz="1600" dirty="0"/>
                  <a:t>Lichtquellen strahlen ihr Licht nur selten in alle Richtungen gleichzeitig ab. Der in einer bestimmten Richtung abgestrahlte Teil des Lichtstroms nennt man Lichtstärke. Die Lichtstärke lässt sich nach folgender Formel berechnen:</a:t>
                </a:r>
              </a:p>
              <a:p>
                <a:endParaRPr lang="de-DE" sz="1600" dirty="0"/>
              </a:p>
              <a:p>
                <a:r>
                  <a:rPr lang="de-DE" dirty="0"/>
                  <a:t>Lichtstärke = </a:t>
                </a:r>
                <a14:m>
                  <m:oMath xmlns:m="http://schemas.openxmlformats.org/officeDocument/2006/math">
                    <m:f>
                      <m:fPr>
                        <m:ctrlPr>
                          <a:rPr lang="de-DE" b="0" i="1" smtClean="0">
                            <a:latin typeface="Cambria Math" panose="02040503050406030204" pitchFamily="18" charset="0"/>
                          </a:rPr>
                        </m:ctrlPr>
                      </m:fPr>
                      <m:num>
                        <m:r>
                          <a:rPr lang="de-DE" i="1">
                            <a:latin typeface="Cambria Math"/>
                          </a:rPr>
                          <m:t>𝐿𝑖𝑐h𝑡𝑠𝑡𝑟𝑜𝑚</m:t>
                        </m:r>
                        <m:r>
                          <a:rPr lang="de-DE" i="1">
                            <a:latin typeface="Cambria Math"/>
                          </a:rPr>
                          <m:t> </m:t>
                        </m:r>
                        <m:r>
                          <a:rPr lang="de-DE" i="1">
                            <a:latin typeface="Cambria Math"/>
                          </a:rPr>
                          <m:t>𝑖𝑚</m:t>
                        </m:r>
                        <m:r>
                          <a:rPr lang="de-DE" b="0" i="1" smtClean="0">
                            <a:latin typeface="Cambria Math"/>
                          </a:rPr>
                          <m:t> </m:t>
                        </m:r>
                        <m:r>
                          <a:rPr lang="de-DE" b="0" i="1" smtClean="0">
                            <a:latin typeface="Cambria Math"/>
                          </a:rPr>
                          <m:t>𝑅𝑎𝑢𝑚𝑤𝑖𝑛𝑘𝑒𝑙</m:t>
                        </m:r>
                      </m:num>
                      <m:den>
                        <m:r>
                          <a:rPr lang="de-DE" b="0" i="1" smtClean="0">
                            <a:latin typeface="Cambria Math"/>
                          </a:rPr>
                          <m:t>𝑅𝑎𝑢𝑚𝑤𝑖𝑛𝑘𝑒𝑙</m:t>
                        </m:r>
                      </m:den>
                    </m:f>
                  </m:oMath>
                </a14:m>
                <a:endParaRPr lang="de-DE" b="0" dirty="0"/>
              </a:p>
              <a:p>
                <a:endParaRPr lang="de-DE" sz="1600" dirty="0"/>
              </a:p>
              <a:p>
                <a:r>
                  <a:rPr lang="de-DE" sz="1600" dirty="0"/>
                  <a:t>Keine Glühlampen kann ihr Licht absolut kugelförmig abstrahlen (Fassung). 	             Bei der Berechnung der Lichtstärke verwendet man sehr kleine Raumwinkel 	             und trägt die Werte in Abhängigkeit zum Abstrahlwinkel in ein Polardiagramm. 	</a:t>
                </a:r>
              </a:p>
              <a:p>
                <a:endParaRPr lang="de-DE" sz="1600" dirty="0"/>
              </a:p>
              <a:p>
                <a:r>
                  <a:rPr lang="de-DE" sz="1600" dirty="0"/>
                  <a:t>Diagramme dieser Art findet man oft in den Datenblättern der Lampenhersteller. Interessant sind sie in erster Line für den Scheinwerferkonstrukteur. 		 Mit Hilfe dieser Daten kann er das optische System seiner Leuchte auf den verwendeten Lampentyp anpassen und so den Wirkungsgrad optimieren.</a:t>
                </a:r>
              </a:p>
              <a:p>
                <a:endParaRPr lang="de-DE" sz="1600" dirty="0"/>
              </a:p>
            </p:txBody>
          </p:sp>
        </mc:Choice>
        <mc:Fallback xmlns="">
          <p:sp>
            <p:nvSpPr>
              <p:cNvPr id="6" name="Rechteck 5"/>
              <p:cNvSpPr>
                <a:spLocks noRot="1" noChangeAspect="1" noMove="1" noResize="1" noEditPoints="1" noAdjustHandles="1" noChangeArrowheads="1" noChangeShapeType="1" noTextEdit="1"/>
              </p:cNvSpPr>
              <p:nvPr/>
            </p:nvSpPr>
            <p:spPr>
              <a:xfrm>
                <a:off x="776536" y="1700808"/>
                <a:ext cx="7771159" cy="4681090"/>
              </a:xfrm>
              <a:prstGeom prst="rect">
                <a:avLst/>
              </a:prstGeom>
              <a:blipFill rotWithShape="1">
                <a:blip r:embed="rId2"/>
                <a:stretch>
                  <a:fillRect l="-627" t="-391" r="-627"/>
                </a:stretch>
              </a:blipFill>
            </p:spPr>
            <p:txBody>
              <a:bodyPr/>
              <a:lstStyle/>
              <a:p>
                <a:r>
                  <a:rPr lang="de-DE">
                    <a:noFill/>
                  </a:rPr>
                  <a:t> </a:t>
                </a:r>
              </a:p>
            </p:txBody>
          </p:sp>
        </mc:Fallback>
      </mc:AlternateContent>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4770" y="3314675"/>
            <a:ext cx="142875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1020" y="1093490"/>
            <a:ext cx="9525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625573"/>
      </p:ext>
    </p:extLst>
  </p:cSld>
  <p:clrMapOvr>
    <a:masterClrMapping/>
  </p:clrMapOvr>
  <p:transition spd="med">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Einheiten der Beleuchtungstechnik</a:t>
            </a:r>
            <a:endParaRPr lang="de-DE" i="1" dirty="0"/>
          </a:p>
        </p:txBody>
      </p:sp>
      <p:sp>
        <p:nvSpPr>
          <p:cNvPr id="7" name="Textplatzhalter 1"/>
          <p:cNvSpPr>
            <a:spLocks noGrp="1"/>
          </p:cNvSpPr>
          <p:nvPr>
            <p:ph type="body" sz="quarter" idx="10"/>
          </p:nvPr>
        </p:nvSpPr>
        <p:spPr>
          <a:xfrm>
            <a:off x="776536" y="1268760"/>
            <a:ext cx="8424936" cy="432048"/>
          </a:xfrm>
        </p:spPr>
        <p:txBody>
          <a:bodyPr/>
          <a:lstStyle/>
          <a:p>
            <a:r>
              <a:rPr lang="de-DE" dirty="0"/>
              <a:t>Lichtausbeute (praktisch ein Wirkungsgrad)</a:t>
            </a:r>
          </a:p>
        </p:txBody>
      </p:sp>
      <p:sp>
        <p:nvSpPr>
          <p:cNvPr id="6" name="Rechteck 5"/>
          <p:cNvSpPr/>
          <p:nvPr/>
        </p:nvSpPr>
        <p:spPr>
          <a:xfrm>
            <a:off x="776536" y="1700808"/>
            <a:ext cx="8380734" cy="4770537"/>
          </a:xfrm>
          <a:prstGeom prst="rect">
            <a:avLst/>
          </a:prstGeom>
        </p:spPr>
        <p:txBody>
          <a:bodyPr wrap="square">
            <a:spAutoFit/>
          </a:bodyPr>
          <a:lstStyle/>
          <a:p>
            <a:r>
              <a:rPr lang="de-DE" sz="1600" dirty="0"/>
              <a:t>Mathematisches Formelzeichen: 	</a:t>
            </a:r>
            <a:r>
              <a:rPr lang="el-GR" sz="1600" dirty="0"/>
              <a:t>η </a:t>
            </a:r>
            <a:r>
              <a:rPr lang="de-DE" sz="1600" dirty="0"/>
              <a:t>	</a:t>
            </a:r>
          </a:p>
          <a:p>
            <a:r>
              <a:rPr lang="de-DE" sz="1600" dirty="0"/>
              <a:t>Maßeinheit: 			</a:t>
            </a:r>
            <a:r>
              <a:rPr lang="de-DE" sz="1600" dirty="0" err="1"/>
              <a:t>Lumen</a:t>
            </a:r>
            <a:r>
              <a:rPr lang="de-DE" sz="1600" dirty="0"/>
              <a:t>/Watt (</a:t>
            </a:r>
            <a:r>
              <a:rPr lang="de-DE" sz="1600" dirty="0" err="1"/>
              <a:t>lm</a:t>
            </a:r>
            <a:r>
              <a:rPr lang="de-DE" sz="1600" dirty="0"/>
              <a:t>/W)</a:t>
            </a:r>
          </a:p>
          <a:p>
            <a:endParaRPr lang="de-DE" sz="1600" dirty="0"/>
          </a:p>
          <a:p>
            <a:r>
              <a:rPr lang="de-DE" sz="1600" dirty="0"/>
              <a:t>Die Lichtausbeute gibt an, wie effizient eine Lampe die aufgenommene elektrische Energie in Licht umsetzt. Angegeben wird der Quotient aus dem von einer Leuchte abgegebenen Lichtstrom und der von ihr aufgenommenen Leistung.</a:t>
            </a:r>
          </a:p>
          <a:p>
            <a:endParaRPr lang="de-DE" sz="1600" dirty="0"/>
          </a:p>
          <a:p>
            <a:endParaRPr lang="de-DE" sz="1600" dirty="0"/>
          </a:p>
          <a:p>
            <a:r>
              <a:rPr lang="de-DE" sz="1600" dirty="0"/>
              <a:t>Eine Kerze hat eine Lichtausbeute von ca. 0,1 </a:t>
            </a:r>
            <a:r>
              <a:rPr lang="de-DE" sz="1600" dirty="0" err="1"/>
              <a:t>lm</a:t>
            </a:r>
            <a:r>
              <a:rPr lang="de-DE" sz="1600" dirty="0"/>
              <a:t>/W, Glühbirnen von max. 15 </a:t>
            </a:r>
            <a:r>
              <a:rPr lang="de-DE" sz="1600" dirty="0" err="1"/>
              <a:t>lm</a:t>
            </a:r>
            <a:r>
              <a:rPr lang="de-DE" sz="1600" dirty="0"/>
              <a:t>/W.</a:t>
            </a:r>
          </a:p>
          <a:p>
            <a:endParaRPr lang="de-DE" sz="1600" dirty="0"/>
          </a:p>
          <a:p>
            <a:r>
              <a:rPr lang="de-DE" sz="1600" dirty="0"/>
              <a:t>Halogenlampen haben einen durchschnittlichen Wirkungsgrad von etwa 25 </a:t>
            </a:r>
            <a:r>
              <a:rPr lang="de-DE" sz="1600" dirty="0" err="1"/>
              <a:t>lm</a:t>
            </a:r>
            <a:r>
              <a:rPr lang="de-DE" sz="1600" dirty="0"/>
              <a:t>/W. 	          </a:t>
            </a:r>
          </a:p>
          <a:p>
            <a:r>
              <a:rPr lang="de-DE" sz="1600" dirty="0"/>
              <a:t>Bei HMI-Lampen (Halogen-Metalldampf-Lampe) liegt er zwischen 80 und 100 </a:t>
            </a:r>
            <a:r>
              <a:rPr lang="de-DE" sz="1600" dirty="0" err="1"/>
              <a:t>lm</a:t>
            </a:r>
            <a:r>
              <a:rPr lang="de-DE" sz="1600" dirty="0"/>
              <a:t>/W.</a:t>
            </a:r>
          </a:p>
          <a:p>
            <a:endParaRPr lang="de-DE" sz="1600" dirty="0"/>
          </a:p>
          <a:p>
            <a:r>
              <a:rPr lang="de-DE" sz="1600" dirty="0"/>
              <a:t>Natriumdampf-Niederdrucklampen erreichen heute im durchschnittlich 175 </a:t>
            </a:r>
            <a:r>
              <a:rPr lang="de-DE" sz="1600" dirty="0" err="1"/>
              <a:t>lm</a:t>
            </a:r>
            <a:r>
              <a:rPr lang="de-DE" sz="1600" dirty="0"/>
              <a:t>/W.</a:t>
            </a:r>
          </a:p>
          <a:p>
            <a:endParaRPr lang="de-DE" sz="1600" dirty="0"/>
          </a:p>
          <a:p>
            <a:r>
              <a:rPr lang="de-DE" sz="1600" dirty="0"/>
              <a:t>Mit LED-Lampen sind theoretisch bis 231 </a:t>
            </a:r>
            <a:r>
              <a:rPr lang="de-DE" sz="1600" dirty="0" err="1"/>
              <a:t>lm</a:t>
            </a:r>
            <a:r>
              <a:rPr lang="de-DE" sz="1600" dirty="0"/>
              <a:t>/W realisierbar. </a:t>
            </a:r>
          </a:p>
          <a:p>
            <a:endParaRPr lang="de-DE" sz="1600" dirty="0"/>
          </a:p>
          <a:p>
            <a:endParaRPr lang="de-DE" sz="16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1020" y="1093490"/>
            <a:ext cx="9525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359729"/>
      </p:ext>
    </p:extLst>
  </p:cSld>
  <p:clrMapOvr>
    <a:masterClrMapping/>
  </p:clrMapOvr>
  <p:transition spd="med">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7920880" cy="4924425"/>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Was ist eigentlich Energie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In nicht allgemeingültiger Form definieren wir Energie als Fähigkeit, mechanische Arbeit zu verrichten, Wärme abzugeben oder Licht auszusenden.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Energie ist nötig, um einen Körper zu beschleunigen oder um ihn entgegen einer Kraft zu bewegen, um eine Substanz zu erwärmen, um Gas zu verdichten, um elektrischen Strom fließen zu lassen oder um elektromagnetische Wellen abzustrahlen.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Die Energie ist eine physikalische Größe, ihre SI-Einheit ist das Joule (J).</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Einheiten:		 1 cal = 4,19 J		1 J = 1 </a:t>
            </a:r>
            <a:r>
              <a:rPr lang="de-DE" sz="1600" dirty="0" err="1">
                <a:latin typeface="Arial Unicode MS" pitchFamily="34" charset="-128"/>
                <a:ea typeface="Arial Unicode MS" pitchFamily="34" charset="-128"/>
                <a:cs typeface="Arial Unicode MS" pitchFamily="34" charset="-128"/>
              </a:rPr>
              <a:t>Nm</a:t>
            </a:r>
            <a:r>
              <a:rPr lang="de-DE" sz="1600" dirty="0">
                <a:latin typeface="Arial Unicode MS" pitchFamily="34" charset="-128"/>
                <a:ea typeface="Arial Unicode MS" pitchFamily="34" charset="-128"/>
                <a:cs typeface="Arial Unicode MS" pitchFamily="34" charset="-128"/>
              </a:rPr>
              <a:t> = 1 </a:t>
            </a:r>
            <a:r>
              <a:rPr lang="de-DE" sz="1600" dirty="0" err="1">
                <a:latin typeface="Arial Unicode MS" pitchFamily="34" charset="-128"/>
                <a:ea typeface="Arial Unicode MS" pitchFamily="34" charset="-128"/>
                <a:cs typeface="Arial Unicode MS" pitchFamily="34" charset="-128"/>
              </a:rPr>
              <a:t>Ws</a:t>
            </a: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Energie lässt sich in verschiedene Energieformen umwandeln. Dabei kann die Gesamtenergie innerhalb eines abgeschlossenen Systems aufgrund der Energieerhaltung weder vermehrt noch vermindert werden (1. Hauptsatz der TD).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Weiterhin setzt der zweite Hauptsatz der Thermodynamik der Umwandelbarkeit prinzipielle Grenzen, insbesondere ist thermische Energie nur eingeschränkt in andere Energieformen umwandelbar und zwischen Systemen übertragbar. </a:t>
            </a:r>
            <a:endParaRPr lang="de-DE" sz="1600" dirty="0"/>
          </a:p>
        </p:txBody>
      </p:sp>
      <p:sp>
        <p:nvSpPr>
          <p:cNvPr id="7" name="Titel 1"/>
          <p:cNvSpPr>
            <a:spLocks noGrp="1"/>
          </p:cNvSpPr>
          <p:nvPr>
            <p:ph type="title"/>
          </p:nvPr>
        </p:nvSpPr>
        <p:spPr/>
        <p:txBody>
          <a:bodyPr/>
          <a:lstStyle/>
          <a:p>
            <a:pPr eaLnBrk="1" hangingPunct="1"/>
            <a:r>
              <a:rPr lang="de-DE" dirty="0"/>
              <a:t>Grundlagen - Energie</a:t>
            </a:r>
            <a:endParaRPr lang="de-DE" i="1" dirty="0"/>
          </a:p>
        </p:txBody>
      </p:sp>
    </p:spTree>
    <p:extLst>
      <p:ext uri="{BB962C8B-B14F-4D97-AF65-F5344CB8AC3E}">
        <p14:creationId xmlns:p14="http://schemas.microsoft.com/office/powerpoint/2010/main" val="2527244248"/>
      </p:ext>
    </p:extLst>
  </p:cSld>
  <p:clrMapOvr>
    <a:masterClrMapping/>
  </p:clrMapOvr>
  <p:transition spd="med">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Einheiten der Beleuchtungstechnik</a:t>
            </a:r>
            <a:endParaRPr lang="de-DE" i="1" dirty="0"/>
          </a:p>
        </p:txBody>
      </p:sp>
      <p:sp>
        <p:nvSpPr>
          <p:cNvPr id="7" name="Textplatzhalter 1"/>
          <p:cNvSpPr>
            <a:spLocks noGrp="1"/>
          </p:cNvSpPr>
          <p:nvPr>
            <p:ph type="body" sz="quarter" idx="10"/>
          </p:nvPr>
        </p:nvSpPr>
        <p:spPr>
          <a:xfrm>
            <a:off x="776536" y="1268760"/>
            <a:ext cx="8424936" cy="432048"/>
          </a:xfrm>
        </p:spPr>
        <p:txBody>
          <a:bodyPr/>
          <a:lstStyle/>
          <a:p>
            <a:r>
              <a:rPr lang="de-DE" dirty="0"/>
              <a:t>Beleuchtungsstärke </a:t>
            </a:r>
          </a:p>
        </p:txBody>
      </p:sp>
      <mc:AlternateContent xmlns:mc="http://schemas.openxmlformats.org/markup-compatibility/2006" xmlns:a14="http://schemas.microsoft.com/office/drawing/2010/main">
        <mc:Choice Requires="a14">
          <p:sp>
            <p:nvSpPr>
              <p:cNvPr id="6" name="Rechteck 5"/>
              <p:cNvSpPr/>
              <p:nvPr/>
            </p:nvSpPr>
            <p:spPr>
              <a:xfrm>
                <a:off x="776536" y="1700808"/>
                <a:ext cx="8496944" cy="4519699"/>
              </a:xfrm>
              <a:prstGeom prst="rect">
                <a:avLst/>
              </a:prstGeom>
            </p:spPr>
            <p:txBody>
              <a:bodyPr wrap="square">
                <a:spAutoFit/>
              </a:bodyPr>
              <a:lstStyle/>
              <a:p>
                <a:r>
                  <a:rPr lang="de-DE" sz="1600" dirty="0"/>
                  <a:t>Mathematisches Formelzeichen: 	E</a:t>
                </a:r>
              </a:p>
              <a:p>
                <a:r>
                  <a:rPr lang="de-DE" sz="1600" dirty="0"/>
                  <a:t>Maßeinheiten: 			Lux (lx)</a:t>
                </a:r>
              </a:p>
              <a:p>
                <a:r>
                  <a:rPr lang="de-DE" sz="1600" dirty="0"/>
                  <a:t>Beleuchtungsstärke gibt an, wie stark eine Fläche beleuchtet wird.</a:t>
                </a:r>
                <a14:m>
                  <m:oMath xmlns:m="http://schemas.openxmlformats.org/officeDocument/2006/math">
                    <m:r>
                      <a:rPr lang="de-DE" sz="1600" b="0" i="0" smtClean="0">
                        <a:latin typeface="Cambria Math"/>
                      </a:rPr>
                      <m:t>  </m:t>
                    </m:r>
                  </m:oMath>
                </a14:m>
                <a:endParaRPr lang="de-DE" sz="1600" b="0" i="0" dirty="0">
                  <a:latin typeface="Cambria Math"/>
                </a:endParaRPr>
              </a:p>
              <a:p>
                <a:endParaRPr lang="de-DE" sz="800" b="0" i="0" dirty="0">
                  <a:latin typeface="Cambria Math"/>
                </a:endParaRPr>
              </a:p>
              <a:p>
                <a:pPr/>
                <a14:m>
                  <m:oMathPara xmlns:m="http://schemas.openxmlformats.org/officeDocument/2006/math">
                    <m:oMathParaPr>
                      <m:jc m:val="centerGroup"/>
                    </m:oMathParaPr>
                    <m:oMath xmlns:m="http://schemas.openxmlformats.org/officeDocument/2006/math">
                      <m:r>
                        <m:rPr>
                          <m:sty m:val="p"/>
                        </m:rPr>
                        <a:rPr lang="de-DE" sz="1600" b="0" i="0" smtClean="0">
                          <a:latin typeface="Cambria Math"/>
                        </a:rPr>
                        <m:t>Beleuchtungsst</m:t>
                      </m:r>
                      <m:r>
                        <a:rPr lang="de-DE" sz="1600" b="0" i="0" smtClean="0">
                          <a:latin typeface="Cambria Math"/>
                        </a:rPr>
                        <m:t>ä</m:t>
                      </m:r>
                      <m:r>
                        <m:rPr>
                          <m:sty m:val="p"/>
                        </m:rPr>
                        <a:rPr lang="de-DE" sz="1600" b="0" i="0" smtClean="0">
                          <a:latin typeface="Cambria Math"/>
                        </a:rPr>
                        <m:t>rke</m:t>
                      </m:r>
                      <m:r>
                        <a:rPr lang="de-DE" sz="1600" b="0" i="0" smtClean="0">
                          <a:latin typeface="Cambria Math"/>
                        </a:rPr>
                        <m:t>= </m:t>
                      </m:r>
                      <m:f>
                        <m:fPr>
                          <m:ctrlPr>
                            <a:rPr lang="de-DE" sz="1600" b="0" i="1" smtClean="0">
                              <a:latin typeface="Cambria Math" panose="02040503050406030204" pitchFamily="18" charset="0"/>
                            </a:rPr>
                          </m:ctrlPr>
                        </m:fPr>
                        <m:num>
                          <m:r>
                            <a:rPr lang="de-DE" sz="1600" i="1">
                              <a:latin typeface="Cambria Math"/>
                            </a:rPr>
                            <m:t>𝐿𝑖𝑐h𝑡𝑠𝑡𝑟𝑜𝑚</m:t>
                          </m:r>
                        </m:num>
                        <m:den>
                          <m:r>
                            <a:rPr lang="de-DE" sz="1600" i="1">
                              <a:latin typeface="Cambria Math"/>
                            </a:rPr>
                            <m:t>𝐹𝑙</m:t>
                          </m:r>
                          <m:r>
                            <a:rPr lang="de-DE" sz="1600" i="1">
                              <a:latin typeface="Cambria Math"/>
                            </a:rPr>
                            <m:t>ä</m:t>
                          </m:r>
                          <m:r>
                            <a:rPr lang="de-DE" sz="1600" i="1">
                              <a:latin typeface="Cambria Math"/>
                            </a:rPr>
                            <m:t>𝑐h𝑒</m:t>
                          </m:r>
                        </m:den>
                      </m:f>
                    </m:oMath>
                  </m:oMathPara>
                </a14:m>
                <a:endParaRPr lang="de-DE" sz="1600" b="0" dirty="0"/>
              </a:p>
              <a:p>
                <a:endParaRPr lang="de-DE" sz="800" dirty="0">
                  <a:latin typeface="Cambria Math"/>
                </a:endParaRPr>
              </a:p>
              <a:p>
                <a:endParaRPr lang="de-DE" sz="800" dirty="0">
                  <a:latin typeface="Cambria Math"/>
                </a:endParaRPr>
              </a:p>
              <a:p>
                <a:r>
                  <a:rPr lang="de-DE" sz="1600" dirty="0"/>
                  <a:t>Im Bereich der praktischen Beleuchtungstechnik ist es sinnvoll, folgende Formel zu merken:</a:t>
                </a:r>
              </a:p>
              <a:p>
                <a:endParaRPr lang="de-DE" sz="800" dirty="0"/>
              </a:p>
              <a:p>
                <a:pPr/>
                <a14:m>
                  <m:oMathPara xmlns:m="http://schemas.openxmlformats.org/officeDocument/2006/math">
                    <m:oMathParaPr>
                      <m:jc m:val="centerGroup"/>
                    </m:oMathParaPr>
                    <m:oMath xmlns:m="http://schemas.openxmlformats.org/officeDocument/2006/math">
                      <m:r>
                        <m:rPr>
                          <m:sty m:val="p"/>
                        </m:rPr>
                        <a:rPr lang="de-DE" sz="1600">
                          <a:latin typeface="Cambria Math"/>
                        </a:rPr>
                        <m:t>Beleuchtungsst</m:t>
                      </m:r>
                      <m:r>
                        <a:rPr lang="de-DE" sz="1600">
                          <a:latin typeface="Cambria Math"/>
                        </a:rPr>
                        <m:t>ä</m:t>
                      </m:r>
                      <m:r>
                        <m:rPr>
                          <m:sty m:val="p"/>
                        </m:rPr>
                        <a:rPr lang="de-DE" sz="1600">
                          <a:latin typeface="Cambria Math"/>
                        </a:rPr>
                        <m:t>rke</m:t>
                      </m:r>
                      <m:r>
                        <a:rPr lang="de-DE" sz="1600">
                          <a:latin typeface="Cambria Math"/>
                        </a:rPr>
                        <m:t>= </m:t>
                      </m:r>
                      <m:f>
                        <m:fPr>
                          <m:ctrlPr>
                            <a:rPr lang="de-DE" sz="1600" i="1">
                              <a:latin typeface="Cambria Math" panose="02040503050406030204" pitchFamily="18" charset="0"/>
                            </a:rPr>
                          </m:ctrlPr>
                        </m:fPr>
                        <m:num>
                          <m:r>
                            <a:rPr lang="de-DE" sz="1600" i="1">
                              <a:latin typeface="Cambria Math"/>
                            </a:rPr>
                            <m:t>𝐿𝑖𝑐h𝑡𝑠𝑡𝑟𝑜𝑚</m:t>
                          </m:r>
                          <m:r>
                            <a:rPr lang="de-DE" sz="1600" b="0" i="1" smtClean="0">
                              <a:latin typeface="Cambria Math"/>
                            </a:rPr>
                            <m:t> (</m:t>
                          </m:r>
                          <m:r>
                            <a:rPr lang="de-DE" sz="1600" b="0" i="1" smtClean="0">
                              <a:latin typeface="Cambria Math"/>
                            </a:rPr>
                            <m:t>𝑐𝑑</m:t>
                          </m:r>
                          <m:r>
                            <a:rPr lang="de-DE" sz="1600" b="0" i="1" smtClean="0">
                              <a:latin typeface="Cambria Math"/>
                            </a:rPr>
                            <m:t>)</m:t>
                          </m:r>
                        </m:num>
                        <m:den>
                          <m:r>
                            <a:rPr lang="de-DE" sz="1600" b="0" i="1" smtClean="0">
                              <a:latin typeface="Cambria Math"/>
                            </a:rPr>
                            <m:t>𝐴𝑏𝑠𝑡𝑎𝑛𝑑</m:t>
                          </m:r>
                          <m:r>
                            <a:rPr lang="de-DE" sz="1600" b="0" i="1" smtClean="0">
                              <a:latin typeface="Cambria Math"/>
                            </a:rPr>
                            <m:t> </m:t>
                          </m:r>
                          <m:r>
                            <a:rPr lang="de-DE" sz="1600" b="0" i="1" smtClean="0">
                              <a:latin typeface="Cambria Math"/>
                            </a:rPr>
                            <m:t>𝑟</m:t>
                          </m:r>
                          <m:r>
                            <a:rPr lang="de-DE" sz="1600" b="0" i="1" baseline="30000" smtClean="0">
                              <a:latin typeface="Cambria Math"/>
                            </a:rPr>
                            <m:t>2</m:t>
                          </m:r>
                          <m:r>
                            <a:rPr lang="de-DE" sz="1600" b="0" i="1" smtClean="0">
                              <a:latin typeface="Cambria Math"/>
                            </a:rPr>
                            <m:t> (</m:t>
                          </m:r>
                          <m:r>
                            <a:rPr lang="de-DE" sz="1600" b="0" i="1" smtClean="0">
                              <a:latin typeface="Cambria Math"/>
                            </a:rPr>
                            <m:t>𝑚</m:t>
                          </m:r>
                          <m:r>
                            <a:rPr lang="de-DE" sz="1600" b="0" i="1" baseline="30000" smtClean="0">
                              <a:latin typeface="Cambria Math"/>
                            </a:rPr>
                            <m:t>2</m:t>
                          </m:r>
                          <m:r>
                            <a:rPr lang="de-DE" sz="1600" b="0" i="1" smtClean="0">
                              <a:latin typeface="Cambria Math"/>
                            </a:rPr>
                            <m:t>)</m:t>
                          </m:r>
                        </m:den>
                      </m:f>
                    </m:oMath>
                  </m:oMathPara>
                </a14:m>
                <a:endParaRPr lang="de-DE" sz="1600" dirty="0"/>
              </a:p>
              <a:p>
                <a:endParaRPr lang="de-DE" sz="800" dirty="0"/>
              </a:p>
              <a:p>
                <a:endParaRPr lang="de-DE" sz="800" dirty="0"/>
              </a:p>
              <a:p>
                <a:r>
                  <a:rPr lang="de-DE" sz="1600" dirty="0"/>
                  <a:t>Die Beleuchtungsstärke lässt sich ermitteln, indem man die Lichtstärke durch das Quadrat des Abstandes dividiert (jedoch nur, wenn Licht im rechten Winkel auf die Fläche fällt).</a:t>
                </a:r>
              </a:p>
              <a:p>
                <a:endParaRPr lang="de-DE" sz="1600" dirty="0"/>
              </a:p>
              <a:p>
                <a:r>
                  <a:rPr lang="de-DE" sz="1600" dirty="0"/>
                  <a:t>Beispiel: Laut Polardiagramm sendet eine Lampe in einem bestimmten Winkel eine Lichtstärke von 100 Candela aus. Die beleuchtete Fläche befindet sich in einem Abstand von 5 Metern. Die Beleuchtungsstärke beträgt in diesem Fall 4 Lux.</a:t>
                </a:r>
              </a:p>
              <a:p>
                <a:endParaRPr lang="de-DE" sz="1600" dirty="0"/>
              </a:p>
            </p:txBody>
          </p:sp>
        </mc:Choice>
        <mc:Fallback xmlns="">
          <p:sp>
            <p:nvSpPr>
              <p:cNvPr id="6" name="Rechteck 5"/>
              <p:cNvSpPr>
                <a:spLocks noRot="1" noChangeAspect="1" noMove="1" noResize="1" noEditPoints="1" noAdjustHandles="1" noChangeArrowheads="1" noChangeShapeType="1" noTextEdit="1"/>
              </p:cNvSpPr>
              <p:nvPr/>
            </p:nvSpPr>
            <p:spPr>
              <a:xfrm>
                <a:off x="776536" y="1700808"/>
                <a:ext cx="8496944" cy="4519699"/>
              </a:xfrm>
              <a:prstGeom prst="rect">
                <a:avLst/>
              </a:prstGeom>
              <a:blipFill rotWithShape="1">
                <a:blip r:embed="rId2"/>
                <a:stretch>
                  <a:fillRect l="-359" t="-405"/>
                </a:stretch>
              </a:blipFill>
            </p:spPr>
            <p:txBody>
              <a:bodyPr/>
              <a:lstStyle/>
              <a:p>
                <a:r>
                  <a:rPr lang="de-DE">
                    <a:noFill/>
                  </a:rPr>
                  <a:t> </a:t>
                </a:r>
              </a:p>
            </p:txBody>
          </p:sp>
        </mc:Fallback>
      </mc:AlternateContent>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1020" y="1093490"/>
            <a:ext cx="9525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8812831"/>
      </p:ext>
    </p:extLst>
  </p:cSld>
  <p:clrMapOvr>
    <a:masterClrMapping/>
  </p:clrMapOvr>
  <p:transition spd="med">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Einheiten der Beleuchtungstechnik</a:t>
            </a:r>
            <a:endParaRPr lang="de-DE" i="1" dirty="0"/>
          </a:p>
        </p:txBody>
      </p:sp>
      <p:sp>
        <p:nvSpPr>
          <p:cNvPr id="7" name="Textplatzhalter 1"/>
          <p:cNvSpPr>
            <a:spLocks noGrp="1"/>
          </p:cNvSpPr>
          <p:nvPr>
            <p:ph type="body" sz="quarter" idx="10"/>
          </p:nvPr>
        </p:nvSpPr>
        <p:spPr>
          <a:xfrm>
            <a:off x="776536" y="1268760"/>
            <a:ext cx="8424936" cy="432048"/>
          </a:xfrm>
        </p:spPr>
        <p:txBody>
          <a:bodyPr/>
          <a:lstStyle/>
          <a:p>
            <a:r>
              <a:rPr lang="de-DE" dirty="0"/>
              <a:t>Leuchtdichte</a:t>
            </a:r>
          </a:p>
        </p:txBody>
      </p:sp>
      <mc:AlternateContent xmlns:mc="http://schemas.openxmlformats.org/markup-compatibility/2006" xmlns:a14="http://schemas.microsoft.com/office/drawing/2010/main">
        <mc:Choice Requires="a14">
          <p:sp>
            <p:nvSpPr>
              <p:cNvPr id="6" name="Rechteck 5"/>
              <p:cNvSpPr/>
              <p:nvPr/>
            </p:nvSpPr>
            <p:spPr>
              <a:xfrm>
                <a:off x="776536" y="1700808"/>
                <a:ext cx="9217024" cy="3832203"/>
              </a:xfrm>
              <a:prstGeom prst="rect">
                <a:avLst/>
              </a:prstGeom>
            </p:spPr>
            <p:txBody>
              <a:bodyPr wrap="square">
                <a:spAutoFit/>
              </a:bodyPr>
              <a:lstStyle/>
              <a:p>
                <a:r>
                  <a:rPr lang="de-DE" sz="1600" dirty="0">
                    <a:latin typeface="Arial Unicode MS" pitchFamily="34" charset="-128"/>
                    <a:ea typeface="Arial Unicode MS" pitchFamily="34" charset="-128"/>
                    <a:cs typeface="Arial Unicode MS" pitchFamily="34" charset="-128"/>
                  </a:rPr>
                  <a:t>Mathematis</a:t>
                </a:r>
                <a:r>
                  <a:rPr lang="de-DE" sz="1600" dirty="0"/>
                  <a:t>ches Formelzeichen: </a:t>
                </a:r>
                <a:r>
                  <a:rPr lang="de-DE" sz="1600" dirty="0">
                    <a:latin typeface="Arial Unicode MS" pitchFamily="34" charset="-128"/>
                    <a:ea typeface="Arial Unicode MS" pitchFamily="34" charset="-128"/>
                    <a:cs typeface="Arial Unicode MS" pitchFamily="34" charset="-128"/>
                  </a:rPr>
                  <a:t>	L</a:t>
                </a:r>
                <a:br>
                  <a:rPr lang="de-DE" sz="1600" dirty="0"/>
                </a:br>
                <a:r>
                  <a:rPr lang="de-DE" sz="1600" dirty="0"/>
                  <a:t>Maßeinheiten</a:t>
                </a:r>
                <a:br>
                  <a:rPr lang="de-DE" sz="1600" dirty="0"/>
                </a:br>
                <a:r>
                  <a:rPr lang="de-DE" sz="1600" dirty="0"/>
                  <a:t>bei beleuchteten Flächen: 		1 cd/m² </a:t>
                </a:r>
              </a:p>
              <a:p>
                <a:r>
                  <a:rPr lang="de-DE" sz="1600" dirty="0"/>
                  <a:t>bei Selbstleuchtern: 		1 cd/cm²</a:t>
                </a:r>
              </a:p>
              <a:p>
                <a:endParaRPr lang="de-DE" sz="1600" dirty="0"/>
              </a:p>
              <a:p>
                <a:r>
                  <a:rPr lang="de-DE" sz="1600" dirty="0"/>
                  <a:t>Die Leuchtdichte ist das Maß für den Helligkeitseindruck, den ein beleuchtetes (oder selbst-leuchtendes) Objekt im menschlichen Auge erzeugt.</a:t>
                </a:r>
              </a:p>
              <a:p>
                <a:endParaRPr lang="de-DE" sz="1600" dirty="0"/>
              </a:p>
              <a:p>
                <a:r>
                  <a:rPr lang="de-DE" sz="1600" b="0" dirty="0"/>
                  <a:t>			</a:t>
                </a:r>
                <a14:m>
                  <m:oMath xmlns:m="http://schemas.openxmlformats.org/officeDocument/2006/math">
                    <m:r>
                      <m:rPr>
                        <m:sty m:val="p"/>
                      </m:rPr>
                      <a:rPr lang="de-DE" sz="1600" b="0" i="0" smtClean="0">
                        <a:latin typeface="Cambria Math"/>
                      </a:rPr>
                      <m:t>Leuchtdichte</m:t>
                    </m:r>
                    <m:r>
                      <a:rPr lang="de-DE" sz="1600">
                        <a:latin typeface="Cambria Math"/>
                      </a:rPr>
                      <m:t>= </m:t>
                    </m:r>
                    <m:f>
                      <m:fPr>
                        <m:ctrlPr>
                          <a:rPr lang="de-DE" sz="1600" i="1">
                            <a:latin typeface="Cambria Math" panose="02040503050406030204" pitchFamily="18" charset="0"/>
                          </a:rPr>
                        </m:ctrlPr>
                      </m:fPr>
                      <m:num>
                        <m:r>
                          <a:rPr lang="de-DE" sz="1600" i="1">
                            <a:latin typeface="Cambria Math"/>
                          </a:rPr>
                          <m:t>𝐿𝑖𝑐h𝑡</m:t>
                        </m:r>
                        <m:r>
                          <a:rPr lang="de-DE" sz="1600" b="0" i="1" smtClean="0">
                            <a:latin typeface="Cambria Math"/>
                          </a:rPr>
                          <m:t>𝑠𝑡</m:t>
                        </m:r>
                        <m:r>
                          <a:rPr lang="de-DE" sz="1600" b="0" i="1" smtClean="0">
                            <a:latin typeface="Cambria Math"/>
                          </a:rPr>
                          <m:t>ä</m:t>
                        </m:r>
                        <m:r>
                          <a:rPr lang="de-DE" sz="1600" b="0" i="1" smtClean="0">
                            <a:latin typeface="Cambria Math"/>
                          </a:rPr>
                          <m:t>𝑟𝑘𝑒</m:t>
                        </m:r>
                        <m:r>
                          <a:rPr lang="de-DE" sz="1600" i="1">
                            <a:latin typeface="Cambria Math"/>
                          </a:rPr>
                          <m:t> (</m:t>
                        </m:r>
                        <m:r>
                          <a:rPr lang="de-DE" sz="1600" b="0" i="1" smtClean="0">
                            <a:latin typeface="Cambria Math"/>
                          </a:rPr>
                          <m:t>𝑐𝑑</m:t>
                        </m:r>
                        <m:r>
                          <a:rPr lang="de-DE" sz="1600" i="1">
                            <a:latin typeface="Cambria Math"/>
                          </a:rPr>
                          <m:t>)</m:t>
                        </m:r>
                      </m:num>
                      <m:den>
                        <m:r>
                          <a:rPr lang="de-DE" sz="1600" b="0" i="1" smtClean="0">
                            <a:latin typeface="Cambria Math"/>
                          </a:rPr>
                          <m:t>𝐹𝑙</m:t>
                        </m:r>
                        <m:r>
                          <a:rPr lang="de-DE" sz="1600" b="0" i="1" smtClean="0">
                            <a:latin typeface="Cambria Math"/>
                          </a:rPr>
                          <m:t>ä</m:t>
                        </m:r>
                        <m:r>
                          <a:rPr lang="de-DE" sz="1600" b="0" i="1" smtClean="0">
                            <a:latin typeface="Cambria Math"/>
                          </a:rPr>
                          <m:t>𝑐h𝑒</m:t>
                        </m:r>
                        <m:r>
                          <a:rPr lang="de-DE" sz="1600" b="0" i="1" smtClean="0">
                            <a:latin typeface="Cambria Math"/>
                          </a:rPr>
                          <m:t> (</m:t>
                        </m:r>
                        <m:r>
                          <a:rPr lang="de-DE" sz="1600" b="0" i="1" smtClean="0">
                            <a:latin typeface="Cambria Math"/>
                          </a:rPr>
                          <m:t>𝑚</m:t>
                        </m:r>
                        <m:r>
                          <a:rPr lang="de-DE" sz="1600" i="1" baseline="30000">
                            <a:latin typeface="Cambria Math"/>
                          </a:rPr>
                          <m:t>2</m:t>
                        </m:r>
                        <m:r>
                          <a:rPr lang="de-DE" sz="1600" b="0" i="1" smtClean="0">
                            <a:latin typeface="Cambria Math"/>
                          </a:rPr>
                          <m:t>)</m:t>
                        </m:r>
                        <m:r>
                          <a:rPr lang="de-DE" sz="1600" i="1">
                            <a:latin typeface="Cambria Math"/>
                          </a:rPr>
                          <m:t> </m:t>
                        </m:r>
                      </m:den>
                    </m:f>
                  </m:oMath>
                </a14:m>
                <a:endParaRPr lang="de-DE" sz="1600" dirty="0"/>
              </a:p>
              <a:p>
                <a:endParaRPr lang="de-DE" sz="1600" dirty="0"/>
              </a:p>
              <a:p>
                <a:r>
                  <a:rPr lang="de-DE" sz="1600" dirty="0"/>
                  <a:t>Bei Selbstleuchtern (beispielsweise Wendeln von Glühlampen) würde die Maßeinheit 1 cd/m²     sehr große Zahlenwerte erzeugen. Daher verwendet man hier oft die Einheit 1 cd/cm²:     	</a:t>
                </a:r>
              </a:p>
              <a:p>
                <a:endParaRPr lang="de-DE" sz="1600" dirty="0"/>
              </a:p>
              <a:p>
                <a:r>
                  <a:rPr lang="de-DE" sz="1600" dirty="0"/>
                  <a:t>			</a:t>
                </a:r>
                <a14:m>
                  <m:oMath xmlns:m="http://schemas.openxmlformats.org/officeDocument/2006/math">
                    <m:r>
                      <m:rPr>
                        <m:sty m:val="p"/>
                      </m:rPr>
                      <a:rPr lang="de-DE" sz="1600">
                        <a:latin typeface="Cambria Math"/>
                      </a:rPr>
                      <m:t>Leuchtdichte</m:t>
                    </m:r>
                    <m:r>
                      <a:rPr lang="de-DE" sz="1600">
                        <a:latin typeface="Cambria Math"/>
                      </a:rPr>
                      <m:t>= </m:t>
                    </m:r>
                    <m:f>
                      <m:fPr>
                        <m:ctrlPr>
                          <a:rPr lang="de-DE" sz="1600" i="1">
                            <a:latin typeface="Cambria Math" panose="02040503050406030204" pitchFamily="18" charset="0"/>
                          </a:rPr>
                        </m:ctrlPr>
                      </m:fPr>
                      <m:num>
                        <m:r>
                          <m:rPr>
                            <m:sty m:val="p"/>
                          </m:rPr>
                          <a:rPr lang="de-DE" sz="1600">
                            <a:latin typeface="Cambria Math"/>
                          </a:rPr>
                          <m:t>Lichtst</m:t>
                        </m:r>
                        <m:r>
                          <a:rPr lang="de-DE" sz="1600">
                            <a:latin typeface="Cambria Math"/>
                          </a:rPr>
                          <m:t>ä</m:t>
                        </m:r>
                        <m:r>
                          <m:rPr>
                            <m:sty m:val="p"/>
                          </m:rPr>
                          <a:rPr lang="de-DE" sz="1600">
                            <a:latin typeface="Cambria Math"/>
                          </a:rPr>
                          <m:t>rke</m:t>
                        </m:r>
                        <m:r>
                          <a:rPr lang="de-DE" sz="1600" i="1">
                            <a:latin typeface="Cambria Math"/>
                          </a:rPr>
                          <m:t> (</m:t>
                        </m:r>
                        <m:r>
                          <a:rPr lang="de-DE" sz="1600" b="0" i="1" smtClean="0">
                            <a:latin typeface="Cambria Math"/>
                          </a:rPr>
                          <m:t>𝑐𝑑</m:t>
                        </m:r>
                        <m:r>
                          <a:rPr lang="de-DE" sz="1600" i="1">
                            <a:latin typeface="Cambria Math"/>
                          </a:rPr>
                          <m:t>)</m:t>
                        </m:r>
                      </m:num>
                      <m:den>
                        <m:r>
                          <a:rPr lang="de-DE" sz="1600" i="1">
                            <a:latin typeface="Cambria Math"/>
                          </a:rPr>
                          <m:t>𝐹𝑙</m:t>
                        </m:r>
                        <m:r>
                          <a:rPr lang="de-DE" sz="1600" i="1">
                            <a:latin typeface="Cambria Math"/>
                          </a:rPr>
                          <m:t>ä</m:t>
                        </m:r>
                        <m:r>
                          <a:rPr lang="de-DE" sz="1600" i="1">
                            <a:latin typeface="Cambria Math"/>
                          </a:rPr>
                          <m:t>𝑐h𝑒</m:t>
                        </m:r>
                        <m:r>
                          <a:rPr lang="de-DE" sz="1600" i="1">
                            <a:latin typeface="Cambria Math"/>
                          </a:rPr>
                          <m:t> (</m:t>
                        </m:r>
                        <m:r>
                          <a:rPr lang="de-DE" sz="1600" b="0" i="1" smtClean="0">
                            <a:latin typeface="Cambria Math"/>
                          </a:rPr>
                          <m:t>𝑐</m:t>
                        </m:r>
                        <m:r>
                          <a:rPr lang="de-DE" sz="1600" i="1">
                            <a:latin typeface="Cambria Math"/>
                          </a:rPr>
                          <m:t>𝑚</m:t>
                        </m:r>
                        <m:r>
                          <a:rPr lang="de-DE" sz="1600" i="1" baseline="30000">
                            <a:latin typeface="Cambria Math"/>
                          </a:rPr>
                          <m:t>2</m:t>
                        </m:r>
                        <m:r>
                          <a:rPr lang="de-DE" sz="1600" i="1">
                            <a:latin typeface="Cambria Math"/>
                          </a:rPr>
                          <m:t>) </m:t>
                        </m:r>
                      </m:den>
                    </m:f>
                  </m:oMath>
                </a14:m>
                <a:endParaRPr lang="de-DE" sz="1600" dirty="0"/>
              </a:p>
            </p:txBody>
          </p:sp>
        </mc:Choice>
        <mc:Fallback xmlns="">
          <p:sp>
            <p:nvSpPr>
              <p:cNvPr id="6" name="Rechteck 5"/>
              <p:cNvSpPr>
                <a:spLocks noRot="1" noChangeAspect="1" noMove="1" noResize="1" noEditPoints="1" noAdjustHandles="1" noChangeArrowheads="1" noChangeShapeType="1" noTextEdit="1"/>
              </p:cNvSpPr>
              <p:nvPr/>
            </p:nvSpPr>
            <p:spPr>
              <a:xfrm>
                <a:off x="776536" y="1700808"/>
                <a:ext cx="9217024" cy="3832203"/>
              </a:xfrm>
              <a:prstGeom prst="rect">
                <a:avLst/>
              </a:prstGeom>
              <a:blipFill rotWithShape="1">
                <a:blip r:embed="rId2"/>
                <a:stretch>
                  <a:fillRect l="-331" t="-477"/>
                </a:stretch>
              </a:blipFill>
            </p:spPr>
            <p:txBody>
              <a:bodyPr/>
              <a:lstStyle/>
              <a:p>
                <a:r>
                  <a:rPr lang="de-DE">
                    <a:noFill/>
                  </a:rPr>
                  <a:t> </a:t>
                </a:r>
              </a:p>
            </p:txBody>
          </p:sp>
        </mc:Fallback>
      </mc:AlternateContent>
      <p:pic>
        <p:nvPicPr>
          <p:cNvPr id="10242" name="Picture 2" descr="http://home.arcor.de/s.neudeck/li-leudi.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1020" y="1093489"/>
            <a:ext cx="952500" cy="895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812831"/>
      </p:ext>
    </p:extLst>
  </p:cSld>
  <p:clrMapOvr>
    <a:masterClrMapping/>
  </p:clrMapOvr>
  <p:transition spd="med">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Literatur- und Quellenverzeichnis</a:t>
            </a:r>
            <a:endParaRPr lang="de-DE" i="1" dirty="0"/>
          </a:p>
        </p:txBody>
      </p:sp>
      <p:sp>
        <p:nvSpPr>
          <p:cNvPr id="6" name="Rechteck 5"/>
          <p:cNvSpPr/>
          <p:nvPr/>
        </p:nvSpPr>
        <p:spPr>
          <a:xfrm>
            <a:off x="416496" y="1455162"/>
            <a:ext cx="9217024" cy="3539430"/>
          </a:xfrm>
          <a:prstGeom prst="rect">
            <a:avLst/>
          </a:prstGeom>
        </p:spPr>
        <p:txBody>
          <a:bodyPr wrap="square">
            <a:spAutoFit/>
          </a:bodyPr>
          <a:lstStyle/>
          <a:p>
            <a:r>
              <a:rPr lang="de-DE" sz="1600" dirty="0"/>
              <a:t>Quellennachweis:</a:t>
            </a:r>
          </a:p>
          <a:p>
            <a:br>
              <a:rPr lang="de-DE" sz="1600" dirty="0"/>
            </a:br>
            <a:r>
              <a:rPr lang="de-DE" sz="1600" dirty="0"/>
              <a:t>Wikipedia als universelle Wissensbasis</a:t>
            </a:r>
          </a:p>
          <a:p>
            <a:endParaRPr lang="de-DE" sz="1600" dirty="0"/>
          </a:p>
          <a:p>
            <a:r>
              <a:rPr lang="de-DE" sz="1600" dirty="0"/>
              <a:t>Sollten Abbildungen mit eingeschränktem Nutzungsrecht aus Wikipedia nicht bzw. nicht korrekt gekennzeichnet worden sein, bitten wir alle Urheber um Nachsicht.</a:t>
            </a:r>
          </a:p>
          <a:p>
            <a:endParaRPr lang="de-DE" sz="1600" dirty="0"/>
          </a:p>
          <a:p>
            <a:r>
              <a:rPr lang="de-DE" sz="1600" dirty="0"/>
              <a:t>Mathematische Grundlagen der Lichttechnik S. Neudeck, veröffentlicht auf Arcor.de (korr.)</a:t>
            </a:r>
          </a:p>
          <a:p>
            <a:endParaRPr lang="de-DE" sz="1600" dirty="0"/>
          </a:p>
          <a:p>
            <a:r>
              <a:rPr lang="de-DE" sz="1600" dirty="0"/>
              <a:t>u-wert.net, Dr. Ralf Plag (eine wirklich sehr gute Informationsbasis)</a:t>
            </a:r>
          </a:p>
          <a:p>
            <a:endParaRPr lang="de-DE" sz="1600" dirty="0"/>
          </a:p>
          <a:p>
            <a:r>
              <a:rPr lang="de-DE" sz="1600" dirty="0"/>
              <a:t>Inhaltlich auch </a:t>
            </a:r>
          </a:p>
          <a:p>
            <a:r>
              <a:rPr lang="de-DE" sz="1600" dirty="0"/>
              <a:t>Günter Meyer / Erich Schiffner: </a:t>
            </a:r>
            <a:r>
              <a:rPr lang="de-DE" sz="1600" i="1" dirty="0"/>
              <a:t>Technische Thermodynamik. </a:t>
            </a:r>
            <a:r>
              <a:rPr lang="de-DE" sz="1600" dirty="0"/>
              <a:t>4. Aufl. – Leipzig : Fachbuchverlag</a:t>
            </a:r>
          </a:p>
          <a:p>
            <a:endParaRPr lang="de-DE" sz="1600" dirty="0"/>
          </a:p>
        </p:txBody>
      </p:sp>
    </p:spTree>
    <p:extLst>
      <p:ext uri="{BB962C8B-B14F-4D97-AF65-F5344CB8AC3E}">
        <p14:creationId xmlns:p14="http://schemas.microsoft.com/office/powerpoint/2010/main" val="423081853"/>
      </p:ext>
    </p:extLst>
  </p:cSld>
  <p:clrMapOvr>
    <a:masterClrMapping/>
  </p:clrMapOvr>
  <p:transition spd="med">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Literatur- und Quellenverzeichnis</a:t>
            </a:r>
            <a:endParaRPr lang="de-DE" i="1" dirty="0"/>
          </a:p>
        </p:txBody>
      </p:sp>
      <mc:AlternateContent xmlns:mc="http://schemas.openxmlformats.org/markup-compatibility/2006" xmlns:a14="http://schemas.microsoft.com/office/drawing/2010/main">
        <mc:Choice Requires="a14">
          <p:sp>
            <p:nvSpPr>
              <p:cNvPr id="6" name="Rechteck 5"/>
              <p:cNvSpPr/>
              <p:nvPr/>
            </p:nvSpPr>
            <p:spPr>
              <a:xfrm>
                <a:off x="416496" y="1455162"/>
                <a:ext cx="9217024" cy="4209037"/>
              </a:xfrm>
              <a:prstGeom prst="rect">
                <a:avLst/>
              </a:prstGeom>
            </p:spPr>
            <p:txBody>
              <a:bodyPr wrap="square">
                <a:spAutoFit/>
              </a:bodyPr>
              <a:lstStyle/>
              <a:p>
                <a:r>
                  <a:rPr lang="de-DE" sz="1600" dirty="0"/>
                  <a:t>Wenn jetzt noch Zeit wäre, würden wir ein wenig rechnen: Die wichtigsten Formeln der Praxis:</a:t>
                </a:r>
              </a:p>
              <a:p>
                <a:pPr marL="342900" indent="-342900">
                  <a:buAutoNum type="arabicPeriod"/>
                </a:pPr>
                <a:endParaRPr lang="de-DE" sz="1600" dirty="0"/>
              </a:p>
              <a:p>
                <a:endParaRPr lang="de-DE" sz="1600" dirty="0"/>
              </a:p>
              <a:p>
                <a:r>
                  <a:rPr lang="de-DE" sz="1600" dirty="0"/>
                  <a:t>			Q = m x c x </a:t>
                </a:r>
                <a:r>
                  <a:rPr lang="de-DE" sz="1600" dirty="0" err="1"/>
                  <a:t>dt</a:t>
                </a:r>
                <a:r>
                  <a:rPr lang="de-DE" sz="1600" dirty="0"/>
                  <a:t>	(Masse m)</a:t>
                </a:r>
              </a:p>
              <a:p>
                <a:endParaRPr lang="de-DE" sz="1600" dirty="0"/>
              </a:p>
              <a:p>
                <a:endParaRPr lang="de-DE" sz="1600" dirty="0"/>
              </a:p>
              <a:p>
                <a:r>
                  <a:rPr lang="de-DE" sz="1600" dirty="0"/>
                  <a:t>			Q = m x c x </a:t>
                </a:r>
                <a:r>
                  <a:rPr lang="de-DE" sz="1600" dirty="0" err="1"/>
                  <a:t>dt</a:t>
                </a:r>
                <a:r>
                  <a:rPr lang="de-DE" sz="1600" dirty="0"/>
                  <a:t>	(Massenstrom m)</a:t>
                </a:r>
              </a:p>
              <a:p>
                <a:endParaRPr lang="de-DE" sz="1600" dirty="0"/>
              </a:p>
              <a:p>
                <a:pPr lvl="1"/>
                <a:endParaRPr lang="de-DE" sz="1600" dirty="0"/>
              </a:p>
              <a:p>
                <a:pPr lvl="1"/>
                <a:endParaRPr lang="de-DE" sz="1600" dirty="0"/>
              </a:p>
              <a:p>
                <a:pPr lvl="1"/>
                <a:r>
                  <a:rPr lang="de-DE" sz="1600" dirty="0"/>
                  <a:t>			Q = U x A x </a:t>
                </a:r>
                <a:r>
                  <a:rPr lang="de-DE" sz="1600" dirty="0" err="1"/>
                  <a:t>dt</a:t>
                </a:r>
                <a:endParaRPr lang="de-DE" sz="1600" dirty="0"/>
              </a:p>
              <a:p>
                <a:pPr lvl="1"/>
                <a:endParaRPr lang="de-DE" sz="1600" dirty="0"/>
              </a:p>
              <a:p>
                <a:pPr lvl="1"/>
                <a:endParaRPr lang="de-DE" sz="1600" i="1" dirty="0">
                  <a:latin typeface="Cambria Math"/>
                </a:endParaRPr>
              </a:p>
              <a:p>
                <a:pPr lvl="1"/>
                <a14:m>
                  <m:oMathPara xmlns:m="http://schemas.openxmlformats.org/officeDocument/2006/math">
                    <m:oMathParaPr>
                      <m:jc m:val="centerGroup"/>
                    </m:oMathParaPr>
                    <m:oMath xmlns:m="http://schemas.openxmlformats.org/officeDocument/2006/math">
                      <m:r>
                        <a:rPr lang="de-DE" sz="1600" i="1">
                          <a:latin typeface="Cambria Math"/>
                        </a:rPr>
                        <m:t>𝑈</m:t>
                      </m:r>
                      <m:r>
                        <a:rPr lang="de-DE" sz="1600" i="1">
                          <a:latin typeface="Cambria Math"/>
                        </a:rPr>
                        <m:t>= </m:t>
                      </m:r>
                      <m:f>
                        <m:fPr>
                          <m:ctrlPr>
                            <a:rPr lang="de-DE" sz="1600" i="1">
                              <a:latin typeface="Cambria Math" panose="02040503050406030204" pitchFamily="18" charset="0"/>
                            </a:rPr>
                          </m:ctrlPr>
                        </m:fPr>
                        <m:num>
                          <m:r>
                            <a:rPr lang="de-DE" sz="1600" i="1">
                              <a:latin typeface="Cambria Math"/>
                            </a:rPr>
                            <m:t>1</m:t>
                          </m:r>
                        </m:num>
                        <m:den>
                          <m:r>
                            <a:rPr lang="de-DE" sz="1600" i="1">
                              <a:latin typeface="Cambria Math"/>
                            </a:rPr>
                            <m:t>𝑅</m:t>
                          </m:r>
                          <m:r>
                            <a:rPr lang="de-DE" sz="1600" i="1" baseline="-25000">
                              <a:latin typeface="Cambria Math"/>
                            </a:rPr>
                            <m:t>𝑇</m:t>
                          </m:r>
                        </m:den>
                      </m:f>
                      <m:r>
                        <a:rPr lang="de-DE" sz="1600" i="1">
                          <a:latin typeface="Cambria Math"/>
                        </a:rPr>
                        <m:t>=</m:t>
                      </m:r>
                      <m:f>
                        <m:fPr>
                          <m:ctrlPr>
                            <a:rPr lang="de-DE" sz="1600" i="1">
                              <a:latin typeface="Cambria Math" panose="02040503050406030204" pitchFamily="18" charset="0"/>
                            </a:rPr>
                          </m:ctrlPr>
                        </m:fPr>
                        <m:num>
                          <m:r>
                            <a:rPr lang="de-DE" sz="1600" i="1">
                              <a:latin typeface="Cambria Math"/>
                            </a:rPr>
                            <m:t>1</m:t>
                          </m:r>
                        </m:num>
                        <m:den>
                          <m:r>
                            <a:rPr lang="de-DE" sz="1600" i="1">
                              <a:latin typeface="Cambria Math"/>
                            </a:rPr>
                            <m:t>𝑅</m:t>
                          </m:r>
                          <m:r>
                            <a:rPr lang="de-DE" sz="1600" i="1" baseline="-25000">
                              <a:latin typeface="Cambria Math"/>
                            </a:rPr>
                            <m:t>𝑠𝑒</m:t>
                          </m:r>
                          <m:r>
                            <a:rPr lang="de-DE" sz="1600" i="1">
                              <a:latin typeface="Cambria Math"/>
                            </a:rPr>
                            <m:t>+</m:t>
                          </m:r>
                          <m:r>
                            <a:rPr lang="de-DE" sz="1600" i="1" baseline="-25000">
                              <a:latin typeface="Cambria Math"/>
                            </a:rPr>
                            <m:t> </m:t>
                          </m:r>
                          <m:f>
                            <m:fPr>
                              <m:ctrlPr>
                                <a:rPr lang="de-DE" sz="1600" i="1">
                                  <a:latin typeface="Cambria Math" panose="02040503050406030204" pitchFamily="18" charset="0"/>
                                </a:rPr>
                              </m:ctrlPr>
                            </m:fPr>
                            <m:num>
                              <m:r>
                                <a:rPr lang="de-DE" sz="1600" i="1">
                                  <a:latin typeface="Cambria Math"/>
                                </a:rPr>
                                <m:t>𝑑</m:t>
                              </m:r>
                              <m:r>
                                <a:rPr lang="de-DE" sz="1600" i="1" baseline="-25000">
                                  <a:latin typeface="Cambria Math"/>
                                </a:rPr>
                                <m:t>1</m:t>
                              </m:r>
                            </m:num>
                            <m:den>
                              <m:r>
                                <m:rPr>
                                  <m:nor/>
                                </m:rPr>
                                <a:rPr lang="de-DE" sz="1600" dirty="0"/>
                                <m:t>λ</m:t>
                              </m:r>
                              <m:r>
                                <a:rPr lang="de-DE" sz="1600" i="1" baseline="-25000" dirty="0">
                                  <a:latin typeface="Cambria Math"/>
                                </a:rPr>
                                <m:t>1</m:t>
                              </m:r>
                            </m:den>
                          </m:f>
                          <m:r>
                            <a:rPr lang="de-DE" sz="1600" i="1">
                              <a:latin typeface="Cambria Math"/>
                            </a:rPr>
                            <m:t>+</m:t>
                          </m:r>
                          <m:r>
                            <a:rPr lang="de-DE" sz="1600" i="1" baseline="-25000">
                              <a:latin typeface="Cambria Math"/>
                            </a:rPr>
                            <m:t> </m:t>
                          </m:r>
                          <m:f>
                            <m:fPr>
                              <m:ctrlPr>
                                <a:rPr lang="de-DE" sz="1600" i="1">
                                  <a:latin typeface="Cambria Math" panose="02040503050406030204" pitchFamily="18" charset="0"/>
                                </a:rPr>
                              </m:ctrlPr>
                            </m:fPr>
                            <m:num>
                              <m:r>
                                <a:rPr lang="de-DE" sz="1600" i="1">
                                  <a:latin typeface="Cambria Math"/>
                                </a:rPr>
                                <m:t>𝑑</m:t>
                              </m:r>
                              <m:r>
                                <a:rPr lang="de-DE" sz="1600" i="1" baseline="-25000">
                                  <a:latin typeface="Cambria Math"/>
                                </a:rPr>
                                <m:t>2</m:t>
                              </m:r>
                            </m:num>
                            <m:den>
                              <m:r>
                                <m:rPr>
                                  <m:nor/>
                                </m:rPr>
                                <a:rPr lang="de-DE" sz="1600" dirty="0"/>
                                <m:t>λ</m:t>
                              </m:r>
                              <m:r>
                                <a:rPr lang="de-DE" sz="1600" i="1" baseline="-25000" dirty="0">
                                  <a:latin typeface="Cambria Math"/>
                                </a:rPr>
                                <m:t>2</m:t>
                              </m:r>
                            </m:den>
                          </m:f>
                          <m:r>
                            <a:rPr lang="de-DE" sz="1600" i="1">
                              <a:latin typeface="Cambria Math"/>
                            </a:rPr>
                            <m:t>+…+</m:t>
                          </m:r>
                          <m:r>
                            <a:rPr lang="de-DE" sz="1600" i="1">
                              <a:latin typeface="Cambria Math"/>
                            </a:rPr>
                            <m:t>𝑅𝑠𝑖</m:t>
                          </m:r>
                        </m:den>
                      </m:f>
                    </m:oMath>
                  </m:oMathPara>
                </a14:m>
                <a:endParaRPr lang="de-DE" sz="1600" dirty="0"/>
              </a:p>
              <a:p>
                <a:endParaRPr lang="de-DE" sz="1600" dirty="0"/>
              </a:p>
            </p:txBody>
          </p:sp>
        </mc:Choice>
        <mc:Fallback xmlns="">
          <p:sp>
            <p:nvSpPr>
              <p:cNvPr id="6" name="Rechteck 5"/>
              <p:cNvSpPr>
                <a:spLocks noRot="1" noChangeAspect="1" noMove="1" noResize="1" noEditPoints="1" noAdjustHandles="1" noChangeArrowheads="1" noChangeShapeType="1" noTextEdit="1"/>
              </p:cNvSpPr>
              <p:nvPr/>
            </p:nvSpPr>
            <p:spPr>
              <a:xfrm>
                <a:off x="416496" y="1455162"/>
                <a:ext cx="9217024" cy="4209037"/>
              </a:xfrm>
              <a:prstGeom prst="rect">
                <a:avLst/>
              </a:prstGeom>
              <a:blipFill rotWithShape="1">
                <a:blip r:embed="rId2"/>
                <a:stretch>
                  <a:fillRect l="-331" t="-435"/>
                </a:stretch>
              </a:blipFill>
            </p:spPr>
            <p:txBody>
              <a:bodyPr/>
              <a:lstStyle/>
              <a:p>
                <a:r>
                  <a:rPr lang="de-DE">
                    <a:noFill/>
                  </a:rPr>
                  <a:t> </a:t>
                </a:r>
              </a:p>
            </p:txBody>
          </p:sp>
        </mc:Fallback>
      </mc:AlternateContent>
      <p:sp>
        <p:nvSpPr>
          <p:cNvPr id="3" name="Textfeld 2"/>
          <p:cNvSpPr txBox="1"/>
          <p:nvPr/>
        </p:nvSpPr>
        <p:spPr bwMode="auto">
          <a:xfrm>
            <a:off x="3224808" y="2636912"/>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a:t>
            </a:r>
          </a:p>
        </p:txBody>
      </p:sp>
      <p:sp>
        <p:nvSpPr>
          <p:cNvPr id="7" name="Textfeld 6"/>
          <p:cNvSpPr txBox="1"/>
          <p:nvPr/>
        </p:nvSpPr>
        <p:spPr bwMode="auto">
          <a:xfrm>
            <a:off x="3584848" y="2636912"/>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a:t>
            </a:r>
          </a:p>
        </p:txBody>
      </p:sp>
      <p:sp>
        <p:nvSpPr>
          <p:cNvPr id="8" name="Textfeld 7"/>
          <p:cNvSpPr txBox="1"/>
          <p:nvPr/>
        </p:nvSpPr>
        <p:spPr bwMode="auto">
          <a:xfrm>
            <a:off x="3224808" y="3615407"/>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a:t>
            </a:r>
          </a:p>
        </p:txBody>
      </p:sp>
      <p:sp>
        <p:nvSpPr>
          <p:cNvPr id="9" name="Textfeld 8"/>
          <p:cNvSpPr txBox="1"/>
          <p:nvPr/>
        </p:nvSpPr>
        <p:spPr bwMode="auto">
          <a:xfrm>
            <a:off x="6393160" y="2636912"/>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rPr>
              <a:t>.</a:t>
            </a:r>
          </a:p>
        </p:txBody>
      </p:sp>
    </p:spTree>
    <p:extLst>
      <p:ext uri="{BB962C8B-B14F-4D97-AF65-F5344CB8AC3E}">
        <p14:creationId xmlns:p14="http://schemas.microsoft.com/office/powerpoint/2010/main" val="661589591"/>
      </p:ext>
    </p:extLst>
  </p:cSld>
  <p:clrMapOvr>
    <a:masterClrMapping/>
  </p:clrMapOvr>
  <p:transition spd="med">
    <p:wip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996950" y="1628775"/>
            <a:ext cx="7772400" cy="1971675"/>
          </a:xfrm>
          <a:prstGeom prst="rect">
            <a:avLst/>
          </a:prstGeom>
          <a:noFill/>
          <a:ln w="9525">
            <a:noFill/>
            <a:miter lim="800000"/>
            <a:headEnd/>
            <a:tailEnd/>
          </a:ln>
        </p:spPr>
        <p:txBody>
          <a:bodyPr lIns="54000" tIns="0"/>
          <a:lstStyle/>
          <a:p>
            <a:pPr algn="ctr"/>
            <a:br>
              <a:rPr lang="de-DE" sz="3200">
                <a:solidFill>
                  <a:schemeClr val="tx2"/>
                </a:solidFill>
                <a:latin typeface="Grotesque MT Std Light" pitchFamily="34" charset="0"/>
              </a:rPr>
            </a:br>
            <a:br>
              <a:rPr lang="de-DE" sz="3200">
                <a:solidFill>
                  <a:schemeClr val="tx2"/>
                </a:solidFill>
                <a:latin typeface="Grotesque MT Std Light" pitchFamily="34" charset="0"/>
              </a:rPr>
            </a:br>
            <a:br>
              <a:rPr lang="de-DE" sz="3200">
                <a:solidFill>
                  <a:schemeClr val="tx2"/>
                </a:solidFill>
                <a:latin typeface="Grotesque MT Std Light" pitchFamily="34" charset="0"/>
              </a:rPr>
            </a:br>
            <a:br>
              <a:rPr lang="de-DE" sz="3200">
                <a:solidFill>
                  <a:schemeClr val="tx2"/>
                </a:solidFill>
                <a:latin typeface="Grotesque MT Std Light" pitchFamily="34" charset="0"/>
              </a:rPr>
            </a:br>
            <a:br>
              <a:rPr lang="de-DE" sz="3200">
                <a:solidFill>
                  <a:schemeClr val="tx2"/>
                </a:solidFill>
                <a:latin typeface="Grotesque MT Std Light" pitchFamily="34" charset="0"/>
              </a:rPr>
            </a:br>
            <a:endParaRPr lang="de-DE" sz="3200">
              <a:solidFill>
                <a:schemeClr val="tx2"/>
              </a:solidFill>
              <a:latin typeface="Grotesque MT Std Light" pitchFamily="34" charset="0"/>
            </a:endParaRPr>
          </a:p>
        </p:txBody>
      </p:sp>
      <p:sp>
        <p:nvSpPr>
          <p:cNvPr id="29699" name="Rectangle 3"/>
          <p:cNvSpPr>
            <a:spLocks noChangeArrowheads="1"/>
          </p:cNvSpPr>
          <p:nvPr/>
        </p:nvSpPr>
        <p:spPr bwMode="auto">
          <a:xfrm>
            <a:off x="560388" y="3886200"/>
            <a:ext cx="8858250" cy="1752600"/>
          </a:xfrm>
          <a:prstGeom prst="rect">
            <a:avLst/>
          </a:prstGeom>
          <a:noFill/>
          <a:ln w="9525">
            <a:noFill/>
            <a:miter lim="800000"/>
            <a:headEnd/>
            <a:tailEnd/>
          </a:ln>
        </p:spPr>
        <p:txBody>
          <a:bodyPr lIns="54000"/>
          <a:lstStyle/>
          <a:p>
            <a:pPr algn="ctr">
              <a:spcAft>
                <a:spcPct val="30000"/>
              </a:spcAft>
            </a:pPr>
            <a:endParaRPr lang="de-DE" sz="2800">
              <a:latin typeface="Grotesque MT Std Light" pitchFamily="34" charset="0"/>
            </a:endParaRPr>
          </a:p>
        </p:txBody>
      </p:sp>
      <p:sp>
        <p:nvSpPr>
          <p:cNvPr id="9" name="Titel 8"/>
          <p:cNvSpPr>
            <a:spLocks noGrp="1"/>
          </p:cNvSpPr>
          <p:nvPr>
            <p:ph type="title"/>
          </p:nvPr>
        </p:nvSpPr>
        <p:spPr/>
        <p:txBody>
          <a:bodyPr/>
          <a:lstStyle/>
          <a:p>
            <a:r>
              <a:rPr lang="de-DE" dirty="0"/>
              <a:t>Vielen Dank!</a:t>
            </a:r>
          </a:p>
        </p:txBody>
      </p:sp>
    </p:spTree>
  </p:cSld>
  <p:clrMapOvr>
    <a:masterClrMapping/>
  </p:clrMapOvr>
  <p:transition spd="med">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784976" cy="3262432"/>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Was ist eigentlich Effizienz ?</a:t>
            </a:r>
          </a:p>
          <a:p>
            <a:pPr eaLnBrk="0" hangingPunct="0">
              <a:spcBef>
                <a:spcPts val="0"/>
              </a:spcBef>
              <a:spcAft>
                <a:spcPts val="1200"/>
              </a:spcAft>
              <a:buClr>
                <a:srgbClr val="9D163C"/>
              </a:buClr>
            </a:pPr>
            <a:endParaRPr lang="de-DE" sz="20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Effizienz und Effektivität werden oft verwechselt. </a:t>
            </a: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u="sng" dirty="0">
                <a:latin typeface="Arial Unicode MS" pitchFamily="34" charset="-128"/>
                <a:ea typeface="Arial Unicode MS" pitchFamily="34" charset="-128"/>
                <a:cs typeface="Arial Unicode MS" pitchFamily="34" charset="-128"/>
              </a:rPr>
              <a:t>Effektivität</a:t>
            </a:r>
            <a:r>
              <a:rPr lang="de-DE" sz="1600" dirty="0">
                <a:latin typeface="Arial Unicode MS" pitchFamily="34" charset="-128"/>
                <a:ea typeface="Arial Unicode MS" pitchFamily="34" charset="-128"/>
                <a:cs typeface="Arial Unicode MS" pitchFamily="34" charset="-128"/>
              </a:rPr>
              <a:t> heißt, die richtigen Dinge zu tun. 	</a:t>
            </a:r>
            <a:r>
              <a:rPr lang="de-DE" sz="1600" dirty="0">
                <a:solidFill>
                  <a:schemeClr val="accent2">
                    <a:lumMod val="75000"/>
                  </a:schemeClr>
                </a:solidFill>
                <a:latin typeface="Arial Unicode MS" pitchFamily="34" charset="-128"/>
                <a:ea typeface="Arial Unicode MS" pitchFamily="34" charset="-128"/>
                <a:cs typeface="Arial Unicode MS" pitchFamily="34" charset="-128"/>
              </a:rPr>
              <a:t>Ist der Effekt eingetreten?</a:t>
            </a: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u="sng" dirty="0">
                <a:latin typeface="Arial Unicode MS" pitchFamily="34" charset="-128"/>
                <a:ea typeface="Arial Unicode MS" pitchFamily="34" charset="-128"/>
                <a:cs typeface="Arial Unicode MS" pitchFamily="34" charset="-128"/>
              </a:rPr>
              <a:t>Effizienz</a:t>
            </a:r>
            <a:r>
              <a:rPr lang="de-DE" sz="1600" dirty="0">
                <a:latin typeface="Arial Unicode MS" pitchFamily="34" charset="-128"/>
                <a:ea typeface="Arial Unicode MS" pitchFamily="34" charset="-128"/>
                <a:cs typeface="Arial Unicode MS" pitchFamily="34" charset="-128"/>
              </a:rPr>
              <a:t> heißt, die Dinge richtig zu tun. 		</a:t>
            </a:r>
            <a:r>
              <a:rPr lang="de-DE" sz="1600" dirty="0">
                <a:solidFill>
                  <a:schemeClr val="accent2">
                    <a:lumMod val="75000"/>
                  </a:schemeClr>
                </a:solidFill>
                <a:latin typeface="Arial Unicode MS" pitchFamily="34" charset="-128"/>
                <a:ea typeface="Arial Unicode MS" pitchFamily="34" charset="-128"/>
                <a:cs typeface="Arial Unicode MS" pitchFamily="34" charset="-128"/>
              </a:rPr>
              <a:t>Mit welchem Aufwand ist er eingetreten?</a:t>
            </a:r>
          </a:p>
        </p:txBody>
      </p:sp>
      <p:sp>
        <p:nvSpPr>
          <p:cNvPr id="5" name="Titel 1"/>
          <p:cNvSpPr>
            <a:spLocks noGrp="1"/>
          </p:cNvSpPr>
          <p:nvPr>
            <p:ph type="title"/>
          </p:nvPr>
        </p:nvSpPr>
        <p:spPr/>
        <p:txBody>
          <a:bodyPr/>
          <a:lstStyle/>
          <a:p>
            <a:pPr eaLnBrk="1" hangingPunct="1"/>
            <a:r>
              <a:rPr lang="de-DE" dirty="0"/>
              <a:t>Grundlagen - Effizienz</a:t>
            </a:r>
            <a:endParaRPr lang="de-DE" i="1" dirty="0"/>
          </a:p>
        </p:txBody>
      </p:sp>
    </p:spTree>
    <p:extLst>
      <p:ext uri="{BB962C8B-B14F-4D97-AF65-F5344CB8AC3E}">
        <p14:creationId xmlns:p14="http://schemas.microsoft.com/office/powerpoint/2010/main" val="2279172392"/>
      </p:ext>
    </p:extLst>
  </p:cSld>
  <p:clrMapOvr>
    <a:masterClrMapping/>
  </p:clrMapOvr>
  <p:transition spd="med">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064896" cy="4585871"/>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Was ist eigentlich Energie-Effizienz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Effizienz ist das Maß für die Ausnutzung der eingesetzten Energie.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Effizienz bedeutet eigentlich nicht, Energie einzusparen (wie wir wissen, kann Energie weder erzeugt, noch verbraucht, und schon gar nicht eingespart werden).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In der Folge von Energie-Effizienz-Maßnahmen kann bei gleichem Ergebnis der Energieeinsatz vermindert werden oder bei gleichem Energieeinsatz des Ergebnis vergrößert werden oder beides gleichzeitig (Aufwand verringern, Ergebnis erhöhen). </a:t>
            </a: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Was gehört gemäß dieser Definition jedoch NICHT zur Energie-Effizienz ?</a:t>
            </a: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Ist das Verhalten eines Teilnehmers effizient ? </a:t>
            </a:r>
            <a:r>
              <a:rPr lang="de-DE" sz="1600" dirty="0">
                <a:solidFill>
                  <a:srgbClr val="00B0F0"/>
                </a:solidFill>
                <a:latin typeface="Arial Unicode MS" pitchFamily="34" charset="-128"/>
                <a:ea typeface="Arial Unicode MS" pitchFamily="34" charset="-128"/>
                <a:cs typeface="Arial Unicode MS" pitchFamily="34" charset="-128"/>
              </a:rPr>
              <a:t>Rasen auf der Autobahn</a:t>
            </a: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Wird die Raumtemperatur in der Heizperiode gesenkt? </a:t>
            </a:r>
            <a:r>
              <a:rPr lang="de-DE" sz="1600" dirty="0">
                <a:solidFill>
                  <a:srgbClr val="00B0F0"/>
                </a:solidFill>
                <a:latin typeface="Arial Unicode MS" pitchFamily="34" charset="-128"/>
                <a:ea typeface="Arial Unicode MS" pitchFamily="34" charset="-128"/>
                <a:cs typeface="Arial Unicode MS" pitchFamily="34" charset="-128"/>
              </a:rPr>
              <a:t>Bequem oder ausreichend</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Umgangssprachlich wäre es denkbar, aber diese Punkte gehören zum Energiesparen als Überbegriff der Energieeffizienz. </a:t>
            </a:r>
            <a:endParaRPr lang="de-DE" sz="1600" dirty="0">
              <a:solidFill>
                <a:srgbClr val="00B0F0"/>
              </a:solidFill>
              <a:latin typeface="Arial Unicode MS" pitchFamily="34" charset="-128"/>
              <a:ea typeface="Arial Unicode MS" pitchFamily="34" charset="-128"/>
              <a:cs typeface="Arial Unicode MS" pitchFamily="34" charset="-128"/>
            </a:endParaRPr>
          </a:p>
        </p:txBody>
      </p:sp>
      <p:sp>
        <p:nvSpPr>
          <p:cNvPr id="5" name="Titel 1"/>
          <p:cNvSpPr>
            <a:spLocks noGrp="1"/>
          </p:cNvSpPr>
          <p:nvPr>
            <p:ph type="title"/>
          </p:nvPr>
        </p:nvSpPr>
        <p:spPr/>
        <p:txBody>
          <a:bodyPr/>
          <a:lstStyle/>
          <a:p>
            <a:pPr eaLnBrk="1" hangingPunct="1"/>
            <a:r>
              <a:rPr lang="de-DE" dirty="0"/>
              <a:t>Grundlagen - Energieeffizienz</a:t>
            </a:r>
            <a:endParaRPr lang="de-DE" i="1" dirty="0"/>
          </a:p>
        </p:txBody>
      </p:sp>
    </p:spTree>
    <p:extLst>
      <p:ext uri="{BB962C8B-B14F-4D97-AF65-F5344CB8AC3E}">
        <p14:creationId xmlns:p14="http://schemas.microsoft.com/office/powerpoint/2010/main" val="4229940673"/>
      </p:ext>
    </p:extLst>
  </p:cSld>
  <p:clrMapOvr>
    <a:masterClrMapping/>
  </p:clrMapOvr>
  <p:transition spd="med">
    <p:wipe/>
  </p:transition>
</p:sld>
</file>

<file path=ppt/theme/theme1.xml><?xml version="1.0" encoding="utf-8"?>
<a:theme xmlns:a="http://schemas.openxmlformats.org/drawingml/2006/main" name="ife Titelfoli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sign1">
  <a:themeElements>
    <a:clrScheme name="Rot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Times New Roman-Arial">
      <a:maj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üro">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2-Unternehmensvorstellung.pptx" id="{1F6CD439-4B15-4F44-BCE1-E45F6064ADD6}" vid="{7FED1EE3-FD55-4A4B-B788-770F0D4D7333}"/>
    </a:ext>
  </a:ext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ISPEX Praesentationsvorlage</Template>
  <TotalTime>0</TotalTime>
  <Words>7167</Words>
  <Application>Microsoft Office PowerPoint</Application>
  <PresentationFormat>A4-Papier (210 x 297 mm)</PresentationFormat>
  <Paragraphs>779</Paragraphs>
  <Slides>74</Slides>
  <Notes>1</Notes>
  <HiddenSlides>0</HiddenSlides>
  <MMClips>0</MMClips>
  <ScaleCrop>false</ScaleCrop>
  <HeadingPairs>
    <vt:vector size="6" baseType="variant">
      <vt:variant>
        <vt:lpstr>Verwendete Schriftarten</vt:lpstr>
      </vt:variant>
      <vt:variant>
        <vt:i4>10</vt:i4>
      </vt:variant>
      <vt:variant>
        <vt:lpstr>Design</vt:lpstr>
      </vt:variant>
      <vt:variant>
        <vt:i4>2</vt:i4>
      </vt:variant>
      <vt:variant>
        <vt:lpstr>Folientitel</vt:lpstr>
      </vt:variant>
      <vt:variant>
        <vt:i4>74</vt:i4>
      </vt:variant>
    </vt:vector>
  </HeadingPairs>
  <TitlesOfParts>
    <vt:vector size="86" baseType="lpstr">
      <vt:lpstr>Arial</vt:lpstr>
      <vt:lpstr>Arial Unicode MS</vt:lpstr>
      <vt:lpstr>Calibri</vt:lpstr>
      <vt:lpstr>Cambria Math</vt:lpstr>
      <vt:lpstr>Courier New</vt:lpstr>
      <vt:lpstr>Grotesque MT Std Light</vt:lpstr>
      <vt:lpstr>Metro Nova Pro</vt:lpstr>
      <vt:lpstr>Metro Nova Pro Light</vt:lpstr>
      <vt:lpstr>Times New Roman</vt:lpstr>
      <vt:lpstr>Verdana</vt:lpstr>
      <vt:lpstr>ife Titelfolie</vt:lpstr>
      <vt:lpstr>Design1</vt:lpstr>
      <vt:lpstr> Energietechnische Grundlagen </vt:lpstr>
      <vt:lpstr>Agenda</vt:lpstr>
      <vt:lpstr>Agenda</vt:lpstr>
      <vt:lpstr>Agenda</vt:lpstr>
      <vt:lpstr>Grundlagen - Energie</vt:lpstr>
      <vt:lpstr>Grundlagen - Energie</vt:lpstr>
      <vt:lpstr>Grundlagen - Energie</vt:lpstr>
      <vt:lpstr>Grundlagen - Effizienz</vt:lpstr>
      <vt:lpstr>Grundlagen - Energieeffizienz</vt:lpstr>
      <vt:lpstr>Grundlagen - Energieformen</vt:lpstr>
      <vt:lpstr>Grundlagen - Energieniveaus</vt:lpstr>
      <vt:lpstr>Grundlagen - Energie, Arbeit, Leistung</vt:lpstr>
      <vt:lpstr>Grundlagen - Lastgang</vt:lpstr>
      <vt:lpstr>Grundlagen - Lastgang</vt:lpstr>
      <vt:lpstr>Grundlagen - Energiekette</vt:lpstr>
      <vt:lpstr>Grundlagen - Energiekette</vt:lpstr>
      <vt:lpstr>Grundlagen - Energiekette</vt:lpstr>
      <vt:lpstr>Grundlagen - Energiekette</vt:lpstr>
      <vt:lpstr>Grundlagen - Energieträger</vt:lpstr>
      <vt:lpstr>Grundlagen - Energieträger</vt:lpstr>
      <vt:lpstr>Grundlagen - Energieträger</vt:lpstr>
      <vt:lpstr>Grundlagen - Energieträger</vt:lpstr>
      <vt:lpstr>Grundlagen - Einheiten</vt:lpstr>
      <vt:lpstr>Grundlagen - Einheiten</vt:lpstr>
      <vt:lpstr>Grundlagen - Einheiten</vt:lpstr>
      <vt:lpstr>Grundlagen - Einheiten</vt:lpstr>
      <vt:lpstr>Grundlagen - Wirkungsgrad</vt:lpstr>
      <vt:lpstr>Grundlagen - Wirkungsgrad</vt:lpstr>
      <vt:lpstr>Grundlagen - Wirkungsgrad</vt:lpstr>
      <vt:lpstr>Grundlagen - Wirkungsgrad</vt:lpstr>
      <vt:lpstr>Agenda</vt:lpstr>
      <vt:lpstr>Thermodynamik - Hauptsätze</vt:lpstr>
      <vt:lpstr>Thermodynamik - Hauptsätze</vt:lpstr>
      <vt:lpstr>Thermodynamik - Hauptsätze</vt:lpstr>
      <vt:lpstr>Thermodynamik - Hauptsätze</vt:lpstr>
      <vt:lpstr>Thermodynamik - Hauptsätze</vt:lpstr>
      <vt:lpstr>Thermodynamik - Hauptsätze</vt:lpstr>
      <vt:lpstr>Thermodynamik - Hauptsätze</vt:lpstr>
      <vt:lpstr>Thermodynamik - Entropie</vt:lpstr>
      <vt:lpstr>Thermodynamik - Entropie</vt:lpstr>
      <vt:lpstr>Thermodynamische Kreisprozesse</vt:lpstr>
      <vt:lpstr>Thermodynamische Kreisprozesse</vt:lpstr>
      <vt:lpstr>Energieniveaus</vt:lpstr>
      <vt:lpstr>Energiefluss und Umwandlung</vt:lpstr>
      <vt:lpstr>Energiefluss und Umwandlung</vt:lpstr>
      <vt:lpstr>Energiefluss und Umwandlung</vt:lpstr>
      <vt:lpstr>Energiefluss und Umwandlung</vt:lpstr>
      <vt:lpstr>Energiefluss und Umwandlung</vt:lpstr>
      <vt:lpstr>Agenda</vt:lpstr>
      <vt:lpstr>Wärmefluss</vt:lpstr>
      <vt:lpstr>Dämmung, U-Wert</vt:lpstr>
      <vt:lpstr>Dämmung, U-Wert</vt:lpstr>
      <vt:lpstr>Dämmung, U-Wert</vt:lpstr>
      <vt:lpstr>Dämmung, U-Wert</vt:lpstr>
      <vt:lpstr>Dämmung, U-Wert</vt:lpstr>
      <vt:lpstr>Dämmung, U-Wert</vt:lpstr>
      <vt:lpstr>Dämmung, U-Wert</vt:lpstr>
      <vt:lpstr>Dämmung, U-Wert</vt:lpstr>
      <vt:lpstr>Dämmung, U-Wert</vt:lpstr>
      <vt:lpstr>Dämmung, U-Wert</vt:lpstr>
      <vt:lpstr>Heizwert &amp; Brennwert</vt:lpstr>
      <vt:lpstr>Heizwert &amp; Brennwert</vt:lpstr>
      <vt:lpstr>Heizwert &amp; Brennwert</vt:lpstr>
      <vt:lpstr>Einheiten der Beleuchtungstechnik</vt:lpstr>
      <vt:lpstr>Einheiten der Beleuchtungstechnik</vt:lpstr>
      <vt:lpstr>Einheiten der Beleuchtungstechnik</vt:lpstr>
      <vt:lpstr>Einheiten der Beleuchtungstechnik</vt:lpstr>
      <vt:lpstr>Einheiten der Beleuchtungstechnik</vt:lpstr>
      <vt:lpstr>Einheiten der Beleuchtungstechnik</vt:lpstr>
      <vt:lpstr>Einheiten der Beleuchtungstechnik</vt:lpstr>
      <vt:lpstr>Einheiten der Beleuchtungstechnik</vt:lpstr>
      <vt:lpstr>Literatur- und Quellenverzeichnis</vt:lpstr>
      <vt:lpstr>Literatur- und Quellenverzeichnis</vt:lpstr>
      <vt:lpstr>Vielen Dank!</vt:lpstr>
    </vt:vector>
  </TitlesOfParts>
  <Company>ISPEX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0</dc:title>
  <dc:creator>Bettina Sejnoha</dc:creator>
  <cp:lastModifiedBy>Matthias Paetzke</cp:lastModifiedBy>
  <cp:revision>567</cp:revision>
  <dcterms:created xsi:type="dcterms:W3CDTF">2009-09-25T13:01:39Z</dcterms:created>
  <dcterms:modified xsi:type="dcterms:W3CDTF">2021-09-06T07:59:20Z</dcterms:modified>
</cp:coreProperties>
</file>