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4339" r:id="rId1"/>
    <p:sldMasterId id="2147484346" r:id="rId2"/>
    <p:sldMasterId id="2147484341" r:id="rId3"/>
  </p:sldMasterIdLst>
  <p:notesMasterIdLst>
    <p:notesMasterId r:id="rId24"/>
  </p:notesMasterIdLst>
  <p:handoutMasterIdLst>
    <p:handoutMasterId r:id="rId25"/>
  </p:handoutMasterIdLst>
  <p:sldIdLst>
    <p:sldId id="416" r:id="rId4"/>
    <p:sldId id="393" r:id="rId5"/>
    <p:sldId id="394" r:id="rId6"/>
    <p:sldId id="400" r:id="rId7"/>
    <p:sldId id="395" r:id="rId8"/>
    <p:sldId id="396" r:id="rId9"/>
    <p:sldId id="397" r:id="rId10"/>
    <p:sldId id="398" r:id="rId11"/>
    <p:sldId id="399" r:id="rId12"/>
    <p:sldId id="401" r:id="rId13"/>
    <p:sldId id="350" r:id="rId14"/>
    <p:sldId id="333" r:id="rId15"/>
    <p:sldId id="302" r:id="rId16"/>
    <p:sldId id="335" r:id="rId17"/>
    <p:sldId id="336" r:id="rId18"/>
    <p:sldId id="334" r:id="rId19"/>
    <p:sldId id="415" r:id="rId20"/>
    <p:sldId id="358" r:id="rId21"/>
    <p:sldId id="359" r:id="rId22"/>
    <p:sldId id="264" r:id="rId23"/>
  </p:sldIdLst>
  <p:sldSz cx="9906000" cy="6858000" type="A4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EECC"/>
    <a:srgbClr val="B3EEB0"/>
    <a:srgbClr val="000000"/>
    <a:srgbClr val="01AF1E"/>
    <a:srgbClr val="9D163C"/>
    <a:srgbClr val="DBDBDB"/>
    <a:srgbClr val="525252"/>
    <a:srgbClr val="FFFF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97" autoAdjust="0"/>
    <p:restoredTop sz="95414" autoAdjust="0"/>
  </p:normalViewPr>
  <p:slideViewPr>
    <p:cSldViewPr>
      <p:cViewPr varScale="1">
        <p:scale>
          <a:sx n="131" d="100"/>
          <a:sy n="131" d="100"/>
        </p:scale>
        <p:origin x="1793" y="55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16"/>
    </p:cViewPr>
  </p:sorterViewPr>
  <p:notesViewPr>
    <p:cSldViewPr>
      <p:cViewPr varScale="1">
        <p:scale>
          <a:sx n="76" d="100"/>
          <a:sy n="76" d="100"/>
        </p:scale>
        <p:origin x="-3282" y="-10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142" cy="50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54" tIns="47278" rIns="94554" bIns="47278" numCol="1" anchor="t" anchorCtr="0" compatLnSpc="1">
            <a:prstTxWarp prst="textNoShape">
              <a:avLst/>
            </a:prstTxWarp>
          </a:bodyPr>
          <a:lstStyle>
            <a:lvl1pPr defTabSz="94436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504" y="1"/>
            <a:ext cx="3076142" cy="50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54" tIns="47278" rIns="94554" bIns="47278" numCol="1" anchor="t" anchorCtr="0" compatLnSpc="1">
            <a:prstTxWarp prst="textNoShape">
              <a:avLst/>
            </a:prstTxWarp>
          </a:bodyPr>
          <a:lstStyle>
            <a:lvl1pPr algn="r" defTabSz="94436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724599"/>
            <a:ext cx="3076142" cy="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54" tIns="47278" rIns="94554" bIns="47278" numCol="1" anchor="b" anchorCtr="0" compatLnSpc="1">
            <a:prstTxWarp prst="textNoShape">
              <a:avLst/>
            </a:prstTxWarp>
          </a:bodyPr>
          <a:lstStyle>
            <a:lvl1pPr defTabSz="94436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504" y="9724599"/>
            <a:ext cx="3076142" cy="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54" tIns="47278" rIns="94554" bIns="47278" numCol="1" anchor="b" anchorCtr="0" compatLnSpc="1">
            <a:prstTxWarp prst="textNoShape">
              <a:avLst/>
            </a:prstTxWarp>
          </a:bodyPr>
          <a:lstStyle>
            <a:lvl1pPr algn="r" defTabSz="94436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4BE9949-0D44-4A34-82A8-F8C5B2EFDDC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8745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142" cy="50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54" tIns="47278" rIns="94554" bIns="47278" numCol="1" anchor="t" anchorCtr="0" compatLnSpc="1">
            <a:prstTxWarp prst="textNoShape">
              <a:avLst/>
            </a:prstTxWarp>
          </a:bodyPr>
          <a:lstStyle>
            <a:lvl1pPr defTabSz="94436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504" y="1"/>
            <a:ext cx="3076142" cy="50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54" tIns="47278" rIns="94554" bIns="47278" numCol="1" anchor="t" anchorCtr="0" compatLnSpc="1">
            <a:prstTxWarp prst="textNoShape">
              <a:avLst/>
            </a:prstTxWarp>
          </a:bodyPr>
          <a:lstStyle>
            <a:lvl1pPr algn="r" defTabSz="94436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9463" y="768350"/>
            <a:ext cx="554355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918" y="4858213"/>
            <a:ext cx="5675467" cy="4608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54" tIns="47278" rIns="94554" bIns="472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4599"/>
            <a:ext cx="3076142" cy="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54" tIns="47278" rIns="94554" bIns="47278" numCol="1" anchor="b" anchorCtr="0" compatLnSpc="1">
            <a:prstTxWarp prst="textNoShape">
              <a:avLst/>
            </a:prstTxWarp>
          </a:bodyPr>
          <a:lstStyle>
            <a:lvl1pPr defTabSz="94436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504" y="9724599"/>
            <a:ext cx="3076142" cy="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54" tIns="47278" rIns="94554" bIns="47278" numCol="1" anchor="b" anchorCtr="0" compatLnSpc="1">
            <a:prstTxWarp prst="textNoShape">
              <a:avLst/>
            </a:prstTxWarp>
          </a:bodyPr>
          <a:lstStyle>
            <a:lvl1pPr algn="r" defTabSz="94436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8A1E61A-5711-4FD6-90FB-0F79F7634D3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34004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A1E61A-5711-4FD6-90FB-0F79F7634D3A}" type="slidenum">
              <a:rPr lang="de-DE" smtClean="0"/>
              <a:pPr>
                <a:defRPr/>
              </a:pPr>
              <a:t>10</a:t>
            </a:fld>
            <a:endParaRPr lang="de-D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44168">
              <a:defRPr/>
            </a:pPr>
            <a:fld id="{68EC7843-AAB3-4B57-ADC1-9CE25562AFA7}" type="slidenum">
              <a:rPr lang="de-DE" smtClean="0"/>
              <a:pPr defTabSz="944168">
                <a:defRPr/>
              </a:pPr>
              <a:t>19</a:t>
            </a:fld>
            <a:endParaRPr lang="de-DE" dirty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Y:\Marketing_Vertrieb\Bilder-ife\091020_ife_energieeffizienzmaennchen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1032" y="3284984"/>
            <a:ext cx="3902075" cy="2925762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26926" y="2130425"/>
            <a:ext cx="8386514" cy="1470025"/>
          </a:xfrm>
          <a:prstGeom prst="rect">
            <a:avLst/>
          </a:prstGeom>
        </p:spPr>
        <p:txBody>
          <a:bodyPr/>
          <a:lstStyle>
            <a:lvl1pPr algn="l">
              <a:defRPr sz="36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49796" y="3886200"/>
            <a:ext cx="4619228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53368" y="6356350"/>
            <a:ext cx="2311400" cy="365125"/>
          </a:xfrm>
        </p:spPr>
        <p:txBody>
          <a:bodyPr/>
          <a:lstStyle>
            <a:lvl1pPr>
              <a:defRPr sz="90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92B8246F-F0C3-434C-83C9-A49B5BA81E60}" type="datetimeFigureOut">
              <a:rPr lang="de-DE" smtClean="0"/>
              <a:pPr>
                <a:defRPr/>
              </a:pPr>
              <a:t>06.09.2021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de-DE" dirty="0"/>
              <a:t>EVVC Managementfachtagung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BF195-C6DC-4BE6-98B9-71CD875B0CD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5713" y="1052736"/>
            <a:ext cx="5743472" cy="1872208"/>
          </a:xfrm>
        </p:spPr>
        <p:txBody>
          <a:bodyPr/>
          <a:lstStyle>
            <a:lvl1pPr>
              <a:defRPr sz="3566">
                <a:latin typeface="Metro Nova Pro" panose="020C0804020203020203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65711" y="3403600"/>
            <a:ext cx="4087290" cy="1397000"/>
          </a:xfrm>
        </p:spPr>
        <p:txBody>
          <a:bodyPr/>
          <a:lstStyle>
            <a:lvl1pPr marL="0" indent="0" algn="l">
              <a:spcBef>
                <a:spcPts val="397"/>
              </a:spcBef>
              <a:buNone/>
              <a:defRPr sz="1584">
                <a:solidFill>
                  <a:schemeClr val="tx1">
                    <a:lumMod val="65000"/>
                    <a:lumOff val="35000"/>
                  </a:schemeClr>
                </a:solidFill>
                <a:latin typeface="Metro Nova Pro Light" panose="020C0404020203020203" pitchFamily="34" charset="0"/>
              </a:defRPr>
            </a:lvl1pPr>
            <a:lvl2pPr marL="301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3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05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07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09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11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132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15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8" name="Fußzeilenplatzhalter 4"/>
          <p:cNvSpPr txBox="1">
            <a:spLocks/>
          </p:cNvSpPr>
          <p:nvPr userDrawn="1"/>
        </p:nvSpPr>
        <p:spPr>
          <a:xfrm>
            <a:off x="865710" y="6427788"/>
            <a:ext cx="4594225" cy="26776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10" kern="1200">
                <a:solidFill>
                  <a:schemeClr val="tx1"/>
                </a:solidFill>
                <a:latin typeface="Metro Nova Pro Light" panose="020C0404020203020203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8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ro Nova Pro Light" panose="020C0404020203020203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80359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chtungspfeil 2"/>
          <p:cNvSpPr/>
          <p:nvPr userDrawn="1"/>
        </p:nvSpPr>
        <p:spPr>
          <a:xfrm rot="10800000">
            <a:off x="8882063" y="6286500"/>
            <a:ext cx="428625" cy="214313"/>
          </a:xfrm>
          <a:prstGeom prst="homePlat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7099300" y="6237312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1200" b="0"/>
            </a:lvl1pPr>
          </a:lstStyle>
          <a:p>
            <a:pPr algn="r">
              <a:defRPr/>
            </a:pPr>
            <a:fld id="{CB290F06-4768-4F8C-83D7-D1AFB4C99EF6}" type="slidenum">
              <a:rPr lang="de-DE" sz="1400" b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 algn="r">
                <a:defRPr/>
              </a:pPr>
              <a:t>‹Nr.›</a:t>
            </a:fld>
            <a:endParaRPr lang="de-DE" sz="1400" b="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6288" y="359616"/>
            <a:ext cx="8634412" cy="569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b="0" i="1"/>
            </a:lvl1pPr>
          </a:lstStyle>
          <a:p>
            <a:pPr lvl="0"/>
            <a:r>
              <a:rPr lang="de-DE" dirty="0"/>
              <a:t>Headline 24.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/>
          </p:nvPr>
        </p:nvSpPr>
        <p:spPr>
          <a:xfrm>
            <a:off x="776536" y="1268760"/>
            <a:ext cx="7129462" cy="3529013"/>
          </a:xfrm>
          <a:prstGeom prst="rect">
            <a:avLst/>
          </a:prstGeom>
        </p:spPr>
        <p:txBody>
          <a:bodyPr/>
          <a:lstStyle>
            <a:lvl1pPr marL="542925" indent="-542925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000"/>
            </a:lvl1pPr>
            <a:lvl2pPr marL="895350" indent="-352425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600"/>
            </a:lvl2pPr>
            <a:lvl3pPr>
              <a:buFontTx/>
              <a:buNone/>
              <a:defRPr/>
            </a:lvl3pPr>
            <a:lvl4pPr>
              <a:buFontTx/>
              <a:buBlip>
                <a:blip r:embed="rId2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03767177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chlussfolie_Fr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76288" y="360363"/>
            <a:ext cx="8634412" cy="568325"/>
          </a:xfrm>
          <a:prstGeom prst="rect">
            <a:avLst/>
          </a:prstGeom>
        </p:spPr>
        <p:txBody>
          <a:bodyPr/>
          <a:lstStyle>
            <a:lvl1pPr>
              <a:defRPr i="1"/>
            </a:lvl1pPr>
          </a:lstStyle>
          <a:p>
            <a:r>
              <a:rPr lang="de-DE" dirty="0"/>
              <a:t>Vielen Dank!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6DFEF4B-E272-43DD-8943-6C316021D9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7954" y="4005064"/>
            <a:ext cx="331470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430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chtungspfeil 2"/>
          <p:cNvSpPr/>
          <p:nvPr userDrawn="1"/>
        </p:nvSpPr>
        <p:spPr>
          <a:xfrm rot="10800000">
            <a:off x="8882063" y="6286500"/>
            <a:ext cx="428625" cy="214313"/>
          </a:xfrm>
          <a:prstGeom prst="homePlat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Rectangle 6"/>
          <p:cNvSpPr txBox="1">
            <a:spLocks noChangeArrowheads="1"/>
          </p:cNvSpPr>
          <p:nvPr userDrawn="1"/>
        </p:nvSpPr>
        <p:spPr bwMode="auto">
          <a:xfrm>
            <a:off x="7099300" y="6237312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1200" b="0"/>
            </a:lvl1pPr>
          </a:lstStyle>
          <a:p>
            <a:pPr algn="r">
              <a:defRPr/>
            </a:pPr>
            <a:fld id="{CB290F06-4768-4F8C-83D7-D1AFB4C99EF6}" type="slidenum">
              <a:rPr lang="de-DE" sz="1400" b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 algn="r">
                <a:defRPr/>
              </a:pPr>
              <a:t>‹Nr.›</a:t>
            </a:fld>
            <a:endParaRPr lang="de-DE" sz="1400" b="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6288" y="359616"/>
            <a:ext cx="8634412" cy="569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Clr>
                <a:srgbClr val="FF0000"/>
              </a:buClr>
              <a:buFont typeface="Courier New" panose="02070309020205020404" pitchFamily="49" charset="0"/>
              <a:buNone/>
              <a:defRPr b="0" i="1"/>
            </a:lvl1pPr>
          </a:lstStyle>
          <a:p>
            <a:pPr lvl="0"/>
            <a:r>
              <a:rPr lang="de-DE" dirty="0"/>
              <a:t>Headline 24.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/>
          </p:nvPr>
        </p:nvSpPr>
        <p:spPr>
          <a:xfrm>
            <a:off x="776536" y="1268760"/>
            <a:ext cx="7129462" cy="3529013"/>
          </a:xfrm>
          <a:prstGeom prst="rect">
            <a:avLst/>
          </a:prstGeom>
        </p:spPr>
        <p:txBody>
          <a:bodyPr/>
          <a:lstStyle>
            <a:lvl1pPr marL="542925" indent="-542925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Courier New" panose="02070309020205020404" pitchFamily="49" charset="0"/>
              <a:buChar char="o"/>
              <a:defRPr sz="2000"/>
            </a:lvl1pPr>
            <a:lvl2pPr marL="895350" indent="-352425"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Courier New" panose="02070309020205020404" pitchFamily="49" charset="0"/>
              <a:buChar char="o"/>
              <a:defRPr sz="1600"/>
            </a:lvl2pPr>
            <a:lvl3pPr>
              <a:buFontTx/>
              <a:buNone/>
              <a:defRPr/>
            </a:lvl3pPr>
            <a:lvl4pPr>
              <a:buFontTx/>
              <a:buBlip>
                <a:blip r:embed="rId2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_Fr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8"/>
          <p:cNvSpPr txBox="1">
            <a:spLocks noChangeArrowheads="1"/>
          </p:cNvSpPr>
          <p:nvPr userDrawn="1"/>
        </p:nvSpPr>
        <p:spPr bwMode="auto">
          <a:xfrm>
            <a:off x="802209" y="3866927"/>
            <a:ext cx="321468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 f e – Institut für Energieeffizienz GmbH</a:t>
            </a:r>
          </a:p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Marktplatz 11</a:t>
            </a:r>
            <a:b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95326 Kulmbach</a:t>
            </a:r>
          </a:p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Fon 0049 (0)9221 607 888 11</a:t>
            </a:r>
            <a:b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Fax 0049 (0)9221 607 888 99</a:t>
            </a:r>
          </a:p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juergen.frisch@ife-institut.de</a:t>
            </a:r>
          </a:p>
          <a:p>
            <a:pPr>
              <a:spcBef>
                <a:spcPct val="50000"/>
              </a:spcBef>
            </a:pPr>
            <a:b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www.ife-institut.de</a:t>
            </a:r>
          </a:p>
        </p:txBody>
      </p:sp>
      <p:pic>
        <p:nvPicPr>
          <p:cNvPr id="7" name="Grafik 10" descr="091020_ife_energieeffizienzmaennchen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2654" y="1415578"/>
            <a:ext cx="5276850" cy="395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76288" y="360363"/>
            <a:ext cx="8634412" cy="568325"/>
          </a:xfrm>
          <a:prstGeom prst="rect">
            <a:avLst/>
          </a:prstGeom>
        </p:spPr>
        <p:txBody>
          <a:bodyPr/>
          <a:lstStyle>
            <a:lvl1pPr>
              <a:defRPr i="1"/>
            </a:lvl1pPr>
          </a:lstStyle>
          <a:p>
            <a:r>
              <a:rPr lang="de-DE" dirty="0"/>
              <a:t>Vielen Dank!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_Beusch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76288" y="360363"/>
            <a:ext cx="8634412" cy="568325"/>
          </a:xfrm>
          <a:prstGeom prst="rect">
            <a:avLst/>
          </a:prstGeom>
        </p:spPr>
        <p:txBody>
          <a:bodyPr/>
          <a:lstStyle>
            <a:lvl1pPr>
              <a:defRPr i="1"/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6" name="Text Box 18"/>
          <p:cNvSpPr txBox="1">
            <a:spLocks noChangeArrowheads="1"/>
          </p:cNvSpPr>
          <p:nvPr userDrawn="1"/>
        </p:nvSpPr>
        <p:spPr bwMode="auto">
          <a:xfrm>
            <a:off x="802209" y="3866927"/>
            <a:ext cx="321468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 f e – Institut für Energieeffizienz GmbH</a:t>
            </a:r>
          </a:p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Marktplatz 11</a:t>
            </a:r>
            <a:b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95326 Kulmbach</a:t>
            </a:r>
          </a:p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Fon 0049 (0)9221 607 888 12</a:t>
            </a:r>
            <a:b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Fax 0049 (0)9221 607 888 99</a:t>
            </a:r>
          </a:p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daniel.beuschel@ife-institut.de</a:t>
            </a:r>
          </a:p>
          <a:p>
            <a:pPr>
              <a:spcBef>
                <a:spcPct val="50000"/>
              </a:spcBef>
            </a:pPr>
            <a:b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www.ife-institut.de</a:t>
            </a:r>
          </a:p>
        </p:txBody>
      </p:sp>
      <p:pic>
        <p:nvPicPr>
          <p:cNvPr id="7" name="Grafik 10" descr="091020_ife_energieeffizienzmaennchen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2654" y="1415578"/>
            <a:ext cx="5276850" cy="395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_R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76288" y="360363"/>
            <a:ext cx="8634412" cy="568325"/>
          </a:xfrm>
          <a:prstGeom prst="rect">
            <a:avLst/>
          </a:prstGeom>
        </p:spPr>
        <p:txBody>
          <a:bodyPr/>
          <a:lstStyle>
            <a:lvl1pPr>
              <a:defRPr i="1"/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6" name="Text Box 18"/>
          <p:cNvSpPr txBox="1">
            <a:spLocks noChangeArrowheads="1"/>
          </p:cNvSpPr>
          <p:nvPr userDrawn="1"/>
        </p:nvSpPr>
        <p:spPr bwMode="auto">
          <a:xfrm>
            <a:off x="802209" y="3866927"/>
            <a:ext cx="321468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 f e – Institut für Energieeffizienz GmbH</a:t>
            </a:r>
          </a:p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Marktplatz 11</a:t>
            </a:r>
            <a:b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95326 Kulmbach</a:t>
            </a:r>
          </a:p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Fon 0049 (0)9221 607 888 13</a:t>
            </a:r>
            <a:b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Fax 0049 (0)9221 607 888 99</a:t>
            </a:r>
          </a:p>
          <a:p>
            <a:pPr>
              <a:spcBef>
                <a:spcPct val="50000"/>
              </a:spcBef>
            </a:pP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torben.rist@ife-institut.de</a:t>
            </a:r>
          </a:p>
          <a:p>
            <a:pPr>
              <a:spcBef>
                <a:spcPct val="50000"/>
              </a:spcBef>
            </a:pPr>
            <a:b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de-DE" sz="1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www.ife-institut.de</a:t>
            </a:r>
          </a:p>
        </p:txBody>
      </p:sp>
      <p:pic>
        <p:nvPicPr>
          <p:cNvPr id="7" name="Grafik 10" descr="091020_ife_energieeffizienzmaennchen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2654" y="1415578"/>
            <a:ext cx="5276850" cy="395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de-DE" dirty="0"/>
              <a:t>Berlin, 17. Januar 2012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9725588-0E7B-4561-B4B7-54042E045E8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1031" name="Grafik 7" descr="Logo_m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688" y="500063"/>
            <a:ext cx="133350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0" r:id="rId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30200" y="404815"/>
            <a:ext cx="7594600" cy="503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39776" y="1268415"/>
            <a:ext cx="7185025" cy="4751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cxnSp>
        <p:nvCxnSpPr>
          <p:cNvPr id="9" name="Gerader Verbinder 8"/>
          <p:cNvCxnSpPr/>
          <p:nvPr/>
        </p:nvCxnSpPr>
        <p:spPr>
          <a:xfrm flipH="1">
            <a:off x="95250" y="981075"/>
            <a:ext cx="9715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522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49" r:id="rId3"/>
  </p:sldLayoutIdLst>
  <p:transition spd="med">
    <p:fade/>
  </p:transition>
  <p:hf hdr="0"/>
  <p:txStyles>
    <p:titleStyle>
      <a:lvl1pPr algn="l" defTabSz="603647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1950" b="1" kern="1200">
          <a:solidFill>
            <a:schemeClr val="accent1"/>
          </a:solidFill>
          <a:latin typeface="Metro Nova Pro Light" panose="020C0404020203020203" pitchFamily="34" charset="0"/>
          <a:ea typeface="+mj-ea"/>
          <a:cs typeface="+mj-cs"/>
        </a:defRPr>
      </a:lvl1pPr>
      <a:lvl2pPr algn="l" defTabSz="603647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56" b="1">
          <a:solidFill>
            <a:schemeClr val="accent1"/>
          </a:solidFill>
          <a:latin typeface="Times New Roman" panose="02020603050405020304" pitchFamily="18" charset="0"/>
        </a:defRPr>
      </a:lvl2pPr>
      <a:lvl3pPr algn="l" defTabSz="603647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56" b="1">
          <a:solidFill>
            <a:schemeClr val="accent1"/>
          </a:solidFill>
          <a:latin typeface="Times New Roman" panose="02020603050405020304" pitchFamily="18" charset="0"/>
        </a:defRPr>
      </a:lvl3pPr>
      <a:lvl4pPr algn="l" defTabSz="603647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56" b="1">
          <a:solidFill>
            <a:schemeClr val="accent1"/>
          </a:solidFill>
          <a:latin typeface="Times New Roman" panose="02020603050405020304" pitchFamily="18" charset="0"/>
        </a:defRPr>
      </a:lvl4pPr>
      <a:lvl5pPr algn="l" defTabSz="603647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56" b="1">
          <a:solidFill>
            <a:schemeClr val="accent1"/>
          </a:solidFill>
          <a:latin typeface="Times New Roman" panose="02020603050405020304" pitchFamily="18" charset="0"/>
        </a:defRPr>
      </a:lvl5pPr>
      <a:lvl6pPr marL="371475" algn="l" defTabSz="603647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56" b="1">
          <a:solidFill>
            <a:schemeClr val="accent1"/>
          </a:solidFill>
          <a:latin typeface="Times New Roman" panose="02020603050405020304" pitchFamily="18" charset="0"/>
        </a:defRPr>
      </a:lvl6pPr>
      <a:lvl7pPr marL="742950" algn="l" defTabSz="603647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56" b="1">
          <a:solidFill>
            <a:schemeClr val="accent1"/>
          </a:solidFill>
          <a:latin typeface="Times New Roman" panose="02020603050405020304" pitchFamily="18" charset="0"/>
        </a:defRPr>
      </a:lvl7pPr>
      <a:lvl8pPr marL="1114425" algn="l" defTabSz="603647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56" b="1">
          <a:solidFill>
            <a:schemeClr val="accent1"/>
          </a:solidFill>
          <a:latin typeface="Times New Roman" panose="02020603050405020304" pitchFamily="18" charset="0"/>
        </a:defRPr>
      </a:lvl8pPr>
      <a:lvl9pPr marL="1485900" algn="l" defTabSz="603647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56" b="1">
          <a:solidFill>
            <a:schemeClr val="accent1"/>
          </a:solidFill>
          <a:latin typeface="Times New Roman" panose="02020603050405020304" pitchFamily="18" charset="0"/>
        </a:defRPr>
      </a:lvl9pPr>
    </p:titleStyle>
    <p:bodyStyle>
      <a:lvl1pPr marL="180578" indent="-150912" algn="l" defTabSz="603647" rtl="0" eaLnBrk="1" fontAlgn="base" hangingPunct="1">
        <a:lnSpc>
          <a:spcPct val="90000"/>
        </a:lnSpc>
        <a:spcBef>
          <a:spcPts val="1189"/>
        </a:spcBef>
        <a:spcAft>
          <a:spcPct val="0"/>
        </a:spcAft>
        <a:buClr>
          <a:srgbClr val="595959"/>
        </a:buClr>
        <a:buSzPct val="80000"/>
        <a:buFont typeface="Arial" panose="020B0604020202020204" pitchFamily="34" charset="0"/>
        <a:buChar char="•"/>
        <a:defRPr sz="1300" kern="1200">
          <a:solidFill>
            <a:srgbClr val="595959"/>
          </a:solidFill>
          <a:latin typeface="Metro Nova Pro Light" panose="020C0404020203020203" pitchFamily="34" charset="0"/>
          <a:ea typeface="+mn-ea"/>
          <a:cs typeface="+mn-cs"/>
        </a:defRPr>
      </a:lvl1pPr>
      <a:lvl2pPr marL="392113" indent="-150912" algn="l" defTabSz="603647" rtl="0" eaLnBrk="1" fontAlgn="base" hangingPunct="1">
        <a:lnSpc>
          <a:spcPct val="90000"/>
        </a:lnSpc>
        <a:spcBef>
          <a:spcPts val="661"/>
        </a:spcBef>
        <a:spcAft>
          <a:spcPct val="0"/>
        </a:spcAft>
        <a:buClr>
          <a:srgbClr val="595959"/>
        </a:buClr>
        <a:buSzPct val="80000"/>
        <a:buFont typeface="Arial" panose="020B0604020202020204" pitchFamily="34" charset="0"/>
        <a:buChar char="•"/>
        <a:defRPr sz="1138" kern="1200">
          <a:solidFill>
            <a:srgbClr val="595959"/>
          </a:solidFill>
          <a:latin typeface="Metro Nova Pro Light" panose="020C0404020203020203" pitchFamily="34" charset="0"/>
          <a:ea typeface="+mn-ea"/>
          <a:cs typeface="+mn-cs"/>
        </a:defRPr>
      </a:lvl2pPr>
      <a:lvl3pPr marL="512068" indent="-119956" algn="l" defTabSz="603647" rtl="0" eaLnBrk="1" fontAlgn="base" hangingPunct="1">
        <a:lnSpc>
          <a:spcPct val="90000"/>
        </a:lnSpc>
        <a:spcBef>
          <a:spcPts val="397"/>
        </a:spcBef>
        <a:spcAft>
          <a:spcPct val="0"/>
        </a:spcAft>
        <a:buClr>
          <a:srgbClr val="595959"/>
        </a:buClr>
        <a:buSzPct val="80000"/>
        <a:buFont typeface="Arial" panose="020B0604020202020204" pitchFamily="34" charset="0"/>
        <a:buChar char="•"/>
        <a:defRPr sz="1056" kern="1200">
          <a:solidFill>
            <a:srgbClr val="595959"/>
          </a:solidFill>
          <a:latin typeface="Metro Nova Pro Light" panose="020C0404020203020203" pitchFamily="34" charset="0"/>
          <a:ea typeface="+mn-ea"/>
          <a:cs typeface="+mn-cs"/>
        </a:defRPr>
      </a:lvl3pPr>
      <a:lvl4pPr marL="633314" indent="-119956" algn="l" defTabSz="603647" rtl="0" eaLnBrk="1" fontAlgn="base" hangingPunct="1">
        <a:lnSpc>
          <a:spcPct val="90000"/>
        </a:lnSpc>
        <a:spcBef>
          <a:spcPts val="397"/>
        </a:spcBef>
        <a:spcAft>
          <a:spcPct val="0"/>
        </a:spcAft>
        <a:buClr>
          <a:srgbClr val="595959"/>
        </a:buClr>
        <a:buSzPct val="80000"/>
        <a:buFont typeface="Arial" panose="020B0604020202020204" pitchFamily="34" charset="0"/>
        <a:buChar char="•"/>
        <a:defRPr sz="894" kern="1200">
          <a:solidFill>
            <a:srgbClr val="595959"/>
          </a:solidFill>
          <a:latin typeface="Metro Nova Pro Light" panose="020C0404020203020203" pitchFamily="34" charset="0"/>
          <a:ea typeface="+mn-ea"/>
          <a:cs typeface="+mn-cs"/>
        </a:defRPr>
      </a:lvl4pPr>
      <a:lvl5pPr marL="723603" indent="-90289" algn="l" defTabSz="603647" rtl="0" eaLnBrk="1" fontAlgn="base" hangingPunct="1">
        <a:lnSpc>
          <a:spcPct val="90000"/>
        </a:lnSpc>
        <a:spcBef>
          <a:spcPts val="397"/>
        </a:spcBef>
        <a:spcAft>
          <a:spcPct val="0"/>
        </a:spcAft>
        <a:buClr>
          <a:srgbClr val="595959"/>
        </a:buClr>
        <a:buSzPct val="80000"/>
        <a:buFont typeface="Arial" panose="020B0604020202020204" pitchFamily="34" charset="0"/>
        <a:buChar char="•"/>
        <a:defRPr sz="894" kern="1200">
          <a:solidFill>
            <a:srgbClr val="595959"/>
          </a:solidFill>
          <a:latin typeface="Metro Nova Pro Light" panose="020C0404020203020203" pitchFamily="34" charset="0"/>
          <a:ea typeface="+mn-ea"/>
          <a:cs typeface="+mn-cs"/>
        </a:defRPr>
      </a:lvl5pPr>
      <a:lvl6pPr marL="815124" indent="-90569" algn="l" defTabSz="603796" rtl="0" eaLnBrk="1" latinLnBrk="0" hangingPunct="1">
        <a:spcBef>
          <a:spcPts val="397"/>
        </a:spcBef>
        <a:buSzPct val="80000"/>
        <a:buFont typeface="Arial" pitchFamily="34" charset="0"/>
        <a:buChar char="•"/>
        <a:defRPr sz="92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905693" indent="-90569" algn="l" defTabSz="603796" rtl="0" eaLnBrk="1" latinLnBrk="0" hangingPunct="1">
        <a:spcBef>
          <a:spcPts val="397"/>
        </a:spcBef>
        <a:buSzPct val="80000"/>
        <a:buFont typeface="Arial" pitchFamily="34" charset="0"/>
        <a:buChar char="•"/>
        <a:defRPr sz="92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996262" indent="-90569" algn="l" defTabSz="603796" rtl="0" eaLnBrk="1" latinLnBrk="0" hangingPunct="1">
        <a:spcBef>
          <a:spcPts val="397"/>
        </a:spcBef>
        <a:buSzPct val="80000"/>
        <a:buFont typeface="Arial" pitchFamily="34" charset="0"/>
        <a:buChar char="•"/>
        <a:defRPr sz="92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086832" indent="-90569" algn="l" defTabSz="603796" rtl="0" eaLnBrk="1" latinLnBrk="0" hangingPunct="1">
        <a:spcBef>
          <a:spcPts val="397"/>
        </a:spcBef>
        <a:buSzPct val="80000"/>
        <a:buFont typeface="Arial" pitchFamily="34" charset="0"/>
        <a:buChar char="•"/>
        <a:defRPr sz="92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03796" rtl="0" eaLnBrk="1" latinLnBrk="0" hangingPunct="1">
        <a:defRPr sz="1189" kern="1200">
          <a:solidFill>
            <a:schemeClr val="tx1"/>
          </a:solidFill>
          <a:latin typeface="+mn-lt"/>
          <a:ea typeface="+mn-ea"/>
          <a:cs typeface="+mn-cs"/>
        </a:defRPr>
      </a:lvl1pPr>
      <a:lvl2pPr marL="301897" algn="l" defTabSz="603796" rtl="0" eaLnBrk="1" latinLnBrk="0" hangingPunct="1">
        <a:defRPr sz="1189" kern="1200">
          <a:solidFill>
            <a:schemeClr val="tx1"/>
          </a:solidFill>
          <a:latin typeface="+mn-lt"/>
          <a:ea typeface="+mn-ea"/>
          <a:cs typeface="+mn-cs"/>
        </a:defRPr>
      </a:lvl2pPr>
      <a:lvl3pPr marL="603796" algn="l" defTabSz="603796" rtl="0" eaLnBrk="1" latinLnBrk="0" hangingPunct="1">
        <a:defRPr sz="1189" kern="1200">
          <a:solidFill>
            <a:schemeClr val="tx1"/>
          </a:solidFill>
          <a:latin typeface="+mn-lt"/>
          <a:ea typeface="+mn-ea"/>
          <a:cs typeface="+mn-cs"/>
        </a:defRPr>
      </a:lvl3pPr>
      <a:lvl4pPr marL="905693" algn="l" defTabSz="603796" rtl="0" eaLnBrk="1" latinLnBrk="0" hangingPunct="1">
        <a:defRPr sz="1189" kern="1200">
          <a:solidFill>
            <a:schemeClr val="tx1"/>
          </a:solidFill>
          <a:latin typeface="+mn-lt"/>
          <a:ea typeface="+mn-ea"/>
          <a:cs typeface="+mn-cs"/>
        </a:defRPr>
      </a:lvl4pPr>
      <a:lvl5pPr marL="1207591" algn="l" defTabSz="603796" rtl="0" eaLnBrk="1" latinLnBrk="0" hangingPunct="1">
        <a:defRPr sz="1189" kern="1200">
          <a:solidFill>
            <a:schemeClr val="tx1"/>
          </a:solidFill>
          <a:latin typeface="+mn-lt"/>
          <a:ea typeface="+mn-ea"/>
          <a:cs typeface="+mn-cs"/>
        </a:defRPr>
      </a:lvl5pPr>
      <a:lvl6pPr marL="1509489" algn="l" defTabSz="603796" rtl="0" eaLnBrk="1" latinLnBrk="0" hangingPunct="1">
        <a:defRPr sz="1189" kern="1200">
          <a:solidFill>
            <a:schemeClr val="tx1"/>
          </a:solidFill>
          <a:latin typeface="+mn-lt"/>
          <a:ea typeface="+mn-ea"/>
          <a:cs typeface="+mn-cs"/>
        </a:defRPr>
      </a:lvl6pPr>
      <a:lvl7pPr marL="1811387" algn="l" defTabSz="603796" rtl="0" eaLnBrk="1" latinLnBrk="0" hangingPunct="1">
        <a:defRPr sz="1189" kern="1200">
          <a:solidFill>
            <a:schemeClr val="tx1"/>
          </a:solidFill>
          <a:latin typeface="+mn-lt"/>
          <a:ea typeface="+mn-ea"/>
          <a:cs typeface="+mn-cs"/>
        </a:defRPr>
      </a:lvl7pPr>
      <a:lvl8pPr marL="2113284" algn="l" defTabSz="603796" rtl="0" eaLnBrk="1" latinLnBrk="0" hangingPunct="1">
        <a:defRPr sz="1189" kern="1200">
          <a:solidFill>
            <a:schemeClr val="tx1"/>
          </a:solidFill>
          <a:latin typeface="+mn-lt"/>
          <a:ea typeface="+mn-ea"/>
          <a:cs typeface="+mn-cs"/>
        </a:defRPr>
      </a:lvl8pPr>
      <a:lvl9pPr marL="2415182" algn="l" defTabSz="603796" rtl="0" eaLnBrk="1" latinLnBrk="0" hangingPunct="1">
        <a:defRPr sz="11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Line 13"/>
          <p:cNvSpPr>
            <a:spLocks noChangeShapeType="1"/>
          </p:cNvSpPr>
          <p:nvPr/>
        </p:nvSpPr>
        <p:spPr bwMode="auto">
          <a:xfrm flipH="1">
            <a:off x="0" y="750888"/>
            <a:ext cx="9906000" cy="0"/>
          </a:xfrm>
          <a:prstGeom prst="line">
            <a:avLst/>
          </a:prstGeom>
          <a:noFill/>
          <a:ln w="12700">
            <a:solidFill>
              <a:srgbClr val="01AF1E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de-DE" dirty="0">
              <a:cs typeface="+mn-cs"/>
            </a:endParaRPr>
          </a:p>
        </p:txBody>
      </p:sp>
      <p:sp>
        <p:nvSpPr>
          <p:cNvPr id="21" name="Untertitel 2"/>
          <p:cNvSpPr>
            <a:spLocks/>
          </p:cNvSpPr>
          <p:nvPr/>
        </p:nvSpPr>
        <p:spPr bwMode="auto">
          <a:xfrm>
            <a:off x="738188" y="5851525"/>
            <a:ext cx="77438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  <a:spcAft>
                <a:spcPct val="30000"/>
              </a:spcAft>
              <a:defRPr/>
            </a:pPr>
            <a:r>
              <a:rPr lang="de-DE" dirty="0">
                <a:latin typeface="Grotesque MT Std Light" pitchFamily="34" charset="0"/>
                <a:cs typeface="+mn-cs"/>
              </a:rPr>
              <a:t>				</a:t>
            </a:r>
          </a:p>
        </p:txBody>
      </p:sp>
      <p:pic>
        <p:nvPicPr>
          <p:cNvPr id="2057" name="Grafik 22" descr="Logo_ife_ohne_Text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0575" y="285750"/>
            <a:ext cx="1038225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Grafik 24" descr="Logo_ife_nur_Text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39125" y="334963"/>
            <a:ext cx="151765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ichtungspfeil 25"/>
          <p:cNvSpPr/>
          <p:nvPr/>
        </p:nvSpPr>
        <p:spPr>
          <a:xfrm>
            <a:off x="381000" y="500063"/>
            <a:ext cx="428625" cy="214312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8" name="Rectangle 6"/>
          <p:cNvSpPr txBox="1">
            <a:spLocks noChangeArrowheads="1"/>
          </p:cNvSpPr>
          <p:nvPr/>
        </p:nvSpPr>
        <p:spPr>
          <a:xfrm>
            <a:off x="7070725" y="6238875"/>
            <a:ext cx="2311400" cy="476250"/>
          </a:xfrm>
          <a:prstGeom prst="rect">
            <a:avLst/>
          </a:prstGeom>
        </p:spPr>
        <p:txBody>
          <a:bodyPr/>
          <a:lstStyle>
            <a:lvl1pPr>
              <a:defRPr sz="1200" b="0"/>
            </a:lvl1pPr>
          </a:lstStyle>
          <a:p>
            <a:pPr>
              <a:defRPr/>
            </a:pPr>
            <a:endParaRPr lang="de-DE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343" r:id="rId2"/>
    <p:sldLayoutId id="2147484344" r:id="rId3"/>
    <p:sldLayoutId id="2147484345" r:id="rId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rotesque MT Std Ligh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rotesque MT Std Ligh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rotesque MT Std Ligh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Grotesque MT Std Ligh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rotesque MT Std Ligh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rotesque MT Std Ligh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rotesque MT Std Ligh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rotesque MT Std Light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30000"/>
        </a:spcAft>
        <a:buClr>
          <a:srgbClr val="9D163C"/>
        </a:buClr>
        <a:buFont typeface="Wingdings" pitchFamily="2" charset="2"/>
        <a:buChar char="§"/>
        <a:defRPr sz="2800">
          <a:solidFill>
            <a:schemeClr val="tx1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 Unicode MS" pitchFamily="34" charset="-128"/>
          <a:ea typeface="Arial Unicode MS" pitchFamily="34" charset="-128"/>
          <a:cs typeface="Arial Unicode MS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907645" y="4005064"/>
            <a:ext cx="8458522" cy="938535"/>
          </a:xfrm>
        </p:spPr>
        <p:txBody>
          <a:bodyPr/>
          <a:lstStyle/>
          <a:p>
            <a:r>
              <a:rPr lang="de-DE" sz="3000" b="1" i="0" dirty="0"/>
              <a:t>Zertifikatslehrgang</a:t>
            </a:r>
            <a:br>
              <a:rPr lang="de-DE" sz="3000" b="1" i="0" dirty="0"/>
            </a:br>
            <a:r>
              <a:rPr lang="de-DE" sz="3000" b="1" i="0" dirty="0"/>
              <a:t>„Von der EnEV bis zur Hydraulik“</a:t>
            </a:r>
            <a:endParaRPr lang="de-DE" sz="3000" dirty="0">
              <a:solidFill>
                <a:srgbClr val="000000"/>
              </a:solidFill>
            </a:endParaRPr>
          </a:p>
        </p:txBody>
      </p:sp>
      <p:sp>
        <p:nvSpPr>
          <p:cNvPr id="4" name="Untertitel 2"/>
          <p:cNvSpPr>
            <a:spLocks noGrp="1"/>
          </p:cNvSpPr>
          <p:nvPr/>
        </p:nvSpPr>
        <p:spPr>
          <a:xfrm>
            <a:off x="886966" y="5445224"/>
            <a:ext cx="4475212" cy="2412268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de-DE" sz="2400" dirty="0">
                <a:solidFill>
                  <a:schemeClr val="tx1"/>
                </a:solidFill>
              </a:rPr>
              <a:t>Kältekreislauf </a:t>
            </a:r>
            <a:endParaRPr lang="de-DE" sz="24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de-DE" sz="16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03946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pitchFamily="34" charset="0"/>
                <a:cs typeface="Arial" pitchFamily="34" charset="0"/>
              </a:rPr>
              <a:t>Grundlagen Kältemittel</a:t>
            </a:r>
            <a:endParaRPr lang="de-DE" i="1" dirty="0"/>
          </a:p>
        </p:txBody>
      </p:sp>
      <p:sp>
        <p:nvSpPr>
          <p:cNvPr id="4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76536" y="1268761"/>
            <a:ext cx="7129462" cy="576064"/>
          </a:xfrm>
        </p:spPr>
        <p:txBody>
          <a:bodyPr/>
          <a:lstStyle/>
          <a:p>
            <a:r>
              <a:rPr lang="de-DE" dirty="0"/>
              <a:t>Übersicht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9464" y="1700808"/>
            <a:ext cx="60198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908336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  <a:cs typeface="Arial" charset="0"/>
              </a:rPr>
              <a:t>Kälteanlagen</a:t>
            </a:r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272480" y="908720"/>
            <a:ext cx="8856984" cy="5184576"/>
          </a:xfrm>
        </p:spPr>
        <p:txBody>
          <a:bodyPr/>
          <a:lstStyle/>
          <a:p>
            <a:pPr marL="342900" lvl="0" indent="-342900">
              <a:defRPr/>
            </a:pPr>
            <a:r>
              <a:rPr lang="de-DE" dirty="0"/>
              <a:t>   Prinzip Kältekreislauf („aktive“, „mechanische“ Kälte)</a:t>
            </a:r>
          </a:p>
          <a:p>
            <a:pPr>
              <a:buNone/>
            </a:pPr>
            <a:endParaRPr lang="de-DE" dirty="0"/>
          </a:p>
          <a:p>
            <a:pPr>
              <a:buNone/>
            </a:pPr>
            <a:endParaRPr lang="de-DE" sz="1600" dirty="0"/>
          </a:p>
          <a:p>
            <a:pPr>
              <a:buNone/>
            </a:pPr>
            <a:r>
              <a:rPr lang="de-DE" dirty="0"/>
              <a:t>gasförmig</a:t>
            </a:r>
          </a:p>
          <a:p>
            <a:pPr>
              <a:buNone/>
            </a:pPr>
            <a:endParaRPr lang="de-DE" dirty="0"/>
          </a:p>
          <a:p>
            <a:pPr>
              <a:buNone/>
            </a:pPr>
            <a:endParaRPr lang="de-DE" sz="1200" dirty="0"/>
          </a:p>
          <a:p>
            <a:pPr>
              <a:buNone/>
            </a:pPr>
            <a:r>
              <a:rPr lang="de-DE" dirty="0"/>
              <a:t>- - - - - - - - - - - - - - - - - - - - - - - - - - - - - - - - - - - - - - - - - - - - - - - - - - - - - - - - </a:t>
            </a:r>
          </a:p>
          <a:p>
            <a:pPr>
              <a:buNone/>
            </a:pPr>
            <a:endParaRPr lang="de-DE" dirty="0"/>
          </a:p>
          <a:p>
            <a:pPr>
              <a:buNone/>
            </a:pPr>
            <a:endParaRPr lang="de-DE" dirty="0"/>
          </a:p>
          <a:p>
            <a:pPr>
              <a:buNone/>
            </a:pPr>
            <a:r>
              <a:rPr lang="de-DE" dirty="0"/>
              <a:t>flüssig</a:t>
            </a:r>
          </a:p>
          <a:p>
            <a:pPr>
              <a:buNone/>
            </a:pP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7833320" y="6021288"/>
            <a:ext cx="160172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eaLnBrk="0" hangingPunct="0">
              <a:spcBef>
                <a:spcPts val="0"/>
              </a:spcBef>
              <a:spcAft>
                <a:spcPts val="1200"/>
              </a:spcAft>
              <a:buClr>
                <a:srgbClr val="9D163C"/>
              </a:buClr>
              <a:defRPr/>
            </a:pPr>
            <a:r>
              <a:rPr lang="de-DE" sz="1050" kern="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Quelle: Wolf </a:t>
            </a:r>
            <a:r>
              <a:rPr lang="de-DE" sz="1050" kern="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Geisenfeld</a:t>
            </a:r>
            <a:endParaRPr lang="de-DE" sz="1050" kern="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>
            <a:lum bright="2000" contrast="4000"/>
          </a:blip>
          <a:srcRect/>
          <a:stretch>
            <a:fillRect/>
          </a:stretch>
        </p:blipFill>
        <p:spPr bwMode="auto">
          <a:xfrm>
            <a:off x="2720752" y="1844824"/>
            <a:ext cx="572305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  <a:cs typeface="Arial" charset="0"/>
              </a:rPr>
              <a:t>Kälteanlagen</a:t>
            </a:r>
          </a:p>
        </p:txBody>
      </p:sp>
      <p:pic>
        <p:nvPicPr>
          <p:cNvPr id="6" name="Picture 2" descr="I:\ife\Vorträge\Vortrag_Kaelte_Schaubild1.jpg"/>
          <p:cNvPicPr>
            <a:picLocks noChangeAspect="1" noChangeArrowheads="1"/>
          </p:cNvPicPr>
          <p:nvPr/>
        </p:nvPicPr>
        <p:blipFill>
          <a:blip r:embed="rId2" cstate="print"/>
          <a:srcRect l="1562" t="989" b="3955"/>
          <a:stretch>
            <a:fillRect/>
          </a:stretch>
        </p:blipFill>
        <p:spPr bwMode="auto">
          <a:xfrm>
            <a:off x="1424608" y="1471900"/>
            <a:ext cx="6336704" cy="4832941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6976" y="3140968"/>
            <a:ext cx="116404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platzhalter 5"/>
          <p:cNvSpPr txBox="1">
            <a:spLocks/>
          </p:cNvSpPr>
          <p:nvPr/>
        </p:nvSpPr>
        <p:spPr>
          <a:xfrm>
            <a:off x="272480" y="908720"/>
            <a:ext cx="9633520" cy="3529013"/>
          </a:xfrm>
          <a:prstGeom prst="rect">
            <a:avLst/>
          </a:prstGeom>
        </p:spPr>
        <p:txBody>
          <a:bodyPr/>
          <a:lstStyle/>
          <a:p>
            <a:pPr marL="542925" marR="0" lvl="0" indent="-542925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Effizienzerhöhung bei Wärmepumpen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  <a:cs typeface="Arial" charset="0"/>
              </a:rPr>
              <a:t>Kälteanlagen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271810" y="908720"/>
            <a:ext cx="7129462" cy="4608512"/>
          </a:xfrm>
        </p:spPr>
        <p:txBody>
          <a:bodyPr/>
          <a:lstStyle/>
          <a:p>
            <a:pPr marL="342900" lvl="0" indent="-342900">
              <a:defRPr/>
            </a:pPr>
            <a:r>
              <a:rPr lang="de-DE" dirty="0"/>
              <a:t>   Thermodynamik der Kältetechnik</a:t>
            </a:r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endParaRPr lang="de-DE" sz="2400" dirty="0"/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dirty="0"/>
              <a:t>Leistungszahl (Effizienz):</a:t>
            </a:r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dirty="0"/>
              <a:t>COP = Nutzen/Aufwand</a:t>
            </a:r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dirty="0"/>
              <a:t>	  = </a:t>
            </a:r>
            <a:r>
              <a:rPr lang="el-GR" dirty="0"/>
              <a:t>Δ</a:t>
            </a:r>
            <a:r>
              <a:rPr lang="de-DE" i="1" dirty="0" err="1"/>
              <a:t>h</a:t>
            </a:r>
            <a:r>
              <a:rPr lang="de-DE" i="1" baseline="-25000" dirty="0" err="1"/>
              <a:t>Verdampfer</a:t>
            </a:r>
            <a:r>
              <a:rPr lang="de-DE" i="1" baseline="-25000" dirty="0"/>
              <a:t>  </a:t>
            </a:r>
            <a:r>
              <a:rPr lang="de-DE" dirty="0"/>
              <a:t>/</a:t>
            </a:r>
            <a:r>
              <a:rPr lang="el-GR" dirty="0"/>
              <a:t> Δ</a:t>
            </a:r>
            <a:r>
              <a:rPr lang="de-DE" i="1" dirty="0" err="1"/>
              <a:t>h</a:t>
            </a:r>
            <a:r>
              <a:rPr lang="de-DE" i="1" baseline="-25000" dirty="0" err="1"/>
              <a:t>Verdichter</a:t>
            </a:r>
            <a:endParaRPr lang="de-DE" i="1" baseline="-25000" dirty="0"/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dirty="0"/>
              <a:t>	  = (h</a:t>
            </a:r>
            <a:r>
              <a:rPr lang="de-DE" baseline="-25000" dirty="0"/>
              <a:t>2</a:t>
            </a:r>
            <a:r>
              <a:rPr lang="de-DE" dirty="0"/>
              <a:t>-h</a:t>
            </a:r>
            <a:r>
              <a:rPr lang="de-DE" baseline="-25000" dirty="0"/>
              <a:t>1</a:t>
            </a:r>
            <a:r>
              <a:rPr lang="de-DE" dirty="0"/>
              <a:t>) / (h</a:t>
            </a:r>
            <a:r>
              <a:rPr lang="de-DE" baseline="-25000" dirty="0"/>
              <a:t>3</a:t>
            </a:r>
            <a:r>
              <a:rPr lang="de-DE" dirty="0"/>
              <a:t>-h</a:t>
            </a:r>
            <a:r>
              <a:rPr lang="de-DE" baseline="-25000" dirty="0"/>
              <a:t>2</a:t>
            </a:r>
            <a:r>
              <a:rPr lang="de-DE" dirty="0"/>
              <a:t>)</a:t>
            </a:r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dirty="0"/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dirty="0"/>
              <a:t>Ziel: Maximierung des COP!</a:t>
            </a:r>
            <a:endParaRPr lang="de-DE" sz="1000" dirty="0"/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sz="1000" dirty="0"/>
          </a:p>
          <a:p>
            <a:pPr marL="742950" lvl="1" indent="-285750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sz="1400" dirty="0"/>
              <a:t>COP = </a:t>
            </a:r>
            <a:r>
              <a:rPr lang="de-DE" sz="1400" dirty="0" err="1"/>
              <a:t>Coefficient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Performance</a:t>
            </a:r>
          </a:p>
          <a:p>
            <a:pPr marL="342900" lvl="0" indent="-342900">
              <a:buNone/>
              <a:defRPr/>
            </a:pPr>
            <a:endParaRPr lang="de-DE" sz="2800" dirty="0"/>
          </a:p>
          <a:p>
            <a:endParaRPr lang="de-DE" dirty="0"/>
          </a:p>
        </p:txBody>
      </p:sp>
      <p:pic>
        <p:nvPicPr>
          <p:cNvPr id="6" name="Picture 2" descr="I:\ife\Vorträge\Vortrag_Kaelte_Schaubild1.jpg"/>
          <p:cNvPicPr>
            <a:picLocks noChangeAspect="1" noChangeArrowheads="1"/>
          </p:cNvPicPr>
          <p:nvPr/>
        </p:nvPicPr>
        <p:blipFill>
          <a:blip r:embed="rId2" cstate="print"/>
          <a:srcRect l="781" t="989"/>
          <a:stretch>
            <a:fillRect/>
          </a:stretch>
        </p:blipFill>
        <p:spPr bwMode="auto">
          <a:xfrm>
            <a:off x="3656856" y="1598639"/>
            <a:ext cx="5976664" cy="4710682"/>
          </a:xfrm>
          <a:prstGeom prst="rect">
            <a:avLst/>
          </a:prstGeom>
          <a:noFill/>
        </p:spPr>
      </p:pic>
      <p:cxnSp>
        <p:nvCxnSpPr>
          <p:cNvPr id="3" name="Gerade Verbindung 2"/>
          <p:cNvCxnSpPr/>
          <p:nvPr/>
        </p:nvCxnSpPr>
        <p:spPr>
          <a:xfrm>
            <a:off x="5808158" y="4298194"/>
            <a:ext cx="0" cy="1152128"/>
          </a:xfrm>
          <a:prstGeom prst="line">
            <a:avLst/>
          </a:prstGeom>
          <a:ln w="25400">
            <a:solidFill>
              <a:srgbClr val="01AF1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Gerade Verbindung 6"/>
          <p:cNvCxnSpPr/>
          <p:nvPr/>
        </p:nvCxnSpPr>
        <p:spPr>
          <a:xfrm flipH="1">
            <a:off x="5808158" y="5301208"/>
            <a:ext cx="2745242" cy="0"/>
          </a:xfrm>
          <a:prstGeom prst="line">
            <a:avLst/>
          </a:prstGeom>
          <a:ln w="25400">
            <a:solidFill>
              <a:srgbClr val="01AF1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8553400" y="4221088"/>
            <a:ext cx="0" cy="122413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9489504" y="2996952"/>
            <a:ext cx="0" cy="24482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 flipH="1">
            <a:off x="8553400" y="5301208"/>
            <a:ext cx="93610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>
            <a:off x="8553400" y="4221088"/>
            <a:ext cx="0" cy="288032"/>
          </a:xfrm>
          <a:prstGeom prst="line">
            <a:avLst/>
          </a:prstGeom>
          <a:ln w="25400">
            <a:solidFill>
              <a:srgbClr val="01AF1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Gerade Verbindung 19"/>
          <p:cNvCxnSpPr/>
          <p:nvPr/>
        </p:nvCxnSpPr>
        <p:spPr>
          <a:xfrm>
            <a:off x="8553400" y="4869160"/>
            <a:ext cx="0" cy="288032"/>
          </a:xfrm>
          <a:prstGeom prst="line">
            <a:avLst/>
          </a:prstGeom>
          <a:ln w="25400">
            <a:solidFill>
              <a:srgbClr val="01AF1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 bwMode="auto">
          <a:xfrm>
            <a:off x="6089580" y="4725144"/>
            <a:ext cx="1743739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0" hangingPunct="0">
              <a:spcAft>
                <a:spcPts val="1200"/>
              </a:spcAft>
            </a:pPr>
            <a:r>
              <a:rPr lang="de-DE" sz="1400" kern="0" dirty="0">
                <a:solidFill>
                  <a:srgbClr val="01AF1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Nutzen:            Kühlung 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01AF1E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1AF1E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Maximieren</a:t>
            </a:r>
          </a:p>
        </p:txBody>
      </p:sp>
      <p:sp>
        <p:nvSpPr>
          <p:cNvPr id="22" name="Textfeld 21"/>
          <p:cNvSpPr txBox="1"/>
          <p:nvPr/>
        </p:nvSpPr>
        <p:spPr bwMode="auto">
          <a:xfrm>
            <a:off x="8553400" y="4337809"/>
            <a:ext cx="10340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Aufwand: elektrische Leistungs- </a:t>
            </a:r>
            <a:r>
              <a:rPr kumimoji="0" lang="de-DE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aufnahme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Minimieren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  <a:cs typeface="Arial" charset="0"/>
              </a:rPr>
              <a:t>Kälteanlagen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272480" y="908720"/>
            <a:ext cx="7129462" cy="3529013"/>
          </a:xfrm>
        </p:spPr>
        <p:txBody>
          <a:bodyPr/>
          <a:lstStyle/>
          <a:p>
            <a:pPr lvl="0">
              <a:defRPr/>
            </a:pPr>
            <a:r>
              <a:rPr lang="de-DE" dirty="0"/>
              <a:t>Effizienzerhöhung bei Wärmepumpen</a:t>
            </a:r>
            <a:endParaRPr lang="de-DE" sz="2400" dirty="0"/>
          </a:p>
          <a:p>
            <a:pPr marL="542925" lvl="1" indent="-542925">
              <a:spcBef>
                <a:spcPct val="20000"/>
              </a:spcBef>
              <a:spcAft>
                <a:spcPct val="0"/>
              </a:spcAft>
              <a:defRPr/>
            </a:pPr>
            <a:r>
              <a:rPr lang="de-DE" dirty="0"/>
              <a:t>Erhöhung der Verdampfungstemperatur (Wärmequelle):</a:t>
            </a:r>
          </a:p>
          <a:p>
            <a:pPr marL="0" lvl="1" indent="0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dirty="0"/>
          </a:p>
          <a:p>
            <a:pPr marL="0" lvl="1" indent="0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dirty="0"/>
          </a:p>
          <a:p>
            <a:pPr marL="0" lvl="1" indent="0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dirty="0"/>
          </a:p>
          <a:p>
            <a:pPr marL="0" lvl="1" indent="0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dirty="0"/>
          </a:p>
          <a:p>
            <a:pPr marL="542925" lvl="1" indent="-542925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dirty="0"/>
          </a:p>
          <a:p>
            <a:pPr marL="542925" lvl="1" indent="-542925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dirty="0" err="1"/>
              <a:t>Verdichteraufnahmeleistung</a:t>
            </a:r>
            <a:r>
              <a:rPr lang="de-DE" dirty="0"/>
              <a:t> sinkt</a:t>
            </a:r>
          </a:p>
          <a:p>
            <a:pPr marL="542925" lvl="1" indent="-542925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dirty="0" err="1"/>
              <a:t>Verdampferleistung</a:t>
            </a:r>
            <a:r>
              <a:rPr lang="de-DE" dirty="0"/>
              <a:t> steigt</a:t>
            </a:r>
          </a:p>
          <a:p>
            <a:pPr marL="542925" lvl="1" indent="-542925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dirty="0"/>
          </a:p>
          <a:p>
            <a:pPr marL="542925" lvl="1" indent="-542925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dirty="0"/>
              <a:t>Leistungszahl (COP) steigt!</a:t>
            </a:r>
          </a:p>
          <a:p>
            <a:endParaRPr lang="de-DE" dirty="0"/>
          </a:p>
        </p:txBody>
      </p:sp>
      <p:pic>
        <p:nvPicPr>
          <p:cNvPr id="4" name="Picture 2" descr="I:\ife\Vorträge\Vortrag_Kaelte_Schaubild3.jpg"/>
          <p:cNvPicPr>
            <a:picLocks noChangeAspect="1" noChangeArrowheads="1"/>
          </p:cNvPicPr>
          <p:nvPr/>
        </p:nvPicPr>
        <p:blipFill>
          <a:blip r:embed="rId2" cstate="print"/>
          <a:srcRect l="769" t="974"/>
          <a:stretch>
            <a:fillRect/>
          </a:stretch>
        </p:blipFill>
        <p:spPr bwMode="auto">
          <a:xfrm>
            <a:off x="3872880" y="1886937"/>
            <a:ext cx="5430512" cy="428033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  <a:cs typeface="Arial" charset="0"/>
              </a:rPr>
              <a:t>Kälteanlagen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72480" y="908099"/>
            <a:ext cx="9361040" cy="576685"/>
          </a:xfrm>
        </p:spPr>
        <p:txBody>
          <a:bodyPr/>
          <a:lstStyle/>
          <a:p>
            <a:r>
              <a:rPr lang="de-DE" dirty="0"/>
              <a:t>Einfluss der Verdampfungstemperatur (Wärmequelle Luft, Wasser, Sole)</a:t>
            </a:r>
          </a:p>
        </p:txBody>
      </p:sp>
      <p:pic>
        <p:nvPicPr>
          <p:cNvPr id="4" name="Picture 2" descr="I:\ife\Vorträge\Vortrag_Kaelte_Schaubild4.jpg"/>
          <p:cNvPicPr>
            <a:picLocks noChangeAspect="1" noChangeArrowheads="1"/>
          </p:cNvPicPr>
          <p:nvPr/>
        </p:nvPicPr>
        <p:blipFill>
          <a:blip r:embed="rId2" cstate="print"/>
          <a:srcRect l="532" t="1073" r="532" b="1074"/>
          <a:stretch>
            <a:fillRect/>
          </a:stretch>
        </p:blipFill>
        <p:spPr bwMode="auto">
          <a:xfrm>
            <a:off x="556822" y="1748463"/>
            <a:ext cx="8860674" cy="4344833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 bwMode="auto">
          <a:xfrm>
            <a:off x="1424608" y="2566645"/>
            <a:ext cx="2448272" cy="646331"/>
          </a:xfrm>
          <a:prstGeom prst="rect">
            <a:avLst/>
          </a:prstGeom>
          <a:solidFill>
            <a:srgbClr val="B0EECC"/>
          </a:solidFill>
          <a:ln w="9525">
            <a:noFill/>
            <a:miter lim="800000"/>
            <a:headEnd/>
            <a:tailEnd/>
          </a:ln>
        </p:spPr>
        <p:txBody>
          <a:bodyPr vert="horz" wrap="square" lIns="5400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Anhebung der Verdampfungs-temperatur um 4</a:t>
            </a:r>
            <a:r>
              <a:rPr kumimoji="0" lang="de-DE" sz="12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K bringt einen Leistungsgewinn von ca. 10,5 %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  <a:cs typeface="Arial" charset="0"/>
              </a:rPr>
              <a:t>Kälteanlagen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272480" y="908720"/>
            <a:ext cx="7129462" cy="3529013"/>
          </a:xfrm>
        </p:spPr>
        <p:txBody>
          <a:bodyPr/>
          <a:lstStyle/>
          <a:p>
            <a:pPr lvl="0">
              <a:defRPr/>
            </a:pPr>
            <a:r>
              <a:rPr lang="de-DE" dirty="0"/>
              <a:t>Effizienzerhöhung bei Wärmepumpen</a:t>
            </a:r>
          </a:p>
          <a:p>
            <a:pPr marL="542925" lvl="1" indent="-542925">
              <a:spcBef>
                <a:spcPct val="20000"/>
              </a:spcBef>
              <a:spcAft>
                <a:spcPct val="0"/>
              </a:spcAft>
              <a:defRPr/>
            </a:pPr>
            <a:r>
              <a:rPr lang="de-DE" dirty="0"/>
              <a:t>Reduzierung der Heizkreistemperatur:</a:t>
            </a:r>
          </a:p>
          <a:p>
            <a:pPr marL="542925" lvl="1" indent="-542925">
              <a:spcBef>
                <a:spcPct val="20000"/>
              </a:spcBef>
              <a:spcAft>
                <a:spcPct val="0"/>
              </a:spcAft>
              <a:defRPr/>
            </a:pPr>
            <a:endParaRPr lang="de-DE" dirty="0"/>
          </a:p>
          <a:p>
            <a:pPr marL="542925" lvl="1" indent="-542925">
              <a:spcBef>
                <a:spcPct val="20000"/>
              </a:spcBef>
              <a:spcAft>
                <a:spcPct val="0"/>
              </a:spcAft>
              <a:defRPr/>
            </a:pPr>
            <a:endParaRPr lang="de-DE" dirty="0"/>
          </a:p>
          <a:p>
            <a:pPr marL="0" lvl="1" indent="0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dirty="0"/>
          </a:p>
          <a:p>
            <a:pPr marL="0" lvl="1" indent="0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dirty="0"/>
          </a:p>
          <a:p>
            <a:pPr marL="0" lvl="1" indent="0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dirty="0"/>
          </a:p>
          <a:p>
            <a:pPr marL="0" lvl="1" indent="0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dirty="0" err="1"/>
              <a:t>Verdichteraufnahmeleistung</a:t>
            </a:r>
            <a:r>
              <a:rPr lang="de-DE" dirty="0"/>
              <a:t> sinkt</a:t>
            </a:r>
          </a:p>
          <a:p>
            <a:pPr marL="0" lvl="1" indent="0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dirty="0" err="1"/>
              <a:t>Verdampferleistung</a:t>
            </a:r>
            <a:r>
              <a:rPr lang="de-DE" dirty="0"/>
              <a:t> steigt</a:t>
            </a:r>
          </a:p>
          <a:p>
            <a:pPr marL="0" lvl="1" indent="0"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de-DE" dirty="0"/>
          </a:p>
          <a:p>
            <a:pPr marL="0" lvl="1" indent="0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de-DE" dirty="0"/>
              <a:t>Leistungszahl (COP) steigt!</a:t>
            </a:r>
          </a:p>
          <a:p>
            <a:endParaRPr lang="de-DE" dirty="0"/>
          </a:p>
        </p:txBody>
      </p:sp>
      <p:pic>
        <p:nvPicPr>
          <p:cNvPr id="4" name="Picture 2" descr="I:\ife\Vorträge\Vortrag_Kaelte_Schaubild2.jpg"/>
          <p:cNvPicPr>
            <a:picLocks noChangeAspect="1" noChangeArrowheads="1"/>
          </p:cNvPicPr>
          <p:nvPr/>
        </p:nvPicPr>
        <p:blipFill>
          <a:blip r:embed="rId2" cstate="print"/>
          <a:srcRect l="790" t="1000"/>
          <a:stretch>
            <a:fillRect/>
          </a:stretch>
        </p:blipFill>
        <p:spPr bwMode="auto">
          <a:xfrm>
            <a:off x="3872880" y="1886090"/>
            <a:ext cx="5429399" cy="427921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  <a:cs typeface="Arial" charset="0"/>
              </a:rPr>
              <a:t>Kälteanlagen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272480" y="908099"/>
            <a:ext cx="8568952" cy="4537125"/>
          </a:xfrm>
        </p:spPr>
        <p:txBody>
          <a:bodyPr/>
          <a:lstStyle/>
          <a:p>
            <a:r>
              <a:rPr lang="de-DE" dirty="0"/>
              <a:t>Einfluss der Verflüssigungstemperatur (Abgabe in den Heizkreislauf)</a:t>
            </a:r>
          </a:p>
          <a:p>
            <a:endParaRPr lang="de-DE" dirty="0"/>
          </a:p>
          <a:p>
            <a:r>
              <a:rPr lang="de-DE" sz="1600" dirty="0"/>
              <a:t>Je Grad Reduzierung ergeben sich (anstelle der ca. 3% bei der Verdampfungs-temperatur) immer noch 1,5% Leistungssteigerung.</a:t>
            </a:r>
          </a:p>
          <a:p>
            <a:r>
              <a:rPr lang="de-DE" sz="1600" dirty="0"/>
              <a:t>Gelegentlich werden Zahlen von 2,5 % / </a:t>
            </a:r>
            <a:r>
              <a:rPr lang="de-DE" sz="1600" dirty="0" err="1"/>
              <a:t>grd</a:t>
            </a:r>
            <a:r>
              <a:rPr lang="de-DE" sz="1600" dirty="0"/>
              <a:t> genannt. Diese Zahlen können wir nicht nachvollziehen.</a:t>
            </a:r>
          </a:p>
          <a:p>
            <a:r>
              <a:rPr lang="de-DE" sz="1600" dirty="0"/>
              <a:t>Als Leitlinie kann empfohlen werden:</a:t>
            </a:r>
          </a:p>
          <a:p>
            <a:pPr lvl="1"/>
            <a:r>
              <a:rPr lang="de-DE" sz="1400" dirty="0"/>
              <a:t>Verdampfung so hoch wie möglich (Wärmequelle).</a:t>
            </a:r>
          </a:p>
          <a:p>
            <a:pPr lvl="1"/>
            <a:r>
              <a:rPr lang="de-DE" sz="1400" dirty="0"/>
              <a:t>Verflüssigung so niedrig wie möglich (Wärmeabgabe).</a:t>
            </a:r>
          </a:p>
          <a:p>
            <a:pPr lvl="1"/>
            <a:r>
              <a:rPr lang="de-DE" sz="1400" dirty="0"/>
              <a:t>Der Einfluss je Grad Änderung ist am Verdampfer ca. doppelt so hoch.</a:t>
            </a:r>
          </a:p>
          <a:p>
            <a:pPr marL="0" indent="0">
              <a:buNone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741335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  <a:cs typeface="Arial" charset="0"/>
              </a:rPr>
              <a:t>Kälteanlagen</a:t>
            </a: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Hubkolbenverdichter</a:t>
            </a:r>
          </a:p>
        </p:txBody>
      </p:sp>
      <p:pic>
        <p:nvPicPr>
          <p:cNvPr id="5" name="Grafik 9" descr="GroupReciDa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552" y="1790700"/>
            <a:ext cx="5435600" cy="380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Grafik 7" descr="prinzip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9105" y="1824611"/>
            <a:ext cx="2880320" cy="337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/>
          <p:nvPr/>
        </p:nvSpPr>
        <p:spPr bwMode="auto">
          <a:xfrm>
            <a:off x="7473280" y="6021288"/>
            <a:ext cx="18722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542925" marR="0" indent="-54292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kumimoji="0" lang="de-DE" sz="1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Abb.: </a:t>
            </a:r>
            <a:r>
              <a:rPr kumimoji="0" lang="de-DE" sz="1000" b="0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Danfoss</a:t>
            </a:r>
            <a:endParaRPr kumimoji="0" lang="de-DE" sz="1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  <a:cs typeface="Arial" charset="0"/>
              </a:rPr>
              <a:t>Kälteanlagen</a:t>
            </a:r>
            <a:endParaRPr lang="de-DE" dirty="0">
              <a:latin typeface="Arial" charset="0"/>
              <a:cs typeface="Arial" charset="0"/>
            </a:endParaRPr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272480" y="908720"/>
            <a:ext cx="7129462" cy="3529013"/>
          </a:xfrm>
        </p:spPr>
        <p:txBody>
          <a:bodyPr/>
          <a:lstStyle/>
          <a:p>
            <a:pPr lvl="0">
              <a:defRPr/>
            </a:pPr>
            <a:r>
              <a:rPr lang="de-DE" dirty="0"/>
              <a:t>Effizienzerhöhung bei Kälteanlagen</a:t>
            </a:r>
          </a:p>
          <a:p>
            <a:pPr lvl="1">
              <a:spcBef>
                <a:spcPct val="20000"/>
              </a:spcBef>
              <a:spcAft>
                <a:spcPct val="0"/>
              </a:spcAft>
              <a:defRPr/>
            </a:pPr>
            <a:r>
              <a:rPr lang="de-DE" dirty="0"/>
              <a:t>Scroll- oder Schraubenverdichter einsetzen!</a:t>
            </a:r>
          </a:p>
        </p:txBody>
      </p:sp>
      <p:pic>
        <p:nvPicPr>
          <p:cNvPr id="5" name="Grafik 8" descr="GroupScrollDa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183" y="2245072"/>
            <a:ext cx="4822825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Grafik 7" descr="scrollmove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3080" y="1772816"/>
            <a:ext cx="388843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/>
          <p:nvPr/>
        </p:nvSpPr>
        <p:spPr bwMode="auto">
          <a:xfrm>
            <a:off x="7473280" y="6021288"/>
            <a:ext cx="18722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542925" marR="0" indent="-54292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tabLst/>
            </a:pPr>
            <a:r>
              <a:rPr kumimoji="0" lang="de-DE" sz="1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Abb.: </a:t>
            </a:r>
            <a:r>
              <a:rPr kumimoji="0" lang="de-DE" sz="1000" b="0" i="0" u="none" strike="noStrike" kern="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Danfoss</a:t>
            </a:r>
            <a:endParaRPr kumimoji="0" lang="de-DE" sz="1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i="1" dirty="0">
                <a:latin typeface="Arial" pitchFamily="34" charset="0"/>
                <a:cs typeface="Arial" pitchFamily="34" charset="0"/>
              </a:rPr>
              <a:t>Grundlagen Kältemittel</a:t>
            </a:r>
          </a:p>
        </p:txBody>
      </p:sp>
      <p:sp>
        <p:nvSpPr>
          <p:cNvPr id="39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76536" y="1268761"/>
            <a:ext cx="7129462" cy="576064"/>
          </a:xfrm>
        </p:spPr>
        <p:txBody>
          <a:bodyPr/>
          <a:lstStyle/>
          <a:p>
            <a:r>
              <a:rPr lang="de-DE" dirty="0"/>
              <a:t>Aufgliederung Kältemittel</a:t>
            </a:r>
          </a:p>
        </p:txBody>
      </p:sp>
      <p:grpSp>
        <p:nvGrpSpPr>
          <p:cNvPr id="45" name="Gruppieren 44"/>
          <p:cNvGrpSpPr/>
          <p:nvPr/>
        </p:nvGrpSpPr>
        <p:grpSpPr>
          <a:xfrm>
            <a:off x="848544" y="2060848"/>
            <a:ext cx="8496944" cy="3312368"/>
            <a:chOff x="848544" y="2060848"/>
            <a:chExt cx="8496944" cy="3312368"/>
          </a:xfrm>
        </p:grpSpPr>
        <p:sp>
          <p:nvSpPr>
            <p:cNvPr id="5" name="Rechteck 4"/>
            <p:cNvSpPr/>
            <p:nvPr/>
          </p:nvSpPr>
          <p:spPr>
            <a:xfrm>
              <a:off x="4664968" y="2060848"/>
              <a:ext cx="4680520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400" dirty="0">
                  <a:solidFill>
                    <a:schemeClr val="tx1"/>
                  </a:solidFill>
                  <a:ea typeface="Arial Unicode MS" pitchFamily="34" charset="-128"/>
                </a:rPr>
                <a:t>FCKW (R11, R12, …)</a:t>
              </a:r>
            </a:p>
          </p:txBody>
        </p:sp>
        <p:sp>
          <p:nvSpPr>
            <p:cNvPr id="6" name="Rechteck 5"/>
            <p:cNvSpPr/>
            <p:nvPr/>
          </p:nvSpPr>
          <p:spPr>
            <a:xfrm>
              <a:off x="2720752" y="2060848"/>
              <a:ext cx="1224136" cy="17281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400" dirty="0">
                  <a:solidFill>
                    <a:schemeClr val="tx1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Halogenierte Kältemittel</a:t>
              </a:r>
            </a:p>
          </p:txBody>
        </p:sp>
        <p:sp>
          <p:nvSpPr>
            <p:cNvPr id="7" name="Rechteck 6"/>
            <p:cNvSpPr/>
            <p:nvPr/>
          </p:nvSpPr>
          <p:spPr>
            <a:xfrm>
              <a:off x="848544" y="2060848"/>
              <a:ext cx="1152128" cy="33123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600" dirty="0">
                  <a:solidFill>
                    <a:schemeClr val="tx1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Kältemittel</a:t>
              </a:r>
            </a:p>
          </p:txBody>
        </p:sp>
        <p:sp>
          <p:nvSpPr>
            <p:cNvPr id="11" name="Rechteck 10"/>
            <p:cNvSpPr/>
            <p:nvPr/>
          </p:nvSpPr>
          <p:spPr>
            <a:xfrm>
              <a:off x="2720752" y="4293096"/>
              <a:ext cx="1224136" cy="1080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400" dirty="0">
                  <a:solidFill>
                    <a:schemeClr val="tx1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Halogenfreie Kältemittel</a:t>
              </a:r>
            </a:p>
          </p:txBody>
        </p:sp>
        <p:sp>
          <p:nvSpPr>
            <p:cNvPr id="12" name="Rechteck 11"/>
            <p:cNvSpPr/>
            <p:nvPr/>
          </p:nvSpPr>
          <p:spPr>
            <a:xfrm>
              <a:off x="4664968" y="2708920"/>
              <a:ext cx="4680520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400" dirty="0">
                  <a:solidFill>
                    <a:schemeClr val="tx1"/>
                  </a:solidFill>
                  <a:ea typeface="Arial Unicode MS" pitchFamily="34" charset="-128"/>
                </a:rPr>
                <a:t>H-FCKW (R22, R123, …)</a:t>
              </a:r>
            </a:p>
          </p:txBody>
        </p:sp>
        <p:sp>
          <p:nvSpPr>
            <p:cNvPr id="13" name="Rechteck 12"/>
            <p:cNvSpPr/>
            <p:nvPr/>
          </p:nvSpPr>
          <p:spPr>
            <a:xfrm>
              <a:off x="4664968" y="3356992"/>
              <a:ext cx="4680520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400" dirty="0">
                  <a:solidFill>
                    <a:schemeClr val="tx1"/>
                  </a:solidFill>
                  <a:ea typeface="Arial Unicode MS" pitchFamily="34" charset="-128"/>
                </a:rPr>
                <a:t>HFKW (R23, R134a, …)</a:t>
              </a:r>
            </a:p>
          </p:txBody>
        </p:sp>
        <p:sp>
          <p:nvSpPr>
            <p:cNvPr id="14" name="Rechteck 13"/>
            <p:cNvSpPr/>
            <p:nvPr/>
          </p:nvSpPr>
          <p:spPr>
            <a:xfrm>
              <a:off x="4664968" y="4293096"/>
              <a:ext cx="4680520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400" dirty="0">
                  <a:solidFill>
                    <a:schemeClr val="tx1"/>
                  </a:solidFill>
                  <a:ea typeface="Arial Unicode MS" pitchFamily="34" charset="-128"/>
                </a:rPr>
                <a:t>Kohlenwasserstoffe (R290, R600a, …)</a:t>
              </a:r>
            </a:p>
          </p:txBody>
        </p:sp>
        <p:sp>
          <p:nvSpPr>
            <p:cNvPr id="15" name="Rechteck 14"/>
            <p:cNvSpPr/>
            <p:nvPr/>
          </p:nvSpPr>
          <p:spPr>
            <a:xfrm>
              <a:off x="4664968" y="4941168"/>
              <a:ext cx="4680520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400" dirty="0">
                  <a:solidFill>
                    <a:schemeClr val="tx1"/>
                  </a:solidFill>
                  <a:ea typeface="Arial Unicode MS" pitchFamily="34" charset="-128"/>
                </a:rPr>
                <a:t>Anorganische Stoffe (R717, R718, R744)</a:t>
              </a:r>
            </a:p>
          </p:txBody>
        </p:sp>
        <p:cxnSp>
          <p:nvCxnSpPr>
            <p:cNvPr id="17" name="Gewinkelte Verbindung 16"/>
            <p:cNvCxnSpPr>
              <a:stCxn id="7" idx="3"/>
              <a:endCxn id="6" idx="1"/>
            </p:cNvCxnSpPr>
            <p:nvPr/>
          </p:nvCxnSpPr>
          <p:spPr>
            <a:xfrm flipV="1">
              <a:off x="2000672" y="2924944"/>
              <a:ext cx="720080" cy="79208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winkelte Verbindung 18"/>
            <p:cNvCxnSpPr>
              <a:stCxn id="7" idx="3"/>
              <a:endCxn id="11" idx="1"/>
            </p:cNvCxnSpPr>
            <p:nvPr/>
          </p:nvCxnSpPr>
          <p:spPr>
            <a:xfrm>
              <a:off x="2000672" y="3717032"/>
              <a:ext cx="720080" cy="1116124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winkelte Verbindung 22"/>
            <p:cNvCxnSpPr>
              <a:stCxn id="6" idx="3"/>
              <a:endCxn id="5" idx="1"/>
            </p:cNvCxnSpPr>
            <p:nvPr/>
          </p:nvCxnSpPr>
          <p:spPr>
            <a:xfrm flipV="1">
              <a:off x="3944888" y="2276872"/>
              <a:ext cx="720080" cy="648072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winkelte Verbindung 25"/>
            <p:cNvCxnSpPr>
              <a:stCxn id="6" idx="3"/>
              <a:endCxn id="13" idx="1"/>
            </p:cNvCxnSpPr>
            <p:nvPr/>
          </p:nvCxnSpPr>
          <p:spPr>
            <a:xfrm>
              <a:off x="3944888" y="2924944"/>
              <a:ext cx="720080" cy="648072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winkelte Verbindung 28"/>
            <p:cNvCxnSpPr>
              <a:stCxn id="6" idx="3"/>
              <a:endCxn id="12" idx="1"/>
            </p:cNvCxnSpPr>
            <p:nvPr/>
          </p:nvCxnSpPr>
          <p:spPr>
            <a:xfrm>
              <a:off x="3944888" y="2924944"/>
              <a:ext cx="720080" cy="158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winkelte Verbindung 31"/>
            <p:cNvCxnSpPr>
              <a:stCxn id="11" idx="3"/>
              <a:endCxn id="14" idx="1"/>
            </p:cNvCxnSpPr>
            <p:nvPr/>
          </p:nvCxnSpPr>
          <p:spPr>
            <a:xfrm flipV="1">
              <a:off x="3944888" y="4509120"/>
              <a:ext cx="720080" cy="324036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winkelte Verbindung 34"/>
            <p:cNvCxnSpPr>
              <a:stCxn id="11" idx="3"/>
              <a:endCxn id="15" idx="1"/>
            </p:cNvCxnSpPr>
            <p:nvPr/>
          </p:nvCxnSpPr>
          <p:spPr>
            <a:xfrm>
              <a:off x="3944888" y="4833156"/>
              <a:ext cx="720080" cy="324036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7736235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Vielen Dank!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pitchFamily="34" charset="0"/>
                <a:cs typeface="Arial" pitchFamily="34" charset="0"/>
              </a:rPr>
              <a:t>Grundlagen Kältemittel</a:t>
            </a:r>
            <a:endParaRPr lang="de-DE" i="1" dirty="0"/>
          </a:p>
        </p:txBody>
      </p:sp>
      <p:sp>
        <p:nvSpPr>
          <p:cNvPr id="17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76536" y="1268761"/>
            <a:ext cx="7129462" cy="576064"/>
          </a:xfrm>
        </p:spPr>
        <p:txBody>
          <a:bodyPr/>
          <a:lstStyle/>
          <a:p>
            <a:r>
              <a:rPr lang="de-DE" dirty="0"/>
              <a:t>Aufgliederung Kältemittelgemische</a:t>
            </a:r>
          </a:p>
        </p:txBody>
      </p:sp>
      <p:sp>
        <p:nvSpPr>
          <p:cNvPr id="5" name="Rechteck 4"/>
          <p:cNvSpPr/>
          <p:nvPr/>
        </p:nvSpPr>
        <p:spPr>
          <a:xfrm>
            <a:off x="2720752" y="2060848"/>
            <a:ext cx="1224136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  <a:ea typeface="Arial Unicode MS" pitchFamily="34" charset="-128"/>
              </a:rPr>
              <a:t>azeotrope Gemische</a:t>
            </a:r>
          </a:p>
        </p:txBody>
      </p:sp>
      <p:sp>
        <p:nvSpPr>
          <p:cNvPr id="6" name="Rechteck 5"/>
          <p:cNvSpPr/>
          <p:nvPr/>
        </p:nvSpPr>
        <p:spPr>
          <a:xfrm>
            <a:off x="848544" y="2060848"/>
            <a:ext cx="1152128" cy="331236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Kältemittel-</a:t>
            </a:r>
            <a:r>
              <a:rPr lang="de-DE" sz="1400" dirty="0" err="1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gemische</a:t>
            </a:r>
            <a:endParaRPr lang="de-DE" sz="14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2720752" y="3789040"/>
            <a:ext cx="1224136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 err="1">
                <a:solidFill>
                  <a:schemeClr val="tx1"/>
                </a:solidFill>
                <a:ea typeface="Arial Unicode MS" pitchFamily="34" charset="-128"/>
              </a:rPr>
              <a:t>zeotrope</a:t>
            </a:r>
            <a:r>
              <a:rPr lang="de-DE" sz="1400" dirty="0">
                <a:solidFill>
                  <a:schemeClr val="tx1"/>
                </a:solidFill>
                <a:ea typeface="Arial Unicode MS" pitchFamily="34" charset="-128"/>
              </a:rPr>
              <a:t> Gemische</a:t>
            </a:r>
          </a:p>
        </p:txBody>
      </p:sp>
      <p:cxnSp>
        <p:nvCxnSpPr>
          <p:cNvPr id="8" name="Gewinkelte Verbindung 7"/>
          <p:cNvCxnSpPr>
            <a:stCxn id="6" idx="3"/>
            <a:endCxn id="5" idx="1"/>
          </p:cNvCxnSpPr>
          <p:nvPr/>
        </p:nvCxnSpPr>
        <p:spPr>
          <a:xfrm flipV="1">
            <a:off x="2000672" y="2852936"/>
            <a:ext cx="720080" cy="8640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winkelte Verbindung 8"/>
          <p:cNvCxnSpPr>
            <a:stCxn id="6" idx="3"/>
            <a:endCxn id="7" idx="1"/>
          </p:cNvCxnSpPr>
          <p:nvPr/>
        </p:nvCxnSpPr>
        <p:spPr>
          <a:xfrm>
            <a:off x="2000672" y="3717032"/>
            <a:ext cx="720080" cy="8640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/>
          <p:cNvSpPr/>
          <p:nvPr/>
        </p:nvSpPr>
        <p:spPr>
          <a:xfrm>
            <a:off x="4592960" y="2060848"/>
            <a:ext cx="4752528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  <a:ea typeface="Arial Unicode MS" pitchFamily="34" charset="-128"/>
              </a:rPr>
              <a:t>Mischung aus mehreren Kältemitteln, bei der im Siedezustand Dampf und Flüssigkeit die gleiche Zusammensetzung haben</a:t>
            </a:r>
          </a:p>
          <a:p>
            <a:endParaRPr lang="de-DE" sz="1400" dirty="0">
              <a:solidFill>
                <a:schemeClr val="tx1"/>
              </a:solidFill>
              <a:ea typeface="Arial Unicode MS" pitchFamily="34" charset="-128"/>
            </a:endParaRPr>
          </a:p>
          <a:p>
            <a:r>
              <a:rPr lang="de-DE" sz="1400" dirty="0">
                <a:solidFill>
                  <a:schemeClr val="tx1"/>
                </a:solidFill>
                <a:ea typeface="Arial Unicode MS" pitchFamily="34" charset="-128"/>
              </a:rPr>
              <a:t>R507, R502, …</a:t>
            </a:r>
          </a:p>
        </p:txBody>
      </p:sp>
      <p:sp>
        <p:nvSpPr>
          <p:cNvPr id="16" name="Rechteck 15"/>
          <p:cNvSpPr/>
          <p:nvPr/>
        </p:nvSpPr>
        <p:spPr>
          <a:xfrm>
            <a:off x="4592960" y="3789040"/>
            <a:ext cx="4752528" cy="15841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  <a:ea typeface="Arial Unicode MS" pitchFamily="34" charset="-128"/>
              </a:rPr>
              <a:t>Mischungen aus mehreren Kältemitteln, bei der im Siedezustand Dampf und Flüssigkeit eine unterschiedliche Zusammensetzung haben (Temperaturgleit)</a:t>
            </a:r>
          </a:p>
          <a:p>
            <a:endParaRPr lang="de-DE" sz="1400" dirty="0">
              <a:solidFill>
                <a:schemeClr val="tx1"/>
              </a:solidFill>
              <a:ea typeface="Arial Unicode MS" pitchFamily="34" charset="-128"/>
            </a:endParaRPr>
          </a:p>
          <a:p>
            <a:r>
              <a:rPr lang="de-DE" sz="1400" dirty="0">
                <a:solidFill>
                  <a:schemeClr val="tx1"/>
                </a:solidFill>
                <a:ea typeface="Arial Unicode MS" pitchFamily="34" charset="-128"/>
              </a:rPr>
              <a:t>R407C, R410A, …</a:t>
            </a:r>
          </a:p>
        </p:txBody>
      </p:sp>
      <p:cxnSp>
        <p:nvCxnSpPr>
          <p:cNvPr id="18" name="Gewinkelte Verbindung 17"/>
          <p:cNvCxnSpPr>
            <a:stCxn id="5" idx="3"/>
            <a:endCxn id="10" idx="1"/>
          </p:cNvCxnSpPr>
          <p:nvPr/>
        </p:nvCxnSpPr>
        <p:spPr>
          <a:xfrm>
            <a:off x="3944888" y="2852936"/>
            <a:ext cx="648072" cy="1588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 Verbindung 20"/>
          <p:cNvCxnSpPr>
            <a:stCxn id="7" idx="3"/>
            <a:endCxn id="16" idx="1"/>
          </p:cNvCxnSpPr>
          <p:nvPr/>
        </p:nvCxnSpPr>
        <p:spPr>
          <a:xfrm>
            <a:off x="3944888" y="4581128"/>
            <a:ext cx="648072" cy="1588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84050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pitchFamily="34" charset="0"/>
                <a:cs typeface="Arial" pitchFamily="34" charset="0"/>
              </a:rPr>
              <a:t>Grundlagen Kältemittel</a:t>
            </a:r>
            <a:endParaRPr lang="de-DE" i="1" dirty="0"/>
          </a:p>
        </p:txBody>
      </p:sp>
      <p:sp>
        <p:nvSpPr>
          <p:cNvPr id="4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76536" y="1268761"/>
            <a:ext cx="7129462" cy="576064"/>
          </a:xfrm>
        </p:spPr>
        <p:txBody>
          <a:bodyPr/>
          <a:lstStyle/>
          <a:p>
            <a:r>
              <a:rPr lang="de-DE" dirty="0"/>
              <a:t>Begrifflichkeiten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t="929" b="3715"/>
          <a:stretch>
            <a:fillRect/>
          </a:stretch>
        </p:blipFill>
        <p:spPr bwMode="auto">
          <a:xfrm>
            <a:off x="1371550" y="1772816"/>
            <a:ext cx="7181850" cy="3696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602671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pitchFamily="34" charset="0"/>
                <a:cs typeface="Arial" pitchFamily="34" charset="0"/>
              </a:rPr>
              <a:t>Grundlagen Kältemittel</a:t>
            </a:r>
            <a:endParaRPr lang="de-DE" i="1" dirty="0"/>
          </a:p>
        </p:txBody>
      </p:sp>
      <p:sp>
        <p:nvSpPr>
          <p:cNvPr id="3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76536" y="1268761"/>
            <a:ext cx="7129462" cy="576064"/>
          </a:xfrm>
        </p:spPr>
        <p:txBody>
          <a:bodyPr/>
          <a:lstStyle/>
          <a:p>
            <a:r>
              <a:rPr lang="de-DE" dirty="0"/>
              <a:t>FCKW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4900" y="1749549"/>
            <a:ext cx="54483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5207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pitchFamily="34" charset="0"/>
                <a:cs typeface="Arial" pitchFamily="34" charset="0"/>
              </a:rPr>
              <a:t>Grundlagen Kältemittel</a:t>
            </a:r>
            <a:endParaRPr lang="de-DE" i="1" dirty="0"/>
          </a:p>
        </p:txBody>
      </p:sp>
      <p:sp>
        <p:nvSpPr>
          <p:cNvPr id="3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76536" y="1268761"/>
            <a:ext cx="7129462" cy="576064"/>
          </a:xfrm>
        </p:spPr>
        <p:txBody>
          <a:bodyPr/>
          <a:lstStyle/>
          <a:p>
            <a:r>
              <a:rPr lang="de-DE" dirty="0"/>
              <a:t>H-FCKW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6790" y="1700808"/>
            <a:ext cx="588645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998017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pitchFamily="34" charset="0"/>
                <a:cs typeface="Arial" pitchFamily="34" charset="0"/>
              </a:rPr>
              <a:t>Grundlagen Kältemittel</a:t>
            </a:r>
            <a:endParaRPr lang="de-DE" i="1" dirty="0"/>
          </a:p>
        </p:txBody>
      </p:sp>
      <p:sp>
        <p:nvSpPr>
          <p:cNvPr id="3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76536" y="1268761"/>
            <a:ext cx="7129462" cy="576064"/>
          </a:xfrm>
        </p:spPr>
        <p:txBody>
          <a:bodyPr/>
          <a:lstStyle/>
          <a:p>
            <a:r>
              <a:rPr lang="de-DE" dirty="0"/>
              <a:t>H-FKW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t="7559" b="6047"/>
          <a:stretch>
            <a:fillRect/>
          </a:stretch>
        </p:blipFill>
        <p:spPr bwMode="auto">
          <a:xfrm>
            <a:off x="1280592" y="1772816"/>
            <a:ext cx="6267450" cy="205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33196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pitchFamily="34" charset="0"/>
                <a:cs typeface="Arial" pitchFamily="34" charset="0"/>
              </a:rPr>
              <a:t>Grundlagen Kältemittel</a:t>
            </a:r>
            <a:endParaRPr lang="de-DE" i="1" dirty="0"/>
          </a:p>
        </p:txBody>
      </p:sp>
      <p:sp>
        <p:nvSpPr>
          <p:cNvPr id="4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76536" y="1268761"/>
            <a:ext cx="7129462" cy="576064"/>
          </a:xfrm>
        </p:spPr>
        <p:txBody>
          <a:bodyPr/>
          <a:lstStyle/>
          <a:p>
            <a:r>
              <a:rPr lang="de-DE" dirty="0"/>
              <a:t>Kohlenwasserstoffe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081" y="1700808"/>
            <a:ext cx="597217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134135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pitchFamily="34" charset="0"/>
                <a:cs typeface="Arial" pitchFamily="34" charset="0"/>
              </a:rPr>
              <a:t>Grundlagen Kältemittel</a:t>
            </a:r>
            <a:endParaRPr lang="de-DE" i="1" dirty="0"/>
          </a:p>
        </p:txBody>
      </p:sp>
      <p:sp>
        <p:nvSpPr>
          <p:cNvPr id="4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776536" y="1268761"/>
            <a:ext cx="7129462" cy="576064"/>
          </a:xfrm>
        </p:spPr>
        <p:txBody>
          <a:bodyPr/>
          <a:lstStyle/>
          <a:p>
            <a:r>
              <a:rPr lang="de-DE" dirty="0"/>
              <a:t>Anorganische Verbindungen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4608" y="1719064"/>
            <a:ext cx="5572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1315773"/>
      </p:ext>
    </p:extLst>
  </p:cSld>
  <p:clrMapOvr>
    <a:masterClrMapping/>
  </p:clrMapOvr>
  <p:transition/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ife Titelfoli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sign1">
  <a:themeElements>
    <a:clrScheme name="Rot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ür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2-Unternehmensvorstellung.pptx" id="{1F6CD439-4B15-4F44-BCE1-E45F6064ADD6}" vid="{7FED1EE3-FD55-4A4B-B788-770F0D4D7333}"/>
    </a:ext>
  </a:extLst>
</a:theme>
</file>

<file path=ppt/theme/theme3.xml><?xml version="1.0" encoding="utf-8"?>
<a:theme xmlns:a="http://schemas.openxmlformats.org/drawingml/2006/main" name="1_ife Folgeseite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Grotesque MT Std Light"/>
        <a:ea typeface=""/>
        <a:cs typeface=""/>
      </a:majorFont>
      <a:minorFont>
        <a:latin typeface="Grotesque MT Std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54000" tIns="45720" rIns="91440" bIns="45720" numCol="1" anchor="t" anchorCtr="0" compatLnSpc="1">
        <a:prstTxWarp prst="textNoShape">
          <a:avLst/>
        </a:prstTxWarp>
      </a:bodyPr>
      <a:lstStyle>
        <a:defPPr marL="542925" marR="0" indent="-542925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1200"/>
          </a:spcAft>
          <a:buClrTx/>
          <a:buSzTx/>
          <a:buFontTx/>
          <a:buBlip>
            <a:blip xmlns:r="http://schemas.openxmlformats.org/officeDocument/2006/relationships" r:embed="rId1"/>
          </a:buBlip>
          <a:tabLst/>
          <a:defRPr kumimoji="0" sz="2400" b="0" i="0" u="none" strike="noStrike" kern="0" cap="none" spc="0" normalizeH="0" baseline="0" noProof="0" dirty="0" smtClean="0">
            <a:ln>
              <a:noFill/>
            </a:ln>
            <a:solidFill>
              <a:schemeClr val="tx2"/>
            </a:solidFill>
            <a:effectLst/>
            <a:uLnTx/>
            <a:uFillTx/>
            <a:latin typeface="Arial Unicode MS" pitchFamily="34" charset="-128"/>
            <a:ea typeface="Arial Unicode MS" pitchFamily="34" charset="-128"/>
            <a:cs typeface="Arial Unicode MS" pitchFamily="34" charset="-128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ISPEX Praesentationsvorlage</Template>
  <TotalTime>0</TotalTime>
  <Words>435</Words>
  <Application>Microsoft Office PowerPoint</Application>
  <PresentationFormat>A4-Papier (210 x 297 mm)</PresentationFormat>
  <Paragraphs>112</Paragraphs>
  <Slides>20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20</vt:i4>
      </vt:variant>
    </vt:vector>
  </HeadingPairs>
  <TitlesOfParts>
    <vt:vector size="32" baseType="lpstr">
      <vt:lpstr>Arial</vt:lpstr>
      <vt:lpstr>Arial Unicode MS</vt:lpstr>
      <vt:lpstr>Calibri</vt:lpstr>
      <vt:lpstr>Courier New</vt:lpstr>
      <vt:lpstr>Grotesque MT Std Light</vt:lpstr>
      <vt:lpstr>Metro Nova Pro</vt:lpstr>
      <vt:lpstr>Metro Nova Pro Light</vt:lpstr>
      <vt:lpstr>Times New Roman</vt:lpstr>
      <vt:lpstr>Wingdings</vt:lpstr>
      <vt:lpstr>ife Titelfolie</vt:lpstr>
      <vt:lpstr>Design1</vt:lpstr>
      <vt:lpstr>1_ife Folgeseiten</vt:lpstr>
      <vt:lpstr>Zertifikatslehrgang „Von der EnEV bis zur Hydraulik“</vt:lpstr>
      <vt:lpstr>Grundlagen Kältemittel</vt:lpstr>
      <vt:lpstr>Grundlagen Kältemittel</vt:lpstr>
      <vt:lpstr>Grundlagen Kältemittel</vt:lpstr>
      <vt:lpstr>Grundlagen Kältemittel</vt:lpstr>
      <vt:lpstr>Grundlagen Kältemittel</vt:lpstr>
      <vt:lpstr>Grundlagen Kältemittel</vt:lpstr>
      <vt:lpstr>Grundlagen Kältemittel</vt:lpstr>
      <vt:lpstr>Grundlagen Kältemittel</vt:lpstr>
      <vt:lpstr>Grundlagen Kältemittel</vt:lpstr>
      <vt:lpstr>Kälteanlagen</vt:lpstr>
      <vt:lpstr>Kälteanlagen</vt:lpstr>
      <vt:lpstr>Kälteanlagen</vt:lpstr>
      <vt:lpstr>Kälteanlagen</vt:lpstr>
      <vt:lpstr>Kälteanlagen</vt:lpstr>
      <vt:lpstr>Kälteanlagen</vt:lpstr>
      <vt:lpstr>Kälteanlagen</vt:lpstr>
      <vt:lpstr>Kälteanlagen</vt:lpstr>
      <vt:lpstr>Kälteanlagen</vt:lpstr>
      <vt:lpstr>Vielen Dank!</vt:lpstr>
    </vt:vector>
  </TitlesOfParts>
  <Company>ife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0</dc:title>
  <dc:creator>IFE</dc:creator>
  <cp:lastModifiedBy>Matthias Paetzke</cp:lastModifiedBy>
  <cp:revision>419</cp:revision>
  <cp:lastPrinted>2011-07-03T13:39:19Z</cp:lastPrinted>
  <dcterms:created xsi:type="dcterms:W3CDTF">2009-09-25T13:01:39Z</dcterms:created>
  <dcterms:modified xsi:type="dcterms:W3CDTF">2021-09-06T06:55:47Z</dcterms:modified>
</cp:coreProperties>
</file>