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4256" r:id="rId1"/>
    <p:sldMasterId id="2147484327" r:id="rId2"/>
  </p:sldMasterIdLst>
  <p:notesMasterIdLst>
    <p:notesMasterId r:id="rId44"/>
  </p:notesMasterIdLst>
  <p:handoutMasterIdLst>
    <p:handoutMasterId r:id="rId45"/>
  </p:handoutMasterIdLst>
  <p:sldIdLst>
    <p:sldId id="268" r:id="rId3"/>
    <p:sldId id="763" r:id="rId4"/>
    <p:sldId id="768" r:id="rId5"/>
    <p:sldId id="771" r:id="rId6"/>
    <p:sldId id="773" r:id="rId7"/>
    <p:sldId id="834" r:id="rId8"/>
    <p:sldId id="776" r:id="rId9"/>
    <p:sldId id="777" r:id="rId10"/>
    <p:sldId id="778" r:id="rId11"/>
    <p:sldId id="779" r:id="rId12"/>
    <p:sldId id="780" r:id="rId13"/>
    <p:sldId id="781" r:id="rId14"/>
    <p:sldId id="782" r:id="rId15"/>
    <p:sldId id="783" r:id="rId16"/>
    <p:sldId id="788" r:id="rId17"/>
    <p:sldId id="789" r:id="rId18"/>
    <p:sldId id="790" r:id="rId19"/>
    <p:sldId id="791" r:id="rId20"/>
    <p:sldId id="805" r:id="rId21"/>
    <p:sldId id="806" r:id="rId22"/>
    <p:sldId id="807" r:id="rId23"/>
    <p:sldId id="808" r:id="rId24"/>
    <p:sldId id="809" r:id="rId25"/>
    <p:sldId id="812" r:id="rId26"/>
    <p:sldId id="813" r:id="rId27"/>
    <p:sldId id="814" r:id="rId28"/>
    <p:sldId id="815" r:id="rId29"/>
    <p:sldId id="816" r:id="rId30"/>
    <p:sldId id="819" r:id="rId31"/>
    <p:sldId id="820" r:id="rId32"/>
    <p:sldId id="822" r:id="rId33"/>
    <p:sldId id="824" r:id="rId34"/>
    <p:sldId id="842" r:id="rId35"/>
    <p:sldId id="839" r:id="rId36"/>
    <p:sldId id="840" r:id="rId37"/>
    <p:sldId id="841" r:id="rId38"/>
    <p:sldId id="835" r:id="rId39"/>
    <p:sldId id="836" r:id="rId40"/>
    <p:sldId id="837" r:id="rId41"/>
    <p:sldId id="833" r:id="rId42"/>
    <p:sldId id="838" r:id="rId43"/>
  </p:sldIdLst>
  <p:sldSz cx="9906000" cy="6858000" type="A4"/>
  <p:notesSz cx="6807200" cy="9939338"/>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CB5B"/>
    <a:srgbClr val="83E57B"/>
    <a:srgbClr val="66FF66"/>
    <a:srgbClr val="01AF1E"/>
    <a:srgbClr val="EF2111"/>
    <a:srgbClr val="9CEA96"/>
    <a:srgbClr val="B3EEB0"/>
    <a:srgbClr val="062B7C"/>
    <a:srgbClr val="525252"/>
    <a:srgbClr val="9D16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2987" autoAdjust="0"/>
    <p:restoredTop sz="96479" autoAdjust="0"/>
  </p:normalViewPr>
  <p:slideViewPr>
    <p:cSldViewPr>
      <p:cViewPr varScale="1">
        <p:scale>
          <a:sx n="133" d="100"/>
          <a:sy n="133" d="100"/>
        </p:scale>
        <p:origin x="991" y="55"/>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6" d="100"/>
          <a:sy n="66" d="100"/>
        </p:scale>
        <p:origin x="0" y="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hdr" sz="quarter"/>
          </p:nvPr>
        </p:nvSpPr>
        <p:spPr bwMode="auto">
          <a:xfrm>
            <a:off x="1" y="0"/>
            <a:ext cx="2950317" cy="494108"/>
          </a:xfrm>
          <a:prstGeom prst="rect">
            <a:avLst/>
          </a:prstGeom>
          <a:noFill/>
          <a:ln w="9525">
            <a:noFill/>
            <a:miter lim="800000"/>
            <a:headEnd/>
            <a:tailEnd/>
          </a:ln>
        </p:spPr>
        <p:txBody>
          <a:bodyPr vert="horz" wrap="square" lIns="91364" tIns="45683" rIns="91364" bIns="45683" numCol="1" anchor="t" anchorCtr="0" compatLnSpc="1">
            <a:prstTxWarp prst="textNoShape">
              <a:avLst/>
            </a:prstTxWarp>
          </a:bodyPr>
          <a:lstStyle>
            <a:lvl1pPr defTabSz="912503">
              <a:defRPr sz="1200">
                <a:latin typeface="Arial" charset="0"/>
                <a:cs typeface="+mn-cs"/>
              </a:defRPr>
            </a:lvl1pPr>
          </a:lstStyle>
          <a:p>
            <a:pPr>
              <a:defRPr/>
            </a:pPr>
            <a:endParaRPr lang="de-DE"/>
          </a:p>
        </p:txBody>
      </p:sp>
      <p:sp>
        <p:nvSpPr>
          <p:cNvPr id="56323" name="Rectangle 3"/>
          <p:cNvSpPr>
            <a:spLocks noGrp="1" noChangeArrowheads="1"/>
          </p:cNvSpPr>
          <p:nvPr>
            <p:ph type="dt" sz="quarter" idx="1"/>
          </p:nvPr>
        </p:nvSpPr>
        <p:spPr bwMode="auto">
          <a:xfrm>
            <a:off x="3855293" y="0"/>
            <a:ext cx="2950317" cy="494108"/>
          </a:xfrm>
          <a:prstGeom prst="rect">
            <a:avLst/>
          </a:prstGeom>
          <a:noFill/>
          <a:ln w="9525">
            <a:noFill/>
            <a:miter lim="800000"/>
            <a:headEnd/>
            <a:tailEnd/>
          </a:ln>
        </p:spPr>
        <p:txBody>
          <a:bodyPr vert="horz" wrap="square" lIns="91364" tIns="45683" rIns="91364" bIns="45683" numCol="1" anchor="t" anchorCtr="0" compatLnSpc="1">
            <a:prstTxWarp prst="textNoShape">
              <a:avLst/>
            </a:prstTxWarp>
          </a:bodyPr>
          <a:lstStyle>
            <a:lvl1pPr algn="r" defTabSz="912503">
              <a:defRPr sz="1200">
                <a:latin typeface="Arial" charset="0"/>
                <a:cs typeface="+mn-cs"/>
              </a:defRPr>
            </a:lvl1pPr>
          </a:lstStyle>
          <a:p>
            <a:pPr>
              <a:defRPr/>
            </a:pPr>
            <a:endParaRPr lang="de-DE"/>
          </a:p>
        </p:txBody>
      </p:sp>
      <p:sp>
        <p:nvSpPr>
          <p:cNvPr id="56324" name="Rectangle 4"/>
          <p:cNvSpPr>
            <a:spLocks noGrp="1" noChangeArrowheads="1"/>
          </p:cNvSpPr>
          <p:nvPr>
            <p:ph type="ftr" sz="quarter" idx="2"/>
          </p:nvPr>
        </p:nvSpPr>
        <p:spPr bwMode="auto">
          <a:xfrm>
            <a:off x="1" y="9443642"/>
            <a:ext cx="2950317" cy="494108"/>
          </a:xfrm>
          <a:prstGeom prst="rect">
            <a:avLst/>
          </a:prstGeom>
          <a:noFill/>
          <a:ln w="9525">
            <a:noFill/>
            <a:miter lim="800000"/>
            <a:headEnd/>
            <a:tailEnd/>
          </a:ln>
        </p:spPr>
        <p:txBody>
          <a:bodyPr vert="horz" wrap="square" lIns="91364" tIns="45683" rIns="91364" bIns="45683" numCol="1" anchor="b" anchorCtr="0" compatLnSpc="1">
            <a:prstTxWarp prst="textNoShape">
              <a:avLst/>
            </a:prstTxWarp>
          </a:bodyPr>
          <a:lstStyle>
            <a:lvl1pPr defTabSz="912503">
              <a:defRPr sz="1200">
                <a:latin typeface="Arial" charset="0"/>
                <a:cs typeface="+mn-cs"/>
              </a:defRPr>
            </a:lvl1pPr>
          </a:lstStyle>
          <a:p>
            <a:pPr>
              <a:defRPr/>
            </a:pPr>
            <a:endParaRPr lang="de-DE"/>
          </a:p>
        </p:txBody>
      </p:sp>
      <p:sp>
        <p:nvSpPr>
          <p:cNvPr id="56325" name="Rectangle 5"/>
          <p:cNvSpPr>
            <a:spLocks noGrp="1" noChangeArrowheads="1"/>
          </p:cNvSpPr>
          <p:nvPr>
            <p:ph type="sldNum" sz="quarter" idx="3"/>
          </p:nvPr>
        </p:nvSpPr>
        <p:spPr bwMode="auto">
          <a:xfrm>
            <a:off x="3855293" y="9443642"/>
            <a:ext cx="2950317" cy="494108"/>
          </a:xfrm>
          <a:prstGeom prst="rect">
            <a:avLst/>
          </a:prstGeom>
          <a:noFill/>
          <a:ln w="9525">
            <a:noFill/>
            <a:miter lim="800000"/>
            <a:headEnd/>
            <a:tailEnd/>
          </a:ln>
        </p:spPr>
        <p:txBody>
          <a:bodyPr vert="horz" wrap="square" lIns="91364" tIns="45683" rIns="91364" bIns="45683" numCol="1" anchor="b" anchorCtr="0" compatLnSpc="1">
            <a:prstTxWarp prst="textNoShape">
              <a:avLst/>
            </a:prstTxWarp>
          </a:bodyPr>
          <a:lstStyle>
            <a:lvl1pPr algn="r" defTabSz="912503">
              <a:defRPr sz="1200">
                <a:latin typeface="Arial" charset="0"/>
                <a:cs typeface="+mn-cs"/>
              </a:defRPr>
            </a:lvl1pPr>
          </a:lstStyle>
          <a:p>
            <a:pPr>
              <a:defRPr/>
            </a:pPr>
            <a:fld id="{D08FB5FB-188B-4B8A-A431-D11CA1945945}" type="slidenum">
              <a:rPr lang="de-DE"/>
              <a:pPr>
                <a:defRPr/>
              </a:pPr>
              <a:t>‹Nr.›</a:t>
            </a:fld>
            <a:endParaRPr lang="de-DE" dirty="0"/>
          </a:p>
        </p:txBody>
      </p:sp>
    </p:spTree>
    <p:extLst>
      <p:ext uri="{BB962C8B-B14F-4D97-AF65-F5344CB8AC3E}">
        <p14:creationId xmlns:p14="http://schemas.microsoft.com/office/powerpoint/2010/main" val="29096659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1" y="0"/>
            <a:ext cx="2950317" cy="494108"/>
          </a:xfrm>
          <a:prstGeom prst="rect">
            <a:avLst/>
          </a:prstGeom>
          <a:noFill/>
          <a:ln w="9525">
            <a:noFill/>
            <a:miter lim="800000"/>
            <a:headEnd/>
            <a:tailEnd/>
          </a:ln>
        </p:spPr>
        <p:txBody>
          <a:bodyPr vert="horz" wrap="square" lIns="91364" tIns="45683" rIns="91364" bIns="45683" numCol="1" anchor="t" anchorCtr="0" compatLnSpc="1">
            <a:prstTxWarp prst="textNoShape">
              <a:avLst/>
            </a:prstTxWarp>
          </a:bodyPr>
          <a:lstStyle>
            <a:lvl1pPr defTabSz="912503">
              <a:defRPr sz="1200">
                <a:latin typeface="Arial" charset="0"/>
                <a:cs typeface="+mn-cs"/>
              </a:defRPr>
            </a:lvl1pPr>
          </a:lstStyle>
          <a:p>
            <a:pPr>
              <a:defRPr/>
            </a:pPr>
            <a:endParaRPr lang="de-DE"/>
          </a:p>
        </p:txBody>
      </p:sp>
      <p:sp>
        <p:nvSpPr>
          <p:cNvPr id="30723" name="Rectangle 3"/>
          <p:cNvSpPr>
            <a:spLocks noGrp="1" noChangeArrowheads="1"/>
          </p:cNvSpPr>
          <p:nvPr>
            <p:ph type="dt" idx="1"/>
          </p:nvPr>
        </p:nvSpPr>
        <p:spPr bwMode="auto">
          <a:xfrm>
            <a:off x="3855293" y="0"/>
            <a:ext cx="2950317" cy="494108"/>
          </a:xfrm>
          <a:prstGeom prst="rect">
            <a:avLst/>
          </a:prstGeom>
          <a:noFill/>
          <a:ln w="9525">
            <a:noFill/>
            <a:miter lim="800000"/>
            <a:headEnd/>
            <a:tailEnd/>
          </a:ln>
        </p:spPr>
        <p:txBody>
          <a:bodyPr vert="horz" wrap="square" lIns="91364" tIns="45683" rIns="91364" bIns="45683" numCol="1" anchor="t" anchorCtr="0" compatLnSpc="1">
            <a:prstTxWarp prst="textNoShape">
              <a:avLst/>
            </a:prstTxWarp>
          </a:bodyPr>
          <a:lstStyle>
            <a:lvl1pPr algn="r" defTabSz="912503">
              <a:defRPr sz="1200">
                <a:latin typeface="Arial" charset="0"/>
                <a:cs typeface="+mn-cs"/>
              </a:defRPr>
            </a:lvl1pPr>
          </a:lstStyle>
          <a:p>
            <a:pPr>
              <a:defRPr/>
            </a:pPr>
            <a:endParaRPr lang="de-DE"/>
          </a:p>
        </p:txBody>
      </p:sp>
      <p:sp>
        <p:nvSpPr>
          <p:cNvPr id="30724" name="Rectangle 4"/>
          <p:cNvSpPr>
            <a:spLocks noGrp="1" noRot="1" noChangeAspect="1" noChangeArrowheads="1" noTextEdit="1"/>
          </p:cNvSpPr>
          <p:nvPr>
            <p:ph type="sldImg" idx="2"/>
          </p:nvPr>
        </p:nvSpPr>
        <p:spPr bwMode="auto">
          <a:xfrm>
            <a:off x="714375" y="746125"/>
            <a:ext cx="5381625" cy="3725863"/>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682312" y="4718644"/>
            <a:ext cx="5442579" cy="4473973"/>
          </a:xfrm>
          <a:prstGeom prst="rect">
            <a:avLst/>
          </a:prstGeom>
          <a:noFill/>
          <a:ln w="9525">
            <a:noFill/>
            <a:miter lim="800000"/>
            <a:headEnd/>
            <a:tailEnd/>
          </a:ln>
        </p:spPr>
        <p:txBody>
          <a:bodyPr vert="horz" wrap="square" lIns="91364" tIns="45683" rIns="91364" bIns="45683"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26" name="Rectangle 6"/>
          <p:cNvSpPr>
            <a:spLocks noGrp="1" noChangeArrowheads="1"/>
          </p:cNvSpPr>
          <p:nvPr>
            <p:ph type="ftr" sz="quarter" idx="4"/>
          </p:nvPr>
        </p:nvSpPr>
        <p:spPr bwMode="auto">
          <a:xfrm>
            <a:off x="1" y="9443642"/>
            <a:ext cx="2950317" cy="494108"/>
          </a:xfrm>
          <a:prstGeom prst="rect">
            <a:avLst/>
          </a:prstGeom>
          <a:noFill/>
          <a:ln w="9525">
            <a:noFill/>
            <a:miter lim="800000"/>
            <a:headEnd/>
            <a:tailEnd/>
          </a:ln>
        </p:spPr>
        <p:txBody>
          <a:bodyPr vert="horz" wrap="square" lIns="91364" tIns="45683" rIns="91364" bIns="45683" numCol="1" anchor="b" anchorCtr="0" compatLnSpc="1">
            <a:prstTxWarp prst="textNoShape">
              <a:avLst/>
            </a:prstTxWarp>
          </a:bodyPr>
          <a:lstStyle>
            <a:lvl1pPr defTabSz="912503">
              <a:defRPr sz="1200">
                <a:latin typeface="Arial" charset="0"/>
                <a:cs typeface="+mn-cs"/>
              </a:defRPr>
            </a:lvl1pPr>
          </a:lstStyle>
          <a:p>
            <a:pPr>
              <a:defRPr/>
            </a:pPr>
            <a:endParaRPr lang="de-DE"/>
          </a:p>
        </p:txBody>
      </p:sp>
      <p:sp>
        <p:nvSpPr>
          <p:cNvPr id="30727" name="Rectangle 7"/>
          <p:cNvSpPr>
            <a:spLocks noGrp="1" noChangeArrowheads="1"/>
          </p:cNvSpPr>
          <p:nvPr>
            <p:ph type="sldNum" sz="quarter" idx="5"/>
          </p:nvPr>
        </p:nvSpPr>
        <p:spPr bwMode="auto">
          <a:xfrm>
            <a:off x="3855293" y="9443642"/>
            <a:ext cx="2950317" cy="494108"/>
          </a:xfrm>
          <a:prstGeom prst="rect">
            <a:avLst/>
          </a:prstGeom>
          <a:noFill/>
          <a:ln w="9525">
            <a:noFill/>
            <a:miter lim="800000"/>
            <a:headEnd/>
            <a:tailEnd/>
          </a:ln>
        </p:spPr>
        <p:txBody>
          <a:bodyPr vert="horz" wrap="square" lIns="91364" tIns="45683" rIns="91364" bIns="45683" numCol="1" anchor="b" anchorCtr="0" compatLnSpc="1">
            <a:prstTxWarp prst="textNoShape">
              <a:avLst/>
            </a:prstTxWarp>
          </a:bodyPr>
          <a:lstStyle>
            <a:lvl1pPr algn="r" defTabSz="912503">
              <a:defRPr sz="1200">
                <a:latin typeface="Arial" charset="0"/>
                <a:cs typeface="+mn-cs"/>
              </a:defRPr>
            </a:lvl1pPr>
          </a:lstStyle>
          <a:p>
            <a:pPr>
              <a:defRPr/>
            </a:pPr>
            <a:fld id="{4A17ECF4-B26F-46F6-9387-1DA32238CBAA}" type="slidenum">
              <a:rPr lang="de-DE"/>
              <a:pPr>
                <a:defRPr/>
              </a:pPr>
              <a:t>‹Nr.›</a:t>
            </a:fld>
            <a:endParaRPr lang="de-DE" dirty="0"/>
          </a:p>
        </p:txBody>
      </p:sp>
    </p:spTree>
    <p:extLst>
      <p:ext uri="{BB962C8B-B14F-4D97-AF65-F5344CB8AC3E}">
        <p14:creationId xmlns:p14="http://schemas.microsoft.com/office/powerpoint/2010/main" val="25927653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p:txBody>
          <a:bodyPr/>
          <a:lstStyle/>
          <a:p>
            <a:pPr defTabSz="912318">
              <a:defRPr/>
            </a:pPr>
            <a:fld id="{8F427E11-6F90-464E-91AB-C6737630CF9D}" type="slidenum">
              <a:rPr lang="de-DE" smtClean="0"/>
              <a:pPr defTabSz="912318">
                <a:defRPr/>
              </a:pPr>
              <a:t>40</a:t>
            </a:fld>
            <a:endParaRPr lang="de-DE" dirty="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1026" name="Picture 2" descr="Y:\Marketing_Vertrieb\Bilder-ife\091020_ife_energieeffizienzmaennchen.jpg"/>
          <p:cNvPicPr>
            <a:picLocks noChangeAspect="1" noChangeArrowheads="1"/>
          </p:cNvPicPr>
          <p:nvPr userDrawn="1"/>
        </p:nvPicPr>
        <p:blipFill>
          <a:blip r:embed="rId2" cstate="print"/>
          <a:srcRect/>
          <a:stretch>
            <a:fillRect/>
          </a:stretch>
        </p:blipFill>
        <p:spPr bwMode="auto">
          <a:xfrm>
            <a:off x="5241032" y="3284984"/>
            <a:ext cx="3902075" cy="2925762"/>
          </a:xfrm>
          <a:prstGeom prst="rect">
            <a:avLst/>
          </a:prstGeom>
          <a:noFill/>
        </p:spPr>
      </p:pic>
      <p:sp>
        <p:nvSpPr>
          <p:cNvPr id="2" name="Titel 1"/>
          <p:cNvSpPr>
            <a:spLocks noGrp="1"/>
          </p:cNvSpPr>
          <p:nvPr>
            <p:ph type="ctrTitle"/>
          </p:nvPr>
        </p:nvSpPr>
        <p:spPr>
          <a:xfrm>
            <a:off x="526926" y="2130425"/>
            <a:ext cx="8386514" cy="1470025"/>
          </a:xfrm>
          <a:prstGeom prst="rect">
            <a:avLst/>
          </a:prstGeom>
        </p:spPr>
        <p:txBody>
          <a:bodyPr/>
          <a:lstStyle>
            <a:lvl1pPr algn="l">
              <a:defRPr sz="3600" i="1">
                <a:latin typeface="Arial Unicode MS" pitchFamily="34" charset="-128"/>
                <a:ea typeface="Arial Unicode MS" pitchFamily="34" charset="-128"/>
                <a:cs typeface="Arial Unicode MS" pitchFamily="34" charset="-128"/>
              </a:defRPr>
            </a:lvl1pPr>
          </a:lstStyle>
          <a:p>
            <a:r>
              <a:rPr lang="de-DE" dirty="0"/>
              <a:t>Titelmasterformat durch Klicken bearbeiten</a:t>
            </a:r>
          </a:p>
        </p:txBody>
      </p:sp>
      <p:sp>
        <p:nvSpPr>
          <p:cNvPr id="3" name="Untertitel 2"/>
          <p:cNvSpPr>
            <a:spLocks noGrp="1"/>
          </p:cNvSpPr>
          <p:nvPr>
            <p:ph type="subTitle" idx="1"/>
          </p:nvPr>
        </p:nvSpPr>
        <p:spPr>
          <a:xfrm>
            <a:off x="549796" y="3886200"/>
            <a:ext cx="4619228" cy="1752600"/>
          </a:xfrm>
          <a:prstGeom prst="rect">
            <a:avLst/>
          </a:prstGeom>
        </p:spPr>
        <p:txBody>
          <a:bodyPr/>
          <a:lstStyle>
            <a:lvl1pPr marL="0" indent="0" algn="l">
              <a:buNone/>
              <a:defRPr sz="1800">
                <a:solidFill>
                  <a:schemeClr val="tx1">
                    <a:tint val="75000"/>
                  </a:schemeClr>
                </a:solidFill>
                <a:latin typeface="Arial Unicode MS" pitchFamily="34" charset="-128"/>
                <a:ea typeface="Arial Unicode MS" pitchFamily="34" charset="-128"/>
                <a:cs typeface="Arial Unicode MS" pitchFamily="34" charset="-128"/>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4" name="Datumsplatzhalter 3"/>
          <p:cNvSpPr>
            <a:spLocks noGrp="1"/>
          </p:cNvSpPr>
          <p:nvPr>
            <p:ph type="dt" sz="half" idx="10"/>
          </p:nvPr>
        </p:nvSpPr>
        <p:spPr>
          <a:xfrm>
            <a:off x="553368" y="6356350"/>
            <a:ext cx="2311400" cy="365125"/>
          </a:xfrm>
        </p:spPr>
        <p:txBody>
          <a:bodyPr/>
          <a:lstStyle>
            <a:lvl1pPr>
              <a:defRPr sz="900">
                <a:latin typeface="Arial Unicode MS" pitchFamily="34" charset="-128"/>
                <a:ea typeface="Arial Unicode MS" pitchFamily="34" charset="-128"/>
                <a:cs typeface="Arial Unicode MS" pitchFamily="34" charset="-128"/>
              </a:defRPr>
            </a:lvl1pPr>
          </a:lstStyle>
          <a:p>
            <a:pPr>
              <a:defRPr/>
            </a:pPr>
            <a:r>
              <a:rPr lang="de-DE" dirty="0"/>
              <a:t>21.-22.03.2012</a:t>
            </a:r>
          </a:p>
        </p:txBody>
      </p:sp>
      <p:sp>
        <p:nvSpPr>
          <p:cNvPr id="5" name="Fußzeilenplatzhalter 4"/>
          <p:cNvSpPr>
            <a:spLocks noGrp="1"/>
          </p:cNvSpPr>
          <p:nvPr>
            <p:ph type="ftr" sz="quarter" idx="11"/>
          </p:nvPr>
        </p:nvSpPr>
        <p:spPr/>
        <p:txBody>
          <a:bodyPr/>
          <a:lstStyle>
            <a:lvl1pPr>
              <a:defRPr sz="900">
                <a:latin typeface="Arial Unicode MS" pitchFamily="34" charset="-128"/>
                <a:ea typeface="Arial Unicode MS" pitchFamily="34" charset="-128"/>
                <a:cs typeface="Arial Unicode MS" pitchFamily="34" charset="-128"/>
              </a:defRPr>
            </a:lvl1pPr>
          </a:lstStyle>
          <a:p>
            <a:pPr>
              <a:defRPr/>
            </a:pPr>
            <a:r>
              <a:rPr lang="de-DE" dirty="0"/>
              <a:t>EVVC Managementfachtagung 2010</a:t>
            </a:r>
          </a:p>
        </p:txBody>
      </p:sp>
      <p:sp>
        <p:nvSpPr>
          <p:cNvPr id="6" name="Foliennummernplatzhalter 5"/>
          <p:cNvSpPr>
            <a:spLocks noGrp="1"/>
          </p:cNvSpPr>
          <p:nvPr>
            <p:ph type="sldNum" sz="quarter" idx="12"/>
          </p:nvPr>
        </p:nvSpPr>
        <p:spPr/>
        <p:txBody>
          <a:bodyPr/>
          <a:lstStyle>
            <a:lvl1pPr>
              <a:defRPr/>
            </a:lvl1pPr>
          </a:lstStyle>
          <a:p>
            <a:pPr>
              <a:defRPr/>
            </a:pPr>
            <a:fld id="{181BF195-C6DC-4BE6-98B9-71CD875B0CDC}" type="slidenum">
              <a:rPr lang="de-DE"/>
              <a:pPr>
                <a:defRPr/>
              </a:pPr>
              <a:t>‹Nr.›</a:t>
            </a:fld>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elfoli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865713" y="1052736"/>
            <a:ext cx="5743472" cy="1872208"/>
          </a:xfrm>
        </p:spPr>
        <p:txBody>
          <a:bodyPr/>
          <a:lstStyle>
            <a:lvl1pPr>
              <a:defRPr sz="3566">
                <a:latin typeface="Metro Nova Pro" panose="020C0804020203020203" pitchFamily="34" charset="0"/>
              </a:defRPr>
            </a:lvl1pPr>
          </a:lstStyle>
          <a:p>
            <a:r>
              <a:rPr lang="de-DE"/>
              <a:t>Titelmasterformat durch Klicken bearbeiten</a:t>
            </a:r>
            <a:endParaRPr lang="de-DE" dirty="0"/>
          </a:p>
        </p:txBody>
      </p:sp>
      <p:sp>
        <p:nvSpPr>
          <p:cNvPr id="3" name="Untertitel 2"/>
          <p:cNvSpPr>
            <a:spLocks noGrp="1"/>
          </p:cNvSpPr>
          <p:nvPr>
            <p:ph type="subTitle" idx="1"/>
          </p:nvPr>
        </p:nvSpPr>
        <p:spPr>
          <a:xfrm>
            <a:off x="865711" y="3403600"/>
            <a:ext cx="4087290" cy="1397000"/>
          </a:xfrm>
        </p:spPr>
        <p:txBody>
          <a:bodyPr/>
          <a:lstStyle>
            <a:lvl1pPr marL="0" indent="0" algn="l">
              <a:spcBef>
                <a:spcPts val="397"/>
              </a:spcBef>
              <a:buNone/>
              <a:defRPr sz="1584">
                <a:solidFill>
                  <a:schemeClr val="tx1">
                    <a:lumMod val="65000"/>
                    <a:lumOff val="35000"/>
                  </a:schemeClr>
                </a:solidFill>
                <a:latin typeface="Metro Nova Pro Light" panose="020C0404020203020203" pitchFamily="34" charset="0"/>
              </a:defRPr>
            </a:lvl1pPr>
            <a:lvl2pPr marL="301897" indent="0" algn="ctr">
              <a:buNone/>
              <a:defRPr>
                <a:solidFill>
                  <a:schemeClr val="tx1">
                    <a:tint val="75000"/>
                  </a:schemeClr>
                </a:solidFill>
              </a:defRPr>
            </a:lvl2pPr>
            <a:lvl3pPr marL="603796" indent="0" algn="ctr">
              <a:buNone/>
              <a:defRPr>
                <a:solidFill>
                  <a:schemeClr val="tx1">
                    <a:tint val="75000"/>
                  </a:schemeClr>
                </a:solidFill>
              </a:defRPr>
            </a:lvl3pPr>
            <a:lvl4pPr marL="905693" indent="0" algn="ctr">
              <a:buNone/>
              <a:defRPr>
                <a:solidFill>
                  <a:schemeClr val="tx1">
                    <a:tint val="75000"/>
                  </a:schemeClr>
                </a:solidFill>
              </a:defRPr>
            </a:lvl4pPr>
            <a:lvl5pPr marL="1207591" indent="0" algn="ctr">
              <a:buNone/>
              <a:defRPr>
                <a:solidFill>
                  <a:schemeClr val="tx1">
                    <a:tint val="75000"/>
                  </a:schemeClr>
                </a:solidFill>
              </a:defRPr>
            </a:lvl5pPr>
            <a:lvl6pPr marL="1509489" indent="0" algn="ctr">
              <a:buNone/>
              <a:defRPr>
                <a:solidFill>
                  <a:schemeClr val="tx1">
                    <a:tint val="75000"/>
                  </a:schemeClr>
                </a:solidFill>
              </a:defRPr>
            </a:lvl6pPr>
            <a:lvl7pPr marL="1811387" indent="0" algn="ctr">
              <a:buNone/>
              <a:defRPr>
                <a:solidFill>
                  <a:schemeClr val="tx1">
                    <a:tint val="75000"/>
                  </a:schemeClr>
                </a:solidFill>
              </a:defRPr>
            </a:lvl7pPr>
            <a:lvl8pPr marL="2113284" indent="0" algn="ctr">
              <a:buNone/>
              <a:defRPr>
                <a:solidFill>
                  <a:schemeClr val="tx1">
                    <a:tint val="75000"/>
                  </a:schemeClr>
                </a:solidFill>
              </a:defRPr>
            </a:lvl8pPr>
            <a:lvl9pPr marL="2415182" indent="0" algn="ctr">
              <a:buNone/>
              <a:defRPr>
                <a:solidFill>
                  <a:schemeClr val="tx1">
                    <a:tint val="75000"/>
                  </a:schemeClr>
                </a:solidFill>
              </a:defRPr>
            </a:lvl9pPr>
          </a:lstStyle>
          <a:p>
            <a:r>
              <a:rPr lang="de-DE"/>
              <a:t>Formatvorlage des Untertitelmasters durch Klicken bearbeiten</a:t>
            </a:r>
            <a:endParaRPr lang="de-DE" dirty="0"/>
          </a:p>
        </p:txBody>
      </p:sp>
      <p:sp>
        <p:nvSpPr>
          <p:cNvPr id="4" name="Datumsplatzhalter 3"/>
          <p:cNvSpPr>
            <a:spLocks noGrp="1"/>
          </p:cNvSpPr>
          <p:nvPr>
            <p:ph type="dt" sz="half" idx="10"/>
          </p:nvPr>
        </p:nvSpPr>
        <p:spPr>
          <a:xfrm>
            <a:off x="7468780" y="6427788"/>
            <a:ext cx="1114425" cy="273050"/>
          </a:xfrm>
          <a:prstGeom prst="rect">
            <a:avLst/>
          </a:prstGeom>
        </p:spPr>
        <p:txBody>
          <a:bodyPr/>
          <a:lstStyle>
            <a:lvl1pPr>
              <a:defRPr>
                <a:latin typeface="Metro Nova Pro Light" panose="020C0404020203020203" pitchFamily="34" charset="0"/>
              </a:defRPr>
            </a:lvl1pPr>
          </a:lstStyle>
          <a:p>
            <a:pPr marL="0" marR="0" lvl="0" indent="0" algn="l" defTabSz="742950" rtl="0" eaLnBrk="1" fontAlgn="base" latinLnBrk="0" hangingPunct="1">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prstClr val="black">
                    <a:lumMod val="65000"/>
                    <a:lumOff val="35000"/>
                  </a:prstClr>
                </a:solidFill>
                <a:effectLst/>
                <a:uLnTx/>
                <a:uFillTx/>
                <a:latin typeface="Metro Nova Pro Light" panose="020C0404020203020203" pitchFamily="34" charset="0"/>
                <a:ea typeface="MS PGothic" panose="020B0600070205080204" pitchFamily="34" charset="-128"/>
                <a:cs typeface="Arial" charset="0"/>
              </a:rPr>
              <a:t>13.5.019</a:t>
            </a:r>
            <a:endParaRPr kumimoji="0" lang="de-DE" altLang="de-DE" sz="1800" b="0" i="0" u="none" strike="noStrike" kern="1200" cap="none" spc="0" normalizeH="0" baseline="0" noProof="0" dirty="0">
              <a:ln>
                <a:noFill/>
              </a:ln>
              <a:solidFill>
                <a:prstClr val="black">
                  <a:lumMod val="65000"/>
                  <a:lumOff val="35000"/>
                </a:prstClr>
              </a:solidFill>
              <a:effectLst/>
              <a:uLnTx/>
              <a:uFillTx/>
              <a:latin typeface="Metro Nova Pro Light" panose="020C0404020203020203" pitchFamily="34" charset="0"/>
              <a:ea typeface="MS PGothic" panose="020B0600070205080204" pitchFamily="34" charset="-128"/>
              <a:cs typeface="Arial" charset="0"/>
            </a:endParaRPr>
          </a:p>
        </p:txBody>
      </p:sp>
      <p:sp>
        <p:nvSpPr>
          <p:cNvPr id="6" name="Foliennummernplatzhalter 5"/>
          <p:cNvSpPr>
            <a:spLocks noGrp="1"/>
          </p:cNvSpPr>
          <p:nvPr>
            <p:ph type="sldNum" sz="quarter" idx="12"/>
          </p:nvPr>
        </p:nvSpPr>
        <p:spPr>
          <a:xfrm>
            <a:off x="8755923" y="6427788"/>
            <a:ext cx="990600" cy="273050"/>
          </a:xfrm>
          <a:prstGeom prst="rect">
            <a:avLst/>
          </a:prstGeom>
        </p:spPr>
        <p:txBody>
          <a:bodyPr/>
          <a:lstStyle>
            <a:lvl1pPr>
              <a:defRPr>
                <a:latin typeface="Metro Nova Pro Light" panose="020C0404020203020203" pitchFamily="34" charset="0"/>
              </a:defRPr>
            </a:lvl1pPr>
          </a:lstStyle>
          <a:p>
            <a:pPr marL="0" marR="0" lvl="0" indent="0" algn="l" defTabSz="742950" rtl="0" eaLnBrk="1" fontAlgn="base" latinLnBrk="0" hangingPunct="1">
              <a:lnSpc>
                <a:spcPct val="100000"/>
              </a:lnSpc>
              <a:spcBef>
                <a:spcPct val="0"/>
              </a:spcBef>
              <a:spcAft>
                <a:spcPct val="0"/>
              </a:spcAft>
              <a:buClrTx/>
              <a:buSzTx/>
              <a:buFontTx/>
              <a:buNone/>
              <a:tabLst/>
              <a:defRPr/>
            </a:pPr>
            <a:fld id="{66468629-353A-40EB-8463-F253AF8DA8AF}" type="slidenum">
              <a:rPr kumimoji="0" lang="de-DE" altLang="de-DE" sz="1800" b="0" i="0" u="none" strike="noStrike" kern="1200" cap="none" spc="0" normalizeH="0" baseline="0" noProof="0" smtClean="0">
                <a:ln>
                  <a:noFill/>
                </a:ln>
                <a:solidFill>
                  <a:prstClr val="black">
                    <a:lumMod val="65000"/>
                    <a:lumOff val="35000"/>
                  </a:prstClr>
                </a:solidFill>
                <a:effectLst/>
                <a:uLnTx/>
                <a:uFillTx/>
                <a:latin typeface="Metro Nova Pro Light" panose="020C0404020203020203" pitchFamily="34" charset="0"/>
                <a:ea typeface="MS PGothic" panose="020B0600070205080204" pitchFamily="34" charset="-128"/>
                <a:cs typeface="Arial" charset="0"/>
              </a:rPr>
              <a:pPr marL="0" marR="0" lvl="0" indent="0" algn="l" defTabSz="742950" rtl="0" eaLnBrk="1" fontAlgn="base" latinLnBrk="0" hangingPunct="1">
                <a:lnSpc>
                  <a:spcPct val="100000"/>
                </a:lnSpc>
                <a:spcBef>
                  <a:spcPct val="0"/>
                </a:spcBef>
                <a:spcAft>
                  <a:spcPct val="0"/>
                </a:spcAft>
                <a:buClrTx/>
                <a:buSzTx/>
                <a:buFontTx/>
                <a:buNone/>
                <a:tabLst/>
                <a:defRPr/>
              </a:pPr>
              <a:t>‹Nr.›</a:t>
            </a:fld>
            <a:endParaRPr kumimoji="0" lang="de-DE" altLang="de-DE" sz="1800" b="0" i="0" u="none" strike="noStrike" kern="1200" cap="none" spc="0" normalizeH="0" baseline="0" noProof="0" dirty="0">
              <a:ln>
                <a:noFill/>
              </a:ln>
              <a:solidFill>
                <a:prstClr val="black">
                  <a:lumMod val="65000"/>
                  <a:lumOff val="35000"/>
                </a:prstClr>
              </a:solidFill>
              <a:effectLst/>
              <a:uLnTx/>
              <a:uFillTx/>
              <a:latin typeface="Metro Nova Pro Light" panose="020C0404020203020203" pitchFamily="34" charset="0"/>
              <a:ea typeface="MS PGothic" panose="020B0600070205080204" pitchFamily="34" charset="-128"/>
              <a:cs typeface="Arial" charset="0"/>
            </a:endParaRPr>
          </a:p>
        </p:txBody>
      </p:sp>
      <p:sp>
        <p:nvSpPr>
          <p:cNvPr id="8" name="Fußzeilenplatzhalter 4"/>
          <p:cNvSpPr txBox="1">
            <a:spLocks/>
          </p:cNvSpPr>
          <p:nvPr userDrawn="1"/>
        </p:nvSpPr>
        <p:spPr>
          <a:xfrm>
            <a:off x="865710" y="6427788"/>
            <a:ext cx="4594225" cy="267765"/>
          </a:xfrm>
          <a:prstGeom prst="rect">
            <a:avLst/>
          </a:prstGeom>
        </p:spPr>
        <p:txBody>
          <a:bodyPr/>
          <a:lstStyle>
            <a:defPPr>
              <a:defRPr lang="de-DE"/>
            </a:defPPr>
            <a:lvl1pPr algn="l" rtl="0" eaLnBrk="0" fontAlgn="base" hangingPunct="0">
              <a:spcBef>
                <a:spcPct val="0"/>
              </a:spcBef>
              <a:spcAft>
                <a:spcPct val="0"/>
              </a:spcAft>
              <a:defRPr sz="810" kern="1200">
                <a:solidFill>
                  <a:schemeClr val="tx1"/>
                </a:solidFill>
                <a:latin typeface="Metro Nova Pro Light" panose="020C0404020203020203"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l" defTabSz="742950" rtl="0" eaLnBrk="0" fontAlgn="base" latinLnBrk="0" hangingPunct="0">
              <a:lnSpc>
                <a:spcPct val="100000"/>
              </a:lnSpc>
              <a:spcBef>
                <a:spcPct val="0"/>
              </a:spcBef>
              <a:spcAft>
                <a:spcPct val="0"/>
              </a:spcAft>
              <a:buClrTx/>
              <a:buSzTx/>
              <a:buFontTx/>
              <a:buNone/>
              <a:tabLst/>
              <a:defRPr/>
            </a:pPr>
            <a:endParaRPr kumimoji="0" lang="de-DE" sz="813" b="0" i="0" u="none" strike="noStrike" kern="1200" cap="none" spc="0" normalizeH="0" baseline="0" noProof="0" dirty="0">
              <a:ln>
                <a:noFill/>
              </a:ln>
              <a:solidFill>
                <a:prstClr val="black"/>
              </a:solidFill>
              <a:effectLst/>
              <a:uLnTx/>
              <a:uFillTx/>
              <a:latin typeface="Metro Nova Pro Light" panose="020C0404020203020203" pitchFamily="34" charset="0"/>
              <a:ea typeface="MS PGothic" panose="020B0600070205080204" pitchFamily="34" charset="-128"/>
              <a:cs typeface="+mn-cs"/>
            </a:endParaRPr>
          </a:p>
        </p:txBody>
      </p:sp>
    </p:spTree>
    <p:extLst>
      <p:ext uri="{BB962C8B-B14F-4D97-AF65-F5344CB8AC3E}">
        <p14:creationId xmlns:p14="http://schemas.microsoft.com/office/powerpoint/2010/main" val="415468397"/>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tandard leer">
    <p:spTree>
      <p:nvGrpSpPr>
        <p:cNvPr id="1" name=""/>
        <p:cNvGrpSpPr/>
        <p:nvPr/>
      </p:nvGrpSpPr>
      <p:grpSpPr>
        <a:xfrm>
          <a:off x="0" y="0"/>
          <a:ext cx="0" cy="0"/>
          <a:chOff x="0" y="0"/>
          <a:chExt cx="0" cy="0"/>
        </a:xfrm>
      </p:grpSpPr>
      <p:sp>
        <p:nvSpPr>
          <p:cNvPr id="3" name="Richtungspfeil 2"/>
          <p:cNvSpPr/>
          <p:nvPr userDrawn="1"/>
        </p:nvSpPr>
        <p:spPr>
          <a:xfrm rot="10800000">
            <a:off x="8882063" y="6286500"/>
            <a:ext cx="428625" cy="214313"/>
          </a:xfrm>
          <a:prstGeom prst="homePlat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4" name="Rectangle 6"/>
          <p:cNvSpPr txBox="1">
            <a:spLocks noChangeArrowheads="1"/>
          </p:cNvSpPr>
          <p:nvPr userDrawn="1"/>
        </p:nvSpPr>
        <p:spPr bwMode="auto">
          <a:xfrm>
            <a:off x="7090013" y="6237312"/>
            <a:ext cx="2311400" cy="476250"/>
          </a:xfrm>
          <a:prstGeom prst="rect">
            <a:avLst/>
          </a:prstGeom>
          <a:noFill/>
          <a:ln w="9525">
            <a:noFill/>
            <a:miter lim="800000"/>
            <a:headEnd/>
            <a:tailEnd/>
          </a:ln>
          <a:effectLst/>
        </p:spPr>
        <p:txBody>
          <a:bodyPr/>
          <a:lstStyle>
            <a:lvl1pPr>
              <a:defRPr sz="1200" b="0"/>
            </a:lvl1pPr>
          </a:lstStyle>
          <a:p>
            <a:pPr algn="r">
              <a:defRPr/>
            </a:pPr>
            <a:fld id="{CB290F06-4768-4F8C-83D7-D1AFB4C99EF6}" type="slidenum">
              <a:rPr lang="de-DE" sz="1400" b="0" smtClean="0">
                <a:solidFill>
                  <a:schemeClr val="bg1"/>
                </a:solidFill>
                <a:latin typeface="Arial Unicode MS" pitchFamily="34" charset="-128"/>
                <a:ea typeface="Arial Unicode MS" pitchFamily="34" charset="-128"/>
                <a:cs typeface="Arial Unicode MS" pitchFamily="34" charset="-128"/>
              </a:rPr>
              <a:pPr algn="r">
                <a:defRPr/>
              </a:pPr>
              <a:t>‹Nr.›</a:t>
            </a:fld>
            <a:endParaRPr lang="de-DE" sz="1400" b="0" dirty="0">
              <a:solidFill>
                <a:schemeClr val="bg1"/>
              </a:solidFill>
              <a:latin typeface="Arial Unicode MS" pitchFamily="34" charset="-128"/>
              <a:ea typeface="Arial Unicode MS" pitchFamily="34" charset="-128"/>
              <a:cs typeface="Arial Unicode MS" pitchFamily="34" charset="-128"/>
            </a:endParaRPr>
          </a:p>
        </p:txBody>
      </p:sp>
      <p:sp>
        <p:nvSpPr>
          <p:cNvPr id="9" name="Rectangle 2"/>
          <p:cNvSpPr>
            <a:spLocks noGrp="1" noChangeArrowheads="1"/>
          </p:cNvSpPr>
          <p:nvPr>
            <p:ph type="title"/>
          </p:nvPr>
        </p:nvSpPr>
        <p:spPr bwMode="auto">
          <a:xfrm>
            <a:off x="776288" y="359616"/>
            <a:ext cx="8634412" cy="569054"/>
          </a:xfrm>
          <a:prstGeom prst="rect">
            <a:avLst/>
          </a:prstGeom>
          <a:noFill/>
          <a:ln w="9525">
            <a:noFill/>
            <a:miter lim="800000"/>
            <a:headEnd/>
            <a:tailEnd/>
          </a:ln>
        </p:spPr>
        <p:txBody>
          <a:bodyPr/>
          <a:lstStyle>
            <a:lvl1pPr>
              <a:defRPr i="1"/>
            </a:lvl1pPr>
          </a:lstStyle>
          <a:p>
            <a:pPr lvl="0"/>
            <a:r>
              <a:rPr lang="de-DE" dirty="0"/>
              <a:t>Headline 24.</a:t>
            </a:r>
          </a:p>
        </p:txBody>
      </p:sp>
      <p:sp>
        <p:nvSpPr>
          <p:cNvPr id="14" name="Textplatzhalter 13"/>
          <p:cNvSpPr>
            <a:spLocks noGrp="1"/>
          </p:cNvSpPr>
          <p:nvPr>
            <p:ph type="body" sz="quarter" idx="10"/>
          </p:nvPr>
        </p:nvSpPr>
        <p:spPr>
          <a:xfrm>
            <a:off x="776536" y="1268760"/>
            <a:ext cx="7129462" cy="3529013"/>
          </a:xfrm>
          <a:prstGeom prst="rect">
            <a:avLst/>
          </a:prstGeom>
        </p:spPr>
        <p:txBody>
          <a:bodyPr/>
          <a:lstStyle>
            <a:lvl1pPr marL="542925" indent="-542925">
              <a:spcBef>
                <a:spcPts val="0"/>
              </a:spcBef>
              <a:spcAft>
                <a:spcPts val="1200"/>
              </a:spcAft>
              <a:buClr>
                <a:schemeClr val="accent1"/>
              </a:buClr>
              <a:buFont typeface="Courier New" panose="02070309020205020404" pitchFamily="49" charset="0"/>
              <a:buChar char="o"/>
              <a:defRPr sz="2000"/>
            </a:lvl1pPr>
            <a:lvl2pPr marL="895350" indent="-352425">
              <a:spcBef>
                <a:spcPts val="0"/>
              </a:spcBef>
              <a:spcAft>
                <a:spcPts val="1200"/>
              </a:spcAft>
              <a:buClr>
                <a:schemeClr val="accent1"/>
              </a:buClr>
              <a:buFont typeface="Courier New" panose="02070309020205020404" pitchFamily="49" charset="0"/>
              <a:buChar char="o"/>
              <a:defRPr sz="1600"/>
            </a:lvl2pPr>
            <a:lvl3pPr>
              <a:buFontTx/>
              <a:buNone/>
              <a:defRPr/>
            </a:lvl3pPr>
            <a:lvl4pPr>
              <a:buFontTx/>
              <a:buBlip>
                <a:blip r:embed="rId2"/>
              </a:buBlip>
              <a:defRPr/>
            </a:lvl4pPr>
            <a:lvl5pPr>
              <a:buFontTx/>
              <a:buBlip>
                <a:blip r:embed="rId2"/>
              </a:buBlip>
              <a:defRPr/>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3310661843"/>
      </p:ext>
    </p:extLst>
  </p:cSld>
  <p:clrMapOvr>
    <a:masterClrMapping/>
  </p:clrMapOvr>
  <p:transition spd="med">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chlussfolie_Frisch">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76288" y="360363"/>
            <a:ext cx="8634412" cy="568325"/>
          </a:xfrm>
          <a:prstGeom prst="rect">
            <a:avLst/>
          </a:prstGeom>
        </p:spPr>
        <p:txBody>
          <a:bodyPr/>
          <a:lstStyle>
            <a:lvl1pPr>
              <a:defRPr i="1"/>
            </a:lvl1pPr>
          </a:lstStyle>
          <a:p>
            <a:r>
              <a:rPr lang="de-DE" dirty="0"/>
              <a:t>Vielen Dank!</a:t>
            </a:r>
          </a:p>
        </p:txBody>
      </p:sp>
      <p:pic>
        <p:nvPicPr>
          <p:cNvPr id="4" name="Grafik 3">
            <a:extLst>
              <a:ext uri="{FF2B5EF4-FFF2-40B4-BE49-F238E27FC236}">
                <a16:creationId xmlns:a16="http://schemas.microsoft.com/office/drawing/2014/main" id="{D675DF99-10EC-4BBD-B958-69E5A9EAC93E}"/>
              </a:ext>
            </a:extLst>
          </p:cNvPr>
          <p:cNvPicPr>
            <a:picLocks noChangeAspect="1"/>
          </p:cNvPicPr>
          <p:nvPr userDrawn="1"/>
        </p:nvPicPr>
        <p:blipFill>
          <a:blip r:embed="rId2"/>
          <a:stretch>
            <a:fillRect/>
          </a:stretch>
        </p:blipFill>
        <p:spPr>
          <a:xfrm>
            <a:off x="784973" y="4077072"/>
            <a:ext cx="3314700" cy="1962150"/>
          </a:xfrm>
          <a:prstGeom prst="rect">
            <a:avLst/>
          </a:prstGeom>
        </p:spPr>
      </p:pic>
    </p:spTree>
    <p:extLst>
      <p:ext uri="{BB962C8B-B14F-4D97-AF65-F5344CB8AC3E}">
        <p14:creationId xmlns:p14="http://schemas.microsoft.com/office/powerpoint/2010/main" val="3503647611"/>
      </p:ext>
    </p:extLst>
  </p:cSld>
  <p:clrMapOvr>
    <a:masterClrMapping/>
  </p:clrMapOvr>
  <p:transition spd="med">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chlussfolie_Beusch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76288" y="360363"/>
            <a:ext cx="8634412" cy="568325"/>
          </a:xfrm>
          <a:prstGeom prst="rect">
            <a:avLst/>
          </a:prstGeom>
        </p:spPr>
        <p:txBody>
          <a:bodyPr/>
          <a:lstStyle>
            <a:lvl1pPr>
              <a:defRPr i="1"/>
            </a:lvl1pPr>
          </a:lstStyle>
          <a:p>
            <a:r>
              <a:rPr lang="de-DE" dirty="0"/>
              <a:t>Vielen Dank!</a:t>
            </a:r>
          </a:p>
        </p:txBody>
      </p:sp>
      <p:sp>
        <p:nvSpPr>
          <p:cNvPr id="6" name="Text Box 18"/>
          <p:cNvSpPr txBox="1">
            <a:spLocks noChangeArrowheads="1"/>
          </p:cNvSpPr>
          <p:nvPr userDrawn="1"/>
        </p:nvSpPr>
        <p:spPr bwMode="auto">
          <a:xfrm>
            <a:off x="802209" y="3866927"/>
            <a:ext cx="3214687" cy="1938337"/>
          </a:xfrm>
          <a:prstGeom prst="rect">
            <a:avLst/>
          </a:prstGeom>
          <a:noFill/>
          <a:ln w="9525">
            <a:noFill/>
            <a:miter lim="800000"/>
            <a:headEnd/>
            <a:tailEnd/>
          </a:ln>
        </p:spPr>
        <p:txBody>
          <a:bodyPr>
            <a:spAutoFit/>
          </a:bodyPr>
          <a:lstStyle/>
          <a:p>
            <a:pPr>
              <a:spcBef>
                <a:spcPct val="50000"/>
              </a:spcBef>
            </a:pPr>
            <a:r>
              <a:rPr lang="de-DE" sz="1200" dirty="0">
                <a:latin typeface="Arial Unicode MS" pitchFamily="34" charset="-128"/>
                <a:ea typeface="Arial Unicode MS" pitchFamily="34" charset="-128"/>
                <a:cs typeface="Arial Unicode MS" pitchFamily="34" charset="-128"/>
              </a:rPr>
              <a:t>i f e – Institut für Energieeffizienz GmbH</a:t>
            </a:r>
          </a:p>
          <a:p>
            <a:pPr>
              <a:spcBef>
                <a:spcPct val="50000"/>
              </a:spcBef>
            </a:pPr>
            <a:r>
              <a:rPr lang="de-DE" sz="1200" dirty="0">
                <a:latin typeface="Arial Unicode MS" pitchFamily="34" charset="-128"/>
                <a:ea typeface="Arial Unicode MS" pitchFamily="34" charset="-128"/>
                <a:cs typeface="Arial Unicode MS" pitchFamily="34" charset="-128"/>
              </a:rPr>
              <a:t>Marktplatz 11</a:t>
            </a: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95326 Kulmbach</a:t>
            </a:r>
          </a:p>
          <a:p>
            <a:pPr>
              <a:spcBef>
                <a:spcPct val="50000"/>
              </a:spcBef>
            </a:pPr>
            <a:r>
              <a:rPr lang="de-DE" sz="1200" dirty="0">
                <a:latin typeface="Arial Unicode MS" pitchFamily="34" charset="-128"/>
                <a:ea typeface="Arial Unicode MS" pitchFamily="34" charset="-128"/>
                <a:cs typeface="Arial Unicode MS" pitchFamily="34" charset="-128"/>
              </a:rPr>
              <a:t>Fon 0049 (0)9221 607 888 12</a:t>
            </a: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Fax 0049 (0)9221 607 888 99</a:t>
            </a:r>
          </a:p>
          <a:p>
            <a:pPr>
              <a:spcBef>
                <a:spcPct val="50000"/>
              </a:spcBef>
            </a:pPr>
            <a:r>
              <a:rPr lang="de-DE" sz="1200" dirty="0">
                <a:latin typeface="Arial Unicode MS" pitchFamily="34" charset="-128"/>
                <a:ea typeface="Arial Unicode MS" pitchFamily="34" charset="-128"/>
                <a:cs typeface="Arial Unicode MS" pitchFamily="34" charset="-128"/>
              </a:rPr>
              <a:t>daniel.beuschel@ife-institut.de</a:t>
            </a:r>
          </a:p>
          <a:p>
            <a:pPr>
              <a:spcBef>
                <a:spcPct val="50000"/>
              </a:spcBef>
            </a:pP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www.ife-institut.de</a:t>
            </a:r>
          </a:p>
        </p:txBody>
      </p:sp>
      <p:pic>
        <p:nvPicPr>
          <p:cNvPr id="7" name="Grafik 10" descr="091020_ife_energieeffizienzmaennchen.jpg"/>
          <p:cNvPicPr>
            <a:picLocks noChangeAspect="1"/>
          </p:cNvPicPr>
          <p:nvPr userDrawn="1"/>
        </p:nvPicPr>
        <p:blipFill>
          <a:blip r:embed="rId2" cstate="print"/>
          <a:srcRect/>
          <a:stretch>
            <a:fillRect/>
          </a:stretch>
        </p:blipFill>
        <p:spPr bwMode="auto">
          <a:xfrm>
            <a:off x="4212654" y="1415578"/>
            <a:ext cx="5276850" cy="3957638"/>
          </a:xfrm>
          <a:prstGeom prst="rect">
            <a:avLst/>
          </a:prstGeom>
          <a:noFill/>
          <a:ln w="9525">
            <a:noFill/>
            <a:miter lim="800000"/>
            <a:headEnd/>
            <a:tailEnd/>
          </a:ln>
        </p:spPr>
      </p:pic>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chlussfolie_Ris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76288" y="360363"/>
            <a:ext cx="8634412" cy="568325"/>
          </a:xfrm>
          <a:prstGeom prst="rect">
            <a:avLst/>
          </a:prstGeom>
        </p:spPr>
        <p:txBody>
          <a:bodyPr/>
          <a:lstStyle>
            <a:lvl1pPr>
              <a:defRPr i="1"/>
            </a:lvl1pPr>
          </a:lstStyle>
          <a:p>
            <a:r>
              <a:rPr lang="de-DE" dirty="0"/>
              <a:t>Vielen Dank!</a:t>
            </a:r>
          </a:p>
        </p:txBody>
      </p:sp>
      <p:sp>
        <p:nvSpPr>
          <p:cNvPr id="6" name="Text Box 18"/>
          <p:cNvSpPr txBox="1">
            <a:spLocks noChangeArrowheads="1"/>
          </p:cNvSpPr>
          <p:nvPr userDrawn="1"/>
        </p:nvSpPr>
        <p:spPr bwMode="auto">
          <a:xfrm>
            <a:off x="802209" y="3866927"/>
            <a:ext cx="3214687" cy="1938337"/>
          </a:xfrm>
          <a:prstGeom prst="rect">
            <a:avLst/>
          </a:prstGeom>
          <a:noFill/>
          <a:ln w="9525">
            <a:noFill/>
            <a:miter lim="800000"/>
            <a:headEnd/>
            <a:tailEnd/>
          </a:ln>
        </p:spPr>
        <p:txBody>
          <a:bodyPr>
            <a:spAutoFit/>
          </a:bodyPr>
          <a:lstStyle/>
          <a:p>
            <a:pPr>
              <a:spcBef>
                <a:spcPct val="50000"/>
              </a:spcBef>
            </a:pPr>
            <a:r>
              <a:rPr lang="de-DE" sz="1200" dirty="0">
                <a:latin typeface="Arial Unicode MS" pitchFamily="34" charset="-128"/>
                <a:ea typeface="Arial Unicode MS" pitchFamily="34" charset="-128"/>
                <a:cs typeface="Arial Unicode MS" pitchFamily="34" charset="-128"/>
              </a:rPr>
              <a:t>i f e – Institut für Energieeffizienz GmbH</a:t>
            </a:r>
          </a:p>
          <a:p>
            <a:pPr>
              <a:spcBef>
                <a:spcPct val="50000"/>
              </a:spcBef>
            </a:pPr>
            <a:r>
              <a:rPr lang="de-DE" sz="1200" dirty="0">
                <a:latin typeface="Arial Unicode MS" pitchFamily="34" charset="-128"/>
                <a:ea typeface="Arial Unicode MS" pitchFamily="34" charset="-128"/>
                <a:cs typeface="Arial Unicode MS" pitchFamily="34" charset="-128"/>
              </a:rPr>
              <a:t>Marktplatz 11</a:t>
            </a: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95326 Kulmbach</a:t>
            </a:r>
          </a:p>
          <a:p>
            <a:pPr>
              <a:spcBef>
                <a:spcPct val="50000"/>
              </a:spcBef>
            </a:pPr>
            <a:r>
              <a:rPr lang="de-DE" sz="1200" dirty="0">
                <a:latin typeface="Arial Unicode MS" pitchFamily="34" charset="-128"/>
                <a:ea typeface="Arial Unicode MS" pitchFamily="34" charset="-128"/>
                <a:cs typeface="Arial Unicode MS" pitchFamily="34" charset="-128"/>
              </a:rPr>
              <a:t>Fon 0049 (0)9221 607 888 13</a:t>
            </a: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Fax 0049 (0)9221 607 888 99</a:t>
            </a:r>
          </a:p>
          <a:p>
            <a:pPr>
              <a:spcBef>
                <a:spcPct val="50000"/>
              </a:spcBef>
            </a:pPr>
            <a:r>
              <a:rPr lang="de-DE" sz="1200" dirty="0">
                <a:latin typeface="Arial Unicode MS" pitchFamily="34" charset="-128"/>
                <a:ea typeface="Arial Unicode MS" pitchFamily="34" charset="-128"/>
                <a:cs typeface="Arial Unicode MS" pitchFamily="34" charset="-128"/>
              </a:rPr>
              <a:t>torben.rist@ife-institut.de</a:t>
            </a:r>
          </a:p>
          <a:p>
            <a:pPr>
              <a:spcBef>
                <a:spcPct val="50000"/>
              </a:spcBef>
            </a:pPr>
            <a:br>
              <a:rPr lang="de-DE" sz="1200" dirty="0">
                <a:latin typeface="Arial Unicode MS" pitchFamily="34" charset="-128"/>
                <a:ea typeface="Arial Unicode MS" pitchFamily="34" charset="-128"/>
                <a:cs typeface="Arial Unicode MS" pitchFamily="34" charset="-128"/>
              </a:rPr>
            </a:br>
            <a:r>
              <a:rPr lang="de-DE" sz="1200" dirty="0">
                <a:latin typeface="Arial Unicode MS" pitchFamily="34" charset="-128"/>
                <a:ea typeface="Arial Unicode MS" pitchFamily="34" charset="-128"/>
                <a:cs typeface="Arial Unicode MS" pitchFamily="34" charset="-128"/>
              </a:rPr>
              <a:t>www.ife-institut.de</a:t>
            </a:r>
          </a:p>
        </p:txBody>
      </p:sp>
      <p:pic>
        <p:nvPicPr>
          <p:cNvPr id="7" name="Grafik 10" descr="091020_ife_energieeffizienzmaennchen.jpg"/>
          <p:cNvPicPr>
            <a:picLocks noChangeAspect="1"/>
          </p:cNvPicPr>
          <p:nvPr userDrawn="1"/>
        </p:nvPicPr>
        <p:blipFill>
          <a:blip r:embed="rId2" cstate="print"/>
          <a:srcRect/>
          <a:stretch>
            <a:fillRect/>
          </a:stretch>
        </p:blipFill>
        <p:spPr bwMode="auto">
          <a:xfrm>
            <a:off x="4212654" y="1415578"/>
            <a:ext cx="5276850" cy="3957638"/>
          </a:xfrm>
          <a:prstGeom prst="rect">
            <a:avLst/>
          </a:prstGeom>
          <a:noFill/>
          <a:ln w="9525">
            <a:noFill/>
            <a:miter lim="800000"/>
            <a:headEnd/>
            <a:tailEnd/>
          </a:ln>
        </p:spPr>
      </p:pic>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umsplatzhalter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mn-cs"/>
              </a:defRPr>
            </a:lvl1pPr>
          </a:lstStyle>
          <a:p>
            <a:pPr>
              <a:defRPr/>
            </a:pPr>
            <a:fld id="{640953AA-DF2C-4BCF-A523-3EB87D1893F5}" type="datetimeFigureOut">
              <a:rPr lang="de-DE"/>
              <a:pPr>
                <a:defRPr/>
              </a:pPr>
              <a:t>06.09.2021</a:t>
            </a:fld>
            <a:endParaRPr lang="de-DE" dirty="0"/>
          </a:p>
        </p:txBody>
      </p:sp>
      <p:sp>
        <p:nvSpPr>
          <p:cNvPr id="5" name="Fußzeilenplatzhalter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mn-cs"/>
              </a:defRPr>
            </a:lvl1pPr>
          </a:lstStyle>
          <a:p>
            <a:pPr>
              <a:defRPr/>
            </a:pPr>
            <a:endParaRPr lang="de-DE" dirty="0"/>
          </a:p>
        </p:txBody>
      </p:sp>
      <p:sp>
        <p:nvSpPr>
          <p:cNvPr id="6" name="Foliennummernplatzhalter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cs typeface="+mn-cs"/>
              </a:defRPr>
            </a:lvl1pPr>
          </a:lstStyle>
          <a:p>
            <a:pPr>
              <a:defRPr/>
            </a:pPr>
            <a:fld id="{A9725588-0E7B-4561-B4B7-54042E045E87}" type="slidenum">
              <a:rPr lang="de-DE"/>
              <a:pPr>
                <a:defRPr/>
              </a:pPr>
              <a:t>‹Nr.›</a:t>
            </a:fld>
            <a:endParaRPr lang="de-DE"/>
          </a:p>
        </p:txBody>
      </p:sp>
      <p:pic>
        <p:nvPicPr>
          <p:cNvPr id="1031" name="Grafik 7" descr="Logo_m.gif"/>
          <p:cNvPicPr>
            <a:picLocks noChangeAspect="1"/>
          </p:cNvPicPr>
          <p:nvPr/>
        </p:nvPicPr>
        <p:blipFill>
          <a:blip r:embed="rId3" cstate="print"/>
          <a:srcRect/>
          <a:stretch>
            <a:fillRect/>
          </a:stretch>
        </p:blipFill>
        <p:spPr bwMode="auto">
          <a:xfrm>
            <a:off x="7786688" y="500063"/>
            <a:ext cx="1333500" cy="9286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22"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30200" y="404815"/>
            <a:ext cx="7594600" cy="503237"/>
          </a:xfrm>
          <a:prstGeom prst="rect">
            <a:avLst/>
          </a:prstGeom>
        </p:spPr>
        <p:txBody>
          <a:bodyPr vert="horz" lIns="91440" tIns="45720" rIns="91440" bIns="45720" rtlCol="0" anchor="b">
            <a:normAutofit/>
          </a:bodyPr>
          <a:lstStyle/>
          <a:p>
            <a:r>
              <a:rPr lang="de-DE" dirty="0"/>
              <a:t>Titelmasterformat durch Klicken bearbeiten</a:t>
            </a:r>
          </a:p>
        </p:txBody>
      </p:sp>
      <p:sp>
        <p:nvSpPr>
          <p:cNvPr id="3" name="Textplatzhalter 2"/>
          <p:cNvSpPr>
            <a:spLocks noGrp="1"/>
          </p:cNvSpPr>
          <p:nvPr>
            <p:ph type="body" idx="1"/>
          </p:nvPr>
        </p:nvSpPr>
        <p:spPr>
          <a:xfrm>
            <a:off x="739776" y="1268415"/>
            <a:ext cx="7185025" cy="4751387"/>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cxnSp>
        <p:nvCxnSpPr>
          <p:cNvPr id="9" name="Gerader Verbinder 8"/>
          <p:cNvCxnSpPr/>
          <p:nvPr/>
        </p:nvCxnSpPr>
        <p:spPr>
          <a:xfrm flipH="1">
            <a:off x="95250" y="981075"/>
            <a:ext cx="97155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5233342"/>
      </p:ext>
    </p:extLst>
  </p:cSld>
  <p:clrMap bg1="lt1" tx1="dk1" bg2="lt2" tx2="dk2" accent1="accent1" accent2="accent2" accent3="accent3" accent4="accent4" accent5="accent5" accent6="accent6" hlink="hlink" folHlink="folHlink"/>
  <p:sldLayoutIdLst>
    <p:sldLayoutId id="2147484328" r:id="rId1"/>
    <p:sldLayoutId id="2147484329" r:id="rId2"/>
    <p:sldLayoutId id="2147484330" r:id="rId3"/>
    <p:sldLayoutId id="2147484325" r:id="rId4"/>
    <p:sldLayoutId id="2147484326" r:id="rId5"/>
  </p:sldLayoutIdLst>
  <p:transition spd="med">
    <p:fade/>
  </p:transition>
  <p:hf hdr="0"/>
  <p:txStyles>
    <p:titleStyle>
      <a:lvl1pPr algn="l" defTabSz="603647" rtl="0" eaLnBrk="1" fontAlgn="base" hangingPunct="1">
        <a:lnSpc>
          <a:spcPct val="80000"/>
        </a:lnSpc>
        <a:spcBef>
          <a:spcPct val="0"/>
        </a:spcBef>
        <a:spcAft>
          <a:spcPct val="0"/>
        </a:spcAft>
        <a:defRPr sz="1950" b="1" kern="1200">
          <a:solidFill>
            <a:schemeClr val="accent1"/>
          </a:solidFill>
          <a:latin typeface="Metro Nova Pro Light" panose="020C0404020203020203" pitchFamily="34" charset="0"/>
          <a:ea typeface="+mj-ea"/>
          <a:cs typeface="+mj-cs"/>
        </a:defRPr>
      </a:lvl1pPr>
      <a:lvl2pPr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2pPr>
      <a:lvl3pPr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3pPr>
      <a:lvl4pPr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4pPr>
      <a:lvl5pPr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5pPr>
      <a:lvl6pPr marL="371475"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6pPr>
      <a:lvl7pPr marL="742950"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7pPr>
      <a:lvl8pPr marL="1114425"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8pPr>
      <a:lvl9pPr marL="1485900" algn="l" defTabSz="603647" rtl="0" eaLnBrk="1" fontAlgn="base" hangingPunct="1">
        <a:lnSpc>
          <a:spcPct val="80000"/>
        </a:lnSpc>
        <a:spcBef>
          <a:spcPct val="0"/>
        </a:spcBef>
        <a:spcAft>
          <a:spcPct val="0"/>
        </a:spcAft>
        <a:defRPr sz="2356" b="1">
          <a:solidFill>
            <a:schemeClr val="accent1"/>
          </a:solidFill>
          <a:latin typeface="Times New Roman" panose="02020603050405020304" pitchFamily="18" charset="0"/>
        </a:defRPr>
      </a:lvl9pPr>
    </p:titleStyle>
    <p:bodyStyle>
      <a:lvl1pPr marL="180578" indent="-150912" algn="l" defTabSz="603647" rtl="0" eaLnBrk="1" fontAlgn="base" hangingPunct="1">
        <a:lnSpc>
          <a:spcPct val="90000"/>
        </a:lnSpc>
        <a:spcBef>
          <a:spcPts val="1189"/>
        </a:spcBef>
        <a:spcAft>
          <a:spcPct val="0"/>
        </a:spcAft>
        <a:buClr>
          <a:srgbClr val="595959"/>
        </a:buClr>
        <a:buSzPct val="80000"/>
        <a:buFont typeface="Arial" panose="020B0604020202020204" pitchFamily="34" charset="0"/>
        <a:buChar char="•"/>
        <a:defRPr sz="1300" kern="1200">
          <a:solidFill>
            <a:srgbClr val="595959"/>
          </a:solidFill>
          <a:latin typeface="Metro Nova Pro Light" panose="020C0404020203020203" pitchFamily="34" charset="0"/>
          <a:ea typeface="+mn-ea"/>
          <a:cs typeface="+mn-cs"/>
        </a:defRPr>
      </a:lvl1pPr>
      <a:lvl2pPr marL="392113" indent="-150912" algn="l" defTabSz="603647" rtl="0" eaLnBrk="1" fontAlgn="base" hangingPunct="1">
        <a:lnSpc>
          <a:spcPct val="90000"/>
        </a:lnSpc>
        <a:spcBef>
          <a:spcPts val="661"/>
        </a:spcBef>
        <a:spcAft>
          <a:spcPct val="0"/>
        </a:spcAft>
        <a:buClr>
          <a:srgbClr val="595959"/>
        </a:buClr>
        <a:buSzPct val="80000"/>
        <a:buFont typeface="Arial" panose="020B0604020202020204" pitchFamily="34" charset="0"/>
        <a:buChar char="•"/>
        <a:defRPr sz="1138" kern="1200">
          <a:solidFill>
            <a:srgbClr val="595959"/>
          </a:solidFill>
          <a:latin typeface="Metro Nova Pro Light" panose="020C0404020203020203" pitchFamily="34" charset="0"/>
          <a:ea typeface="+mn-ea"/>
          <a:cs typeface="+mn-cs"/>
        </a:defRPr>
      </a:lvl2pPr>
      <a:lvl3pPr marL="512068" indent="-119956" algn="l" defTabSz="603647" rtl="0" eaLnBrk="1" fontAlgn="base" hangingPunct="1">
        <a:lnSpc>
          <a:spcPct val="90000"/>
        </a:lnSpc>
        <a:spcBef>
          <a:spcPts val="397"/>
        </a:spcBef>
        <a:spcAft>
          <a:spcPct val="0"/>
        </a:spcAft>
        <a:buClr>
          <a:srgbClr val="595959"/>
        </a:buClr>
        <a:buSzPct val="80000"/>
        <a:buFont typeface="Arial" panose="020B0604020202020204" pitchFamily="34" charset="0"/>
        <a:buChar char="•"/>
        <a:defRPr sz="1056" kern="1200">
          <a:solidFill>
            <a:srgbClr val="595959"/>
          </a:solidFill>
          <a:latin typeface="Metro Nova Pro Light" panose="020C0404020203020203" pitchFamily="34" charset="0"/>
          <a:ea typeface="+mn-ea"/>
          <a:cs typeface="+mn-cs"/>
        </a:defRPr>
      </a:lvl3pPr>
      <a:lvl4pPr marL="633314" indent="-119956" algn="l" defTabSz="603647" rtl="0" eaLnBrk="1" fontAlgn="base" hangingPunct="1">
        <a:lnSpc>
          <a:spcPct val="90000"/>
        </a:lnSpc>
        <a:spcBef>
          <a:spcPts val="397"/>
        </a:spcBef>
        <a:spcAft>
          <a:spcPct val="0"/>
        </a:spcAft>
        <a:buClr>
          <a:srgbClr val="595959"/>
        </a:buClr>
        <a:buSzPct val="80000"/>
        <a:buFont typeface="Arial" panose="020B0604020202020204" pitchFamily="34" charset="0"/>
        <a:buChar char="•"/>
        <a:defRPr sz="894" kern="1200">
          <a:solidFill>
            <a:srgbClr val="595959"/>
          </a:solidFill>
          <a:latin typeface="Metro Nova Pro Light" panose="020C0404020203020203" pitchFamily="34" charset="0"/>
          <a:ea typeface="+mn-ea"/>
          <a:cs typeface="+mn-cs"/>
        </a:defRPr>
      </a:lvl4pPr>
      <a:lvl5pPr marL="723603" indent="-90289" algn="l" defTabSz="603647" rtl="0" eaLnBrk="1" fontAlgn="base" hangingPunct="1">
        <a:lnSpc>
          <a:spcPct val="90000"/>
        </a:lnSpc>
        <a:spcBef>
          <a:spcPts val="397"/>
        </a:spcBef>
        <a:spcAft>
          <a:spcPct val="0"/>
        </a:spcAft>
        <a:buClr>
          <a:srgbClr val="595959"/>
        </a:buClr>
        <a:buSzPct val="80000"/>
        <a:buFont typeface="Arial" panose="020B0604020202020204" pitchFamily="34" charset="0"/>
        <a:buChar char="•"/>
        <a:defRPr sz="894" kern="1200">
          <a:solidFill>
            <a:srgbClr val="595959"/>
          </a:solidFill>
          <a:latin typeface="Metro Nova Pro Light" panose="020C0404020203020203" pitchFamily="34" charset="0"/>
          <a:ea typeface="+mn-ea"/>
          <a:cs typeface="+mn-cs"/>
        </a:defRPr>
      </a:lvl5pPr>
      <a:lvl6pPr marL="815124" indent="-90569" algn="l" defTabSz="603796" rtl="0" eaLnBrk="1" latinLnBrk="0" hangingPunct="1">
        <a:spcBef>
          <a:spcPts val="397"/>
        </a:spcBef>
        <a:buSzPct val="80000"/>
        <a:buFont typeface="Arial" pitchFamily="34" charset="0"/>
        <a:buChar char="•"/>
        <a:defRPr sz="925" kern="1200">
          <a:solidFill>
            <a:schemeClr val="tx1">
              <a:lumMod val="65000"/>
              <a:lumOff val="35000"/>
            </a:schemeClr>
          </a:solidFill>
          <a:latin typeface="+mn-lt"/>
          <a:ea typeface="+mn-ea"/>
          <a:cs typeface="+mn-cs"/>
        </a:defRPr>
      </a:lvl6pPr>
      <a:lvl7pPr marL="905693" indent="-90569" algn="l" defTabSz="603796" rtl="0" eaLnBrk="1" latinLnBrk="0" hangingPunct="1">
        <a:spcBef>
          <a:spcPts val="397"/>
        </a:spcBef>
        <a:buSzPct val="80000"/>
        <a:buFont typeface="Arial" pitchFamily="34" charset="0"/>
        <a:buChar char="•"/>
        <a:defRPr sz="925" kern="1200">
          <a:solidFill>
            <a:schemeClr val="tx1">
              <a:lumMod val="65000"/>
              <a:lumOff val="35000"/>
            </a:schemeClr>
          </a:solidFill>
          <a:latin typeface="+mn-lt"/>
          <a:ea typeface="+mn-ea"/>
          <a:cs typeface="+mn-cs"/>
        </a:defRPr>
      </a:lvl7pPr>
      <a:lvl8pPr marL="996262" indent="-90569" algn="l" defTabSz="603796" rtl="0" eaLnBrk="1" latinLnBrk="0" hangingPunct="1">
        <a:spcBef>
          <a:spcPts val="397"/>
        </a:spcBef>
        <a:buSzPct val="80000"/>
        <a:buFont typeface="Arial" pitchFamily="34" charset="0"/>
        <a:buChar char="•"/>
        <a:defRPr sz="925" kern="1200">
          <a:solidFill>
            <a:schemeClr val="tx1">
              <a:lumMod val="65000"/>
              <a:lumOff val="35000"/>
            </a:schemeClr>
          </a:solidFill>
          <a:latin typeface="+mn-lt"/>
          <a:ea typeface="+mn-ea"/>
          <a:cs typeface="+mn-cs"/>
        </a:defRPr>
      </a:lvl8pPr>
      <a:lvl9pPr marL="1086832" indent="-90569" algn="l" defTabSz="603796" rtl="0" eaLnBrk="1" latinLnBrk="0" hangingPunct="1">
        <a:spcBef>
          <a:spcPts val="397"/>
        </a:spcBef>
        <a:buSzPct val="80000"/>
        <a:buFont typeface="Arial" pitchFamily="34" charset="0"/>
        <a:buChar char="•"/>
        <a:defRPr sz="925" kern="1200">
          <a:solidFill>
            <a:schemeClr val="tx1">
              <a:lumMod val="65000"/>
              <a:lumOff val="35000"/>
            </a:schemeClr>
          </a:solidFill>
          <a:latin typeface="+mn-lt"/>
          <a:ea typeface="+mn-ea"/>
          <a:cs typeface="+mn-cs"/>
        </a:defRPr>
      </a:lvl9pPr>
    </p:bodyStyle>
    <p:otherStyle>
      <a:defPPr>
        <a:defRPr/>
      </a:defPPr>
      <a:lvl1pPr marL="0" algn="l" defTabSz="603796" rtl="0" eaLnBrk="1" latinLnBrk="0" hangingPunct="1">
        <a:defRPr sz="1189" kern="1200">
          <a:solidFill>
            <a:schemeClr val="tx1"/>
          </a:solidFill>
          <a:latin typeface="+mn-lt"/>
          <a:ea typeface="+mn-ea"/>
          <a:cs typeface="+mn-cs"/>
        </a:defRPr>
      </a:lvl1pPr>
      <a:lvl2pPr marL="301897" algn="l" defTabSz="603796" rtl="0" eaLnBrk="1" latinLnBrk="0" hangingPunct="1">
        <a:defRPr sz="1189" kern="1200">
          <a:solidFill>
            <a:schemeClr val="tx1"/>
          </a:solidFill>
          <a:latin typeface="+mn-lt"/>
          <a:ea typeface="+mn-ea"/>
          <a:cs typeface="+mn-cs"/>
        </a:defRPr>
      </a:lvl2pPr>
      <a:lvl3pPr marL="603796" algn="l" defTabSz="603796" rtl="0" eaLnBrk="1" latinLnBrk="0" hangingPunct="1">
        <a:defRPr sz="1189" kern="1200">
          <a:solidFill>
            <a:schemeClr val="tx1"/>
          </a:solidFill>
          <a:latin typeface="+mn-lt"/>
          <a:ea typeface="+mn-ea"/>
          <a:cs typeface="+mn-cs"/>
        </a:defRPr>
      </a:lvl3pPr>
      <a:lvl4pPr marL="905693" algn="l" defTabSz="603796" rtl="0" eaLnBrk="1" latinLnBrk="0" hangingPunct="1">
        <a:defRPr sz="1189" kern="1200">
          <a:solidFill>
            <a:schemeClr val="tx1"/>
          </a:solidFill>
          <a:latin typeface="+mn-lt"/>
          <a:ea typeface="+mn-ea"/>
          <a:cs typeface="+mn-cs"/>
        </a:defRPr>
      </a:lvl4pPr>
      <a:lvl5pPr marL="1207591" algn="l" defTabSz="603796" rtl="0" eaLnBrk="1" latinLnBrk="0" hangingPunct="1">
        <a:defRPr sz="1189" kern="1200">
          <a:solidFill>
            <a:schemeClr val="tx1"/>
          </a:solidFill>
          <a:latin typeface="+mn-lt"/>
          <a:ea typeface="+mn-ea"/>
          <a:cs typeface="+mn-cs"/>
        </a:defRPr>
      </a:lvl5pPr>
      <a:lvl6pPr marL="1509489" algn="l" defTabSz="603796" rtl="0" eaLnBrk="1" latinLnBrk="0" hangingPunct="1">
        <a:defRPr sz="1189" kern="1200">
          <a:solidFill>
            <a:schemeClr val="tx1"/>
          </a:solidFill>
          <a:latin typeface="+mn-lt"/>
          <a:ea typeface="+mn-ea"/>
          <a:cs typeface="+mn-cs"/>
        </a:defRPr>
      </a:lvl6pPr>
      <a:lvl7pPr marL="1811387" algn="l" defTabSz="603796" rtl="0" eaLnBrk="1" latinLnBrk="0" hangingPunct="1">
        <a:defRPr sz="1189" kern="1200">
          <a:solidFill>
            <a:schemeClr val="tx1"/>
          </a:solidFill>
          <a:latin typeface="+mn-lt"/>
          <a:ea typeface="+mn-ea"/>
          <a:cs typeface="+mn-cs"/>
        </a:defRPr>
      </a:lvl7pPr>
      <a:lvl8pPr marL="2113284" algn="l" defTabSz="603796" rtl="0" eaLnBrk="1" latinLnBrk="0" hangingPunct="1">
        <a:defRPr sz="1189" kern="1200">
          <a:solidFill>
            <a:schemeClr val="tx1"/>
          </a:solidFill>
          <a:latin typeface="+mn-lt"/>
          <a:ea typeface="+mn-ea"/>
          <a:cs typeface="+mn-cs"/>
        </a:defRPr>
      </a:lvl8pPr>
      <a:lvl9pPr marL="2415182" algn="l" defTabSz="603796" rtl="0" eaLnBrk="1" latinLnBrk="0" hangingPunct="1">
        <a:defRPr sz="11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1.png"/><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19.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gif"/><Relationship Id="rId1" Type="http://schemas.openxmlformats.org/officeDocument/2006/relationships/slideLayout" Target="../slideLayouts/slideLayout3.xml"/><Relationship Id="rId4" Type="http://schemas.openxmlformats.org/officeDocument/2006/relationships/image" Target="../media/image23.gif"/></Relationships>
</file>

<file path=ppt/slides/_rels/slide3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886966" y="2607831"/>
            <a:ext cx="4066034" cy="866527"/>
          </a:xfrm>
        </p:spPr>
        <p:txBody>
          <a:bodyPr>
            <a:normAutofit fontScale="90000"/>
          </a:bodyPr>
          <a:lstStyle/>
          <a:p>
            <a:r>
              <a:rPr lang="de-DE" sz="2800" b="1" i="0" dirty="0"/>
              <a:t>Zertifikatslehrgang „Von der EnEV bis zur Hydraulik“</a:t>
            </a:r>
            <a:endParaRPr lang="de-DE" sz="2800" dirty="0">
              <a:solidFill>
                <a:srgbClr val="000000"/>
              </a:solidFill>
            </a:endParaRPr>
          </a:p>
        </p:txBody>
      </p:sp>
      <p:sp>
        <p:nvSpPr>
          <p:cNvPr id="4" name="Untertitel 2"/>
          <p:cNvSpPr>
            <a:spLocks noGrp="1"/>
          </p:cNvSpPr>
          <p:nvPr/>
        </p:nvSpPr>
        <p:spPr>
          <a:xfrm>
            <a:off x="920552" y="4257092"/>
            <a:ext cx="4799248" cy="3372780"/>
          </a:xfrm>
          <a:prstGeom prst="rect">
            <a:avLst/>
          </a:prstGeom>
        </p:spPr>
        <p:txBody>
          <a:bodyPr/>
          <a:lstStyle>
            <a:lvl1pPr marL="0" indent="0" algn="l" rtl="0" eaLnBrk="0" fontAlgn="base" hangingPunct="0">
              <a:spcBef>
                <a:spcPct val="20000"/>
              </a:spcBef>
              <a:spcAft>
                <a:spcPct val="0"/>
              </a:spcAft>
              <a:buFont typeface="Arial" charset="0"/>
              <a:buNone/>
              <a:defRPr sz="1800" kern="1200">
                <a:solidFill>
                  <a:schemeClr val="tx1">
                    <a:tint val="75000"/>
                  </a:schemeClr>
                </a:solidFill>
                <a:latin typeface="Arial Unicode MS" pitchFamily="34" charset="-128"/>
                <a:ea typeface="Arial Unicode MS" pitchFamily="34" charset="-128"/>
                <a:cs typeface="Arial Unicode MS" pitchFamily="34" charset="-128"/>
              </a:defRPr>
            </a:lvl1pPr>
            <a:lvl2pPr marL="4572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eaLnBrk="1" hangingPunct="1"/>
            <a:r>
              <a:rPr lang="de-DE" sz="2400" dirty="0">
                <a:solidFill>
                  <a:schemeClr val="tx1"/>
                </a:solidFill>
              </a:rPr>
              <a:t>Leistung 	          Volumenstrom            Druckverlust         Wärmeübertragung</a:t>
            </a:r>
          </a:p>
          <a:p>
            <a:pPr eaLnBrk="1" hangingPunct="1"/>
            <a:endParaRPr lang="de-DE" sz="1600" dirty="0">
              <a:solidFill>
                <a:schemeClr val="tx1"/>
              </a:solidFill>
              <a:latin typeface="Arial" charset="0"/>
              <a:cs typeface="Arial" charset="0"/>
            </a:endParaRPr>
          </a:p>
          <a:p>
            <a:endParaRPr lang="de-DE" sz="1600" dirty="0">
              <a:solidFill>
                <a:schemeClr val="tx1"/>
              </a:solidFill>
            </a:endParaRP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8208912" cy="5539978"/>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Primärenergie, Sekundärenergie, Endenergie, Nutzenergie</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Endenergie</a:t>
            </a:r>
          </a:p>
          <a:p>
            <a:r>
              <a:rPr lang="de-DE" sz="1600" dirty="0">
                <a:latin typeface="Arial Unicode MS" pitchFamily="34" charset="-128"/>
                <a:ea typeface="Arial Unicode MS" pitchFamily="34" charset="-128"/>
                <a:cs typeface="Arial Unicode MS" pitchFamily="34" charset="-128"/>
              </a:rPr>
              <a:t>Als Endenergie bezeichnet man denjenigen Teil der Primärenergie, welcher dem Verbraucher, nach Abzug von Transport- und Umwandlungsverlusten, zur Verfügung steht. Durch den Transport der Sekundärenergie zum Verbraucher kommt es zu weiteren Verlusten. Die beim Verbraucher ankommende Energie bezeichnet man als Endenergie.</a:t>
            </a:r>
          </a:p>
          <a:p>
            <a:endParaRPr lang="de-DE" sz="1600" dirty="0">
              <a:latin typeface="Arial Unicode MS" pitchFamily="34" charset="-128"/>
              <a:ea typeface="Arial Unicode MS" pitchFamily="34" charset="-128"/>
              <a:cs typeface="Arial Unicode MS" pitchFamily="34" charset="-128"/>
            </a:endParaRPr>
          </a:p>
          <a:p>
            <a:r>
              <a:rPr lang="de-DE" sz="1600" dirty="0">
                <a:latin typeface="Arial Unicode MS" pitchFamily="34" charset="-128"/>
                <a:ea typeface="Arial Unicode MS" pitchFamily="34" charset="-128"/>
                <a:cs typeface="Arial Unicode MS" pitchFamily="34" charset="-128"/>
              </a:rPr>
              <a:t>Endenergie = Sekundärenergie - Transportverluste Sekundärenergie </a:t>
            </a:r>
          </a:p>
          <a:p>
            <a:endParaRPr lang="de-DE" sz="1600" b="1" dirty="0">
              <a:latin typeface="Arial Unicode MS" pitchFamily="34" charset="-128"/>
              <a:ea typeface="Arial Unicode MS" pitchFamily="34" charset="-128"/>
              <a:cs typeface="Arial Unicode MS" pitchFamily="34" charset="-128"/>
            </a:endParaRP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ea typeface="Arial Unicode MS" pitchFamily="34" charset="-128"/>
              </a:rPr>
              <a:t>Nutzenergie</a:t>
            </a:r>
          </a:p>
          <a:p>
            <a:r>
              <a:rPr lang="de-DE" sz="1600" dirty="0">
                <a:latin typeface="Arial Unicode MS" pitchFamily="34" charset="-128"/>
                <a:ea typeface="Arial Unicode MS" pitchFamily="34" charset="-128"/>
                <a:cs typeface="Arial Unicode MS" pitchFamily="34" charset="-128"/>
              </a:rPr>
              <a:t>Die NE ist die Energie, die dem Endnutzer zur Verfügung steht. Durch die Anwendung oder die Umwandlung von Endenergie gewinnt der Verbraucher die Nutzenergie (z.B. Licht, Prozesswärme, Heizwärme, mechanische Energie). </a:t>
            </a:r>
          </a:p>
          <a:p>
            <a:r>
              <a:rPr lang="de-DE" sz="1600" dirty="0">
                <a:latin typeface="Arial Unicode MS" pitchFamily="34" charset="-128"/>
                <a:ea typeface="Arial Unicode MS" pitchFamily="34" charset="-128"/>
                <a:cs typeface="Arial Unicode MS" pitchFamily="34" charset="-128"/>
              </a:rPr>
              <a:t>Die Umwandlung von Endenergie in Nutzenergie ist bereits durch die Umwandlung selbst verlustbehaftet. Zusätzlich entstehen anwendungsspezifische Verluste, wie Reibung (z.B. Motoren), Abwärme (z.B. Beleuchtung) usw. .</a:t>
            </a:r>
          </a:p>
          <a:p>
            <a:endParaRPr lang="de-DE" sz="1600" dirty="0">
              <a:latin typeface="Arial Unicode MS" pitchFamily="34" charset="-128"/>
              <a:ea typeface="Arial Unicode MS" pitchFamily="34" charset="-128"/>
              <a:cs typeface="Arial Unicode MS" pitchFamily="34" charset="-128"/>
            </a:endParaRPr>
          </a:p>
          <a:p>
            <a:r>
              <a:rPr lang="de-DE" sz="1600" dirty="0">
                <a:latin typeface="Arial Unicode MS" pitchFamily="34" charset="-128"/>
                <a:ea typeface="Arial Unicode MS" pitchFamily="34" charset="-128"/>
                <a:cs typeface="Arial Unicode MS" pitchFamily="34" charset="-128"/>
              </a:rPr>
              <a:t>Nutzenergie = Endenergie - Anlagenverluste</a:t>
            </a:r>
          </a:p>
          <a:p>
            <a:endParaRPr lang="de-DE" sz="1600" dirty="0"/>
          </a:p>
          <a:p>
            <a:endParaRPr lang="de-DE" sz="1600" b="1" dirty="0"/>
          </a:p>
        </p:txBody>
      </p:sp>
      <p:sp>
        <p:nvSpPr>
          <p:cNvPr id="5" name="Titel 1"/>
          <p:cNvSpPr>
            <a:spLocks noGrp="1"/>
          </p:cNvSpPr>
          <p:nvPr>
            <p:ph type="title"/>
          </p:nvPr>
        </p:nvSpPr>
        <p:spPr/>
        <p:txBody>
          <a:bodyPr/>
          <a:lstStyle/>
          <a:p>
            <a:pPr eaLnBrk="1" hangingPunct="1"/>
            <a:r>
              <a:rPr lang="de-DE" dirty="0"/>
              <a:t>Grundlagen - Energiekette</a:t>
            </a:r>
            <a:endParaRPr lang="de-DE" i="1" dirty="0"/>
          </a:p>
        </p:txBody>
      </p:sp>
    </p:spTree>
    <p:extLst>
      <p:ext uri="{BB962C8B-B14F-4D97-AF65-F5344CB8AC3E}">
        <p14:creationId xmlns:p14="http://schemas.microsoft.com/office/powerpoint/2010/main" val="2032122415"/>
      </p:ext>
    </p:extLst>
  </p:cSld>
  <p:clrMapOvr>
    <a:masterClrMapping/>
  </p:clrMapOvr>
  <p:transition spd="med">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Energieträger</a:t>
            </a:r>
            <a:endParaRPr lang="de-DE" i="1" dirty="0"/>
          </a:p>
        </p:txBody>
      </p:sp>
      <p:sp>
        <p:nvSpPr>
          <p:cNvPr id="2" name="Textplatzhalter 1"/>
          <p:cNvSpPr>
            <a:spLocks noGrp="1"/>
          </p:cNvSpPr>
          <p:nvPr>
            <p:ph type="body" sz="quarter" idx="10"/>
          </p:nvPr>
        </p:nvSpPr>
        <p:spPr>
          <a:xfrm>
            <a:off x="776536" y="1268760"/>
            <a:ext cx="7776864" cy="4968552"/>
          </a:xfrm>
        </p:spPr>
        <p:txBody>
          <a:bodyPr/>
          <a:lstStyle/>
          <a:p>
            <a:r>
              <a:rPr lang="de-DE" dirty="0"/>
              <a:t>Brennstoffe</a:t>
            </a:r>
          </a:p>
          <a:p>
            <a:pPr marL="0" indent="0">
              <a:buNone/>
            </a:pPr>
            <a:r>
              <a:rPr lang="de-DE" sz="1600" dirty="0"/>
              <a:t>Als Brennstoffe verwendet man (nach Aggregatzustand):</a:t>
            </a:r>
          </a:p>
          <a:p>
            <a:r>
              <a:rPr lang="de-DE" sz="1600" dirty="0"/>
              <a:t>flüssige Brennstoffe: Heizöl, Pflanzenöle oder Biodiesel </a:t>
            </a:r>
          </a:p>
          <a:p>
            <a:r>
              <a:rPr lang="de-DE" sz="1600" dirty="0"/>
              <a:t>gasförmige Brennstoffe: Erdgas, Flüssiggas oder Biomethan </a:t>
            </a:r>
          </a:p>
          <a:p>
            <a:r>
              <a:rPr lang="de-DE" sz="1600" dirty="0"/>
              <a:t>feste Brennstoffe Kohle, Holz (Scheitholz oder Holzpellets) oder andere biogene Festbrennstoffe (Stroh, weitere halmgutartige Biomasse, Getreide) </a:t>
            </a:r>
          </a:p>
          <a:p>
            <a:pPr marL="0" indent="0">
              <a:buNone/>
            </a:pPr>
            <a:endParaRPr lang="de-DE" sz="1600" dirty="0"/>
          </a:p>
          <a:p>
            <a:pPr marL="0" indent="0">
              <a:buNone/>
            </a:pPr>
            <a:r>
              <a:rPr lang="de-DE" sz="1600" dirty="0"/>
              <a:t>Daneben unterscheidet man in fossile Brennstoffe (= Fossile Energie) und Brennstoffe aus nachwachsenden Rohstoffen (= Biomasse).</a:t>
            </a:r>
          </a:p>
          <a:p>
            <a:pPr marL="0" indent="0">
              <a:buNone/>
            </a:pPr>
            <a:endParaRPr lang="de-DE" sz="1600" dirty="0"/>
          </a:p>
          <a:p>
            <a:pPr marL="0" indent="0">
              <a:buNone/>
            </a:pPr>
            <a:r>
              <a:rPr lang="de-DE" sz="1600" dirty="0"/>
              <a:t>Strom wird nicht als 'Brennstoff' bezeichnet, weil er z.B. in einer Elektroheizung nicht verbrannt wird. Die Elektroheizung stellt Elektrowärme zwecks Beheizung eines Gebäudes her. Eine bekannte Art der Elektroheizung ist die Nachtspeicherheizung.</a:t>
            </a:r>
          </a:p>
        </p:txBody>
      </p:sp>
    </p:spTree>
    <p:extLst>
      <p:ext uri="{BB962C8B-B14F-4D97-AF65-F5344CB8AC3E}">
        <p14:creationId xmlns:p14="http://schemas.microsoft.com/office/powerpoint/2010/main" val="546994907"/>
      </p:ext>
    </p:extLst>
  </p:cSld>
  <p:clrMapOvr>
    <a:masterClrMapping/>
  </p:clrMapOvr>
  <p:transition spd="med">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Energieträger</a:t>
            </a:r>
            <a:endParaRPr lang="de-DE" i="1" dirty="0"/>
          </a:p>
        </p:txBody>
      </p:sp>
      <p:sp>
        <p:nvSpPr>
          <p:cNvPr id="2" name="Textplatzhalter 1"/>
          <p:cNvSpPr>
            <a:spLocks noGrp="1"/>
          </p:cNvSpPr>
          <p:nvPr>
            <p:ph type="body" sz="quarter" idx="10"/>
          </p:nvPr>
        </p:nvSpPr>
        <p:spPr>
          <a:xfrm>
            <a:off x="776536" y="1268760"/>
            <a:ext cx="8424936" cy="4968552"/>
          </a:xfrm>
        </p:spPr>
        <p:txBody>
          <a:bodyPr/>
          <a:lstStyle/>
          <a:p>
            <a:r>
              <a:rPr lang="de-DE" dirty="0"/>
              <a:t>Heizwert (Energieinhalt) verschiedener Energieträger</a:t>
            </a:r>
          </a:p>
          <a:p>
            <a:r>
              <a:rPr lang="de-DE" sz="1600" dirty="0"/>
              <a:t>Feste Brennstoffe </a:t>
            </a:r>
          </a:p>
          <a:p>
            <a:pPr marL="542925" lvl="1" indent="0">
              <a:buNone/>
            </a:pPr>
            <a:r>
              <a:rPr lang="de-DE" dirty="0"/>
              <a:t>Brennstoff 					Heizwert in kWh / kg</a:t>
            </a:r>
          </a:p>
          <a:p>
            <a:pPr marL="542925" lvl="1" indent="0">
              <a:buNone/>
            </a:pPr>
            <a:r>
              <a:rPr lang="de-DE" dirty="0"/>
              <a:t>Steinkohlenkoks				8,0 	</a:t>
            </a:r>
          </a:p>
          <a:p>
            <a:pPr marL="542925" lvl="1" indent="0">
              <a:buNone/>
            </a:pPr>
            <a:r>
              <a:rPr lang="de-DE" dirty="0"/>
              <a:t>Steinkohle  					7,0 - (Sonderkohlen 9,0)   </a:t>
            </a:r>
          </a:p>
          <a:p>
            <a:pPr marL="542925" lvl="1" indent="0">
              <a:buNone/>
            </a:pPr>
            <a:r>
              <a:rPr lang="de-DE" dirty="0"/>
              <a:t>Rohbraunkohle 				2,2 - 3,1</a:t>
            </a:r>
          </a:p>
          <a:p>
            <a:pPr marL="542925" lvl="1" indent="0">
              <a:buNone/>
            </a:pPr>
            <a:r>
              <a:rPr lang="de-DE" dirty="0"/>
              <a:t>Braunkohlenbrikett 				5,5 - 5,7   </a:t>
            </a:r>
          </a:p>
          <a:p>
            <a:pPr marL="542925" lvl="1" indent="0">
              <a:buNone/>
            </a:pPr>
            <a:r>
              <a:rPr lang="de-DE" dirty="0"/>
              <a:t>Holzkohle 					7,7</a:t>
            </a:r>
          </a:p>
          <a:p>
            <a:pPr marL="542925" lvl="1" indent="0">
              <a:buNone/>
            </a:pPr>
            <a:r>
              <a:rPr lang="de-DE" dirty="0"/>
              <a:t>Holz mittelhart (waldfrisch / luftrocken)		1,5 - 1,9 / 4,0 - 4,4 </a:t>
            </a:r>
          </a:p>
          <a:p>
            <a:pPr marL="542925" lvl="1" indent="0">
              <a:buNone/>
            </a:pPr>
            <a:r>
              <a:rPr lang="de-DE" dirty="0"/>
              <a:t>Holzpellets / Holzbriketts			4,8 - 5,0</a:t>
            </a:r>
          </a:p>
          <a:p>
            <a:pPr marL="542925" lvl="1" indent="0">
              <a:buNone/>
            </a:pPr>
            <a:r>
              <a:rPr lang="de-DE" dirty="0"/>
              <a:t>Stroh, Torf, Schilf, Getreidepflanzen 		4,2 - 4,8   </a:t>
            </a:r>
          </a:p>
          <a:p>
            <a:pPr marL="542925" lvl="1" indent="0">
              <a:buNone/>
            </a:pPr>
            <a:r>
              <a:rPr lang="de-DE" dirty="0"/>
              <a:t>Hausmüll					2,5 - 3,0</a:t>
            </a:r>
          </a:p>
        </p:txBody>
      </p:sp>
      <p:sp>
        <p:nvSpPr>
          <p:cNvPr id="4" name="Rectangle 2"/>
          <p:cNvSpPr>
            <a:spLocks noChangeArrowheads="1"/>
          </p:cNvSpPr>
          <p:nvPr/>
        </p:nvSpPr>
        <p:spPr bwMode="auto">
          <a:xfrm>
            <a:off x="5936915" y="1183829"/>
            <a:ext cx="3816424" cy="40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61" tIns="-6348"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900" b="1" i="0" u="none" strike="noStrike" cap="none" normalizeH="0" baseline="0" dirty="0">
              <a:ln>
                <a:noFill/>
              </a:ln>
              <a:solidFill>
                <a:srgbClr val="000000"/>
              </a:solidFill>
              <a:effectLst/>
              <a:latin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a:ln>
                <a:noFill/>
              </a:ln>
              <a:solidFill>
                <a:schemeClr val="tx1"/>
              </a:solidFill>
              <a:effectLst/>
              <a:latin typeface="Arial" pitchFamily="34" charset="0"/>
            </a:endParaRPr>
          </a:p>
        </p:txBody>
      </p:sp>
    </p:spTree>
    <p:extLst>
      <p:ext uri="{BB962C8B-B14F-4D97-AF65-F5344CB8AC3E}">
        <p14:creationId xmlns:p14="http://schemas.microsoft.com/office/powerpoint/2010/main" val="1411948848"/>
      </p:ext>
    </p:extLst>
  </p:cSld>
  <p:clrMapOvr>
    <a:masterClrMapping/>
  </p:clrMapOvr>
  <p:transition spd="med">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Energieträger</a:t>
            </a:r>
            <a:endParaRPr lang="de-DE" i="1" dirty="0"/>
          </a:p>
        </p:txBody>
      </p:sp>
      <p:sp>
        <p:nvSpPr>
          <p:cNvPr id="2" name="Textplatzhalter 1"/>
          <p:cNvSpPr>
            <a:spLocks noGrp="1"/>
          </p:cNvSpPr>
          <p:nvPr>
            <p:ph type="body" sz="quarter" idx="10"/>
          </p:nvPr>
        </p:nvSpPr>
        <p:spPr>
          <a:xfrm>
            <a:off x="776536" y="1268760"/>
            <a:ext cx="8424936" cy="4968552"/>
          </a:xfrm>
        </p:spPr>
        <p:txBody>
          <a:bodyPr/>
          <a:lstStyle/>
          <a:p>
            <a:r>
              <a:rPr lang="de-DE" dirty="0"/>
              <a:t>Heizwert (Energieinhalt) verschiedener Energieträger</a:t>
            </a:r>
          </a:p>
          <a:p>
            <a:r>
              <a:rPr lang="de-DE" sz="1600" dirty="0"/>
              <a:t>Flüssige Brennstoffe </a:t>
            </a:r>
          </a:p>
          <a:p>
            <a:pPr marL="542925" lvl="1" indent="0">
              <a:buNone/>
            </a:pPr>
            <a:r>
              <a:rPr lang="de-DE" dirty="0"/>
              <a:t>Brennstoff 					Heizwert in kWh / l</a:t>
            </a:r>
          </a:p>
          <a:p>
            <a:pPr marL="542925" lvl="1" indent="0">
              <a:spcAft>
                <a:spcPts val="600"/>
              </a:spcAft>
              <a:buNone/>
            </a:pPr>
            <a:r>
              <a:rPr lang="de-DE" dirty="0"/>
              <a:t>Benzin					8,5</a:t>
            </a:r>
          </a:p>
          <a:p>
            <a:pPr marL="542925" lvl="1" indent="0">
              <a:spcAft>
                <a:spcPts val="600"/>
              </a:spcAft>
              <a:buNone/>
            </a:pPr>
            <a:r>
              <a:rPr lang="de-DE" dirty="0"/>
              <a:t>Diesel, Heizöl ELK				9,8</a:t>
            </a:r>
          </a:p>
          <a:p>
            <a:pPr marL="542925" lvl="1" indent="0">
              <a:spcAft>
                <a:spcPts val="600"/>
              </a:spcAft>
              <a:buNone/>
            </a:pPr>
            <a:r>
              <a:rPr lang="de-DE" dirty="0"/>
              <a:t>Heizöl (leicht)					10,5</a:t>
            </a:r>
          </a:p>
          <a:p>
            <a:pPr marL="542925" lvl="1" indent="0">
              <a:spcAft>
                <a:spcPts val="600"/>
              </a:spcAft>
              <a:buNone/>
            </a:pPr>
            <a:r>
              <a:rPr lang="de-DE" dirty="0"/>
              <a:t>Biodiesel					9,0</a:t>
            </a:r>
          </a:p>
          <a:p>
            <a:pPr marL="542925" lvl="1" indent="0">
              <a:spcAft>
                <a:spcPts val="600"/>
              </a:spcAft>
              <a:buNone/>
            </a:pPr>
            <a:r>
              <a:rPr lang="de-DE" dirty="0"/>
              <a:t>Heizöl S (schwer)				9,8</a:t>
            </a:r>
          </a:p>
          <a:p>
            <a:pPr marL="542925" lvl="1" indent="0">
              <a:spcAft>
                <a:spcPts val="600"/>
              </a:spcAft>
              <a:buNone/>
            </a:pPr>
            <a:r>
              <a:rPr lang="de-DE" dirty="0"/>
              <a:t>Erdöl					10,6</a:t>
            </a:r>
          </a:p>
          <a:p>
            <a:pPr marL="542925" lvl="1" indent="0">
              <a:spcAft>
                <a:spcPts val="600"/>
              </a:spcAft>
              <a:buNone/>
            </a:pPr>
            <a:r>
              <a:rPr lang="de-DE" dirty="0"/>
              <a:t>Benzol					9,8</a:t>
            </a:r>
          </a:p>
          <a:p>
            <a:pPr marL="542925" lvl="1" indent="0">
              <a:spcAft>
                <a:spcPts val="600"/>
              </a:spcAft>
              <a:buNone/>
            </a:pPr>
            <a:r>
              <a:rPr lang="de-DE" dirty="0"/>
              <a:t>Ottokraftstoff (6 Teile Benzin, 4 Teile Benzol)	9,2</a:t>
            </a:r>
          </a:p>
          <a:p>
            <a:pPr marL="542925" lvl="1" indent="0">
              <a:spcAft>
                <a:spcPts val="600"/>
              </a:spcAft>
              <a:buClr>
                <a:srgbClr val="9D163C"/>
              </a:buClr>
              <a:buNone/>
            </a:pPr>
            <a:r>
              <a:rPr lang="de-DE" dirty="0"/>
              <a:t>Flüssiggas LPG (50% Propan + 50% Butan)		7,0 - 7,3</a:t>
            </a:r>
          </a:p>
          <a:p>
            <a:pPr marL="542925" lvl="1" indent="0">
              <a:spcAft>
                <a:spcPts val="600"/>
              </a:spcAft>
              <a:buClr>
                <a:srgbClr val="9D163C"/>
              </a:buClr>
              <a:buNone/>
            </a:pPr>
            <a:r>
              <a:rPr lang="de-DE" dirty="0"/>
              <a:t>Autogas LPG	(Propan, Butan)			6,9 - 7,0	</a:t>
            </a:r>
            <a:endParaRPr lang="de-DE" sz="1200" dirty="0"/>
          </a:p>
          <a:p>
            <a:pPr marL="0" indent="0">
              <a:spcAft>
                <a:spcPts val="0"/>
              </a:spcAft>
              <a:buNone/>
            </a:pPr>
            <a:endParaRPr lang="de-DE" sz="1200" dirty="0"/>
          </a:p>
        </p:txBody>
      </p:sp>
      <p:sp>
        <p:nvSpPr>
          <p:cNvPr id="4" name="Rectangle 2"/>
          <p:cNvSpPr>
            <a:spLocks noChangeArrowheads="1"/>
          </p:cNvSpPr>
          <p:nvPr/>
        </p:nvSpPr>
        <p:spPr bwMode="auto">
          <a:xfrm>
            <a:off x="5936915" y="1183829"/>
            <a:ext cx="3816424" cy="40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61" tIns="-6348"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900" b="1" i="0" u="none" strike="noStrike" cap="none" normalizeH="0" baseline="0" dirty="0">
              <a:ln>
                <a:noFill/>
              </a:ln>
              <a:solidFill>
                <a:srgbClr val="000000"/>
              </a:solidFill>
              <a:effectLst/>
              <a:latin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a:ln>
                <a:noFill/>
              </a:ln>
              <a:solidFill>
                <a:schemeClr val="tx1"/>
              </a:solidFill>
              <a:effectLst/>
              <a:latin typeface="Arial" pitchFamily="34" charset="0"/>
            </a:endParaRPr>
          </a:p>
        </p:txBody>
      </p:sp>
    </p:spTree>
    <p:extLst>
      <p:ext uri="{BB962C8B-B14F-4D97-AF65-F5344CB8AC3E}">
        <p14:creationId xmlns:p14="http://schemas.microsoft.com/office/powerpoint/2010/main" val="4187986284"/>
      </p:ext>
    </p:extLst>
  </p:cSld>
  <p:clrMapOvr>
    <a:masterClrMapping/>
  </p:clrMapOvr>
  <p:transition spd="med">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p:txBody>
          <a:bodyPr/>
          <a:lstStyle/>
          <a:p>
            <a:pPr eaLnBrk="1" hangingPunct="1"/>
            <a:r>
              <a:rPr lang="de-DE" dirty="0"/>
              <a:t>Grundlagen - Energieträger</a:t>
            </a:r>
            <a:endParaRPr lang="de-DE" i="1" dirty="0"/>
          </a:p>
        </p:txBody>
      </p:sp>
      <p:sp>
        <p:nvSpPr>
          <p:cNvPr id="2" name="Textplatzhalter 1"/>
          <p:cNvSpPr>
            <a:spLocks noGrp="1"/>
          </p:cNvSpPr>
          <p:nvPr>
            <p:ph type="body" sz="quarter" idx="10"/>
          </p:nvPr>
        </p:nvSpPr>
        <p:spPr>
          <a:xfrm>
            <a:off x="776536" y="1268760"/>
            <a:ext cx="8424936" cy="5112568"/>
          </a:xfrm>
        </p:spPr>
        <p:txBody>
          <a:bodyPr/>
          <a:lstStyle/>
          <a:p>
            <a:r>
              <a:rPr lang="de-DE" dirty="0"/>
              <a:t>Heizwert (Energieinhalt) verschiedener Energieträger</a:t>
            </a:r>
          </a:p>
          <a:p>
            <a:r>
              <a:rPr lang="de-DE" sz="1600" dirty="0"/>
              <a:t>Gasförmige Brennstoffe </a:t>
            </a:r>
          </a:p>
          <a:p>
            <a:pPr marL="542925" lvl="1" indent="0">
              <a:buNone/>
            </a:pPr>
            <a:r>
              <a:rPr lang="de-DE" dirty="0"/>
              <a:t>Brennstoff 					Heizwert in kWh / m³ </a:t>
            </a:r>
          </a:p>
          <a:p>
            <a:pPr marL="542925" lvl="1" indent="0">
              <a:spcAft>
                <a:spcPts val="600"/>
              </a:spcAft>
              <a:buNone/>
            </a:pPr>
            <a:r>
              <a:rPr lang="de-DE" dirty="0"/>
              <a:t>Wasserstoff 					2,75</a:t>
            </a:r>
          </a:p>
          <a:p>
            <a:pPr marL="542925" lvl="1" indent="0">
              <a:spcAft>
                <a:spcPts val="600"/>
              </a:spcAft>
              <a:buNone/>
            </a:pPr>
            <a:r>
              <a:rPr lang="de-DE" dirty="0"/>
              <a:t>Erdgas L * 		 			8,2 - 8,9 </a:t>
            </a:r>
          </a:p>
          <a:p>
            <a:pPr marL="542925" lvl="1" indent="0">
              <a:spcAft>
                <a:spcPts val="600"/>
              </a:spcAft>
              <a:buNone/>
            </a:pPr>
            <a:r>
              <a:rPr lang="de-DE" dirty="0"/>
              <a:t>Erdgas H ** 		 			10,3 - 11,1</a:t>
            </a:r>
          </a:p>
          <a:p>
            <a:pPr marL="542925" lvl="1" indent="0">
              <a:spcAft>
                <a:spcPts val="600"/>
              </a:spcAft>
              <a:buNone/>
            </a:pPr>
            <a:r>
              <a:rPr lang="de-DE" dirty="0"/>
              <a:t>Stadtgas 	 	 			5,2 - 5,36</a:t>
            </a:r>
          </a:p>
          <a:p>
            <a:pPr marL="542925" lvl="1" indent="0">
              <a:spcAft>
                <a:spcPts val="600"/>
              </a:spcAft>
              <a:buNone/>
            </a:pPr>
            <a:r>
              <a:rPr lang="de-DE" dirty="0"/>
              <a:t>Biogas 					ca. 6   </a:t>
            </a:r>
          </a:p>
          <a:p>
            <a:pPr marL="542925" lvl="1" indent="0">
              <a:spcAft>
                <a:spcPts val="600"/>
              </a:spcAft>
              <a:buNone/>
            </a:pPr>
            <a:r>
              <a:rPr lang="de-DE" dirty="0"/>
              <a:t>Methan 					10,0</a:t>
            </a:r>
          </a:p>
          <a:p>
            <a:pPr marL="542925" lvl="1" indent="0">
              <a:spcAft>
                <a:spcPts val="600"/>
              </a:spcAft>
              <a:buNone/>
            </a:pPr>
            <a:r>
              <a:rPr lang="de-DE" dirty="0"/>
              <a:t>Ethan 					16,2</a:t>
            </a:r>
          </a:p>
          <a:p>
            <a:pPr marL="542925" lvl="1" indent="0">
              <a:spcAft>
                <a:spcPts val="600"/>
              </a:spcAft>
              <a:buNone/>
            </a:pPr>
            <a:r>
              <a:rPr lang="de-DE" dirty="0"/>
              <a:t>Propan					23,1</a:t>
            </a:r>
          </a:p>
          <a:p>
            <a:pPr marL="542925" lvl="1" indent="0">
              <a:spcAft>
                <a:spcPts val="600"/>
              </a:spcAft>
              <a:buNone/>
            </a:pPr>
            <a:r>
              <a:rPr lang="de-DE" dirty="0"/>
              <a:t>Butan					34,3</a:t>
            </a:r>
          </a:p>
          <a:p>
            <a:pPr marL="542925" lvl="1" indent="0">
              <a:spcBef>
                <a:spcPts val="600"/>
              </a:spcBef>
              <a:buNone/>
            </a:pPr>
            <a:r>
              <a:rPr lang="de-DE" sz="1200" dirty="0"/>
              <a:t>*	Erdgas „L“ besteht aus ca. 85 % Methan, 4 % (Ethan, Propan, Butan, Pentan) und 11 % </a:t>
            </a:r>
            <a:r>
              <a:rPr lang="de-DE" sz="1200" dirty="0" err="1"/>
              <a:t>Inertgasen</a:t>
            </a:r>
            <a:r>
              <a:rPr lang="de-DE" sz="1200" dirty="0"/>
              <a:t>.             **	Erdgas „H“ (Nordsee) aus ca. 89 % Methan, 8 % (Ethan, Propan, Butan, Pentan) und 3 % </a:t>
            </a:r>
            <a:r>
              <a:rPr lang="de-DE" sz="1200" dirty="0" err="1"/>
              <a:t>Inertgasen</a:t>
            </a:r>
            <a:r>
              <a:rPr lang="de-DE" sz="1200" dirty="0"/>
              <a:t>. </a:t>
            </a:r>
          </a:p>
          <a:p>
            <a:pPr lvl="1"/>
            <a:endParaRPr lang="de-DE" dirty="0"/>
          </a:p>
          <a:p>
            <a:pPr lvl="1"/>
            <a:endParaRPr lang="de-DE" dirty="0"/>
          </a:p>
          <a:p>
            <a:pPr marL="542925" lvl="1" indent="0">
              <a:buNone/>
            </a:pPr>
            <a:endParaRPr lang="de-DE" dirty="0"/>
          </a:p>
          <a:p>
            <a:pPr marL="0" indent="0">
              <a:buNone/>
            </a:pPr>
            <a:endParaRPr lang="de-DE" sz="1600" dirty="0"/>
          </a:p>
          <a:p>
            <a:endParaRPr lang="de-DE" sz="1600" dirty="0"/>
          </a:p>
        </p:txBody>
      </p:sp>
      <p:sp>
        <p:nvSpPr>
          <p:cNvPr id="4" name="Rectangle 2"/>
          <p:cNvSpPr>
            <a:spLocks noChangeArrowheads="1"/>
          </p:cNvSpPr>
          <p:nvPr/>
        </p:nvSpPr>
        <p:spPr bwMode="auto">
          <a:xfrm>
            <a:off x="5936915" y="1183829"/>
            <a:ext cx="3816424" cy="40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61" tIns="-6348"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900" b="1" i="0" u="none" strike="noStrike" cap="none" normalizeH="0" baseline="0" dirty="0">
              <a:ln>
                <a:noFill/>
              </a:ln>
              <a:solidFill>
                <a:srgbClr val="000000"/>
              </a:solidFill>
              <a:effectLst/>
              <a:latin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a:ln>
                <a:noFill/>
              </a:ln>
              <a:solidFill>
                <a:schemeClr val="tx1"/>
              </a:solidFill>
              <a:effectLst/>
              <a:latin typeface="Arial" pitchFamily="34" charset="0"/>
            </a:endParaRPr>
          </a:p>
        </p:txBody>
      </p:sp>
    </p:spTree>
    <p:extLst>
      <p:ext uri="{BB962C8B-B14F-4D97-AF65-F5344CB8AC3E}">
        <p14:creationId xmlns:p14="http://schemas.microsoft.com/office/powerpoint/2010/main" val="2243915266"/>
      </p:ext>
    </p:extLst>
  </p:cSld>
  <p:clrMapOvr>
    <a:masterClrMapping/>
  </p:clrMapOvr>
  <p:transition spd="med">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Wirkungsgrad</a:t>
            </a:r>
            <a:endParaRPr lang="de-DE" i="1" dirty="0"/>
          </a:p>
        </p:txBody>
      </p:sp>
      <p:sp>
        <p:nvSpPr>
          <p:cNvPr id="2" name="Textplatzhalter 1"/>
          <p:cNvSpPr>
            <a:spLocks noGrp="1"/>
          </p:cNvSpPr>
          <p:nvPr>
            <p:ph type="body" sz="quarter" idx="10"/>
          </p:nvPr>
        </p:nvSpPr>
        <p:spPr>
          <a:xfrm>
            <a:off x="776536" y="1268760"/>
            <a:ext cx="8640960" cy="5040560"/>
          </a:xfrm>
        </p:spPr>
        <p:txBody>
          <a:bodyPr/>
          <a:lstStyle/>
          <a:p>
            <a:r>
              <a:rPr lang="de-DE" dirty="0"/>
              <a:t>Wirkungsgrad </a:t>
            </a:r>
          </a:p>
          <a:p>
            <a:pPr marL="0" indent="0">
              <a:buNone/>
            </a:pPr>
            <a:r>
              <a:rPr lang="de-DE" sz="1600" dirty="0"/>
              <a:t>Der Wirkungsgrad allgemein wird definiert als das Verhältnis von Nutzen zu Aufwand.</a:t>
            </a:r>
          </a:p>
          <a:p>
            <a:pPr marL="0" indent="0">
              <a:spcBef>
                <a:spcPts val="1200"/>
              </a:spcBef>
              <a:buNone/>
            </a:pPr>
            <a:r>
              <a:rPr lang="de-DE" sz="1400" dirty="0"/>
              <a:t>		</a:t>
            </a:r>
            <a:r>
              <a:rPr lang="de-DE" sz="1600" dirty="0"/>
              <a:t>								</a:t>
            </a:r>
            <a:endParaRPr lang="de-DE" sz="800" i="1" dirty="0"/>
          </a:p>
        </p:txBody>
      </p:sp>
      <p:sp>
        <p:nvSpPr>
          <p:cNvPr id="3" name="Textfeld 2"/>
          <p:cNvSpPr txBox="1"/>
          <p:nvPr/>
        </p:nvSpPr>
        <p:spPr bwMode="auto">
          <a:xfrm>
            <a:off x="8121352" y="6021288"/>
            <a:ext cx="1656184" cy="21544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eaLnBrk="0" hangingPunct="0">
              <a:spcAft>
                <a:spcPts val="1200"/>
              </a:spcAft>
            </a:pPr>
            <a:r>
              <a:rPr lang="de-DE" sz="800" dirty="0"/>
              <a:t>Abb.: energie-strom.com</a:t>
            </a:r>
            <a:endParaRPr lang="de-DE" sz="800" i="1" dirty="0"/>
          </a:p>
        </p:txBody>
      </p:sp>
      <p:pic>
        <p:nvPicPr>
          <p:cNvPr id="410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4688" y="2348880"/>
            <a:ext cx="5237163" cy="2852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0540367"/>
      </p:ext>
    </p:extLst>
  </p:cSld>
  <p:clrMapOvr>
    <a:masterClrMapping/>
  </p:clrMapOvr>
  <p:transition spd="med">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Wirkungsgrad</a:t>
            </a:r>
            <a:endParaRPr lang="de-DE" i="1" dirty="0"/>
          </a:p>
        </p:txBody>
      </p:sp>
      <mc:AlternateContent xmlns:mc="http://schemas.openxmlformats.org/markup-compatibility/2006">
        <mc:Choice xmlns:a14="http://schemas.microsoft.com/office/drawing/2010/main" Requires="a14">
          <p:sp>
            <p:nvSpPr>
              <p:cNvPr id="2" name="Textplatzhalter 1"/>
              <p:cNvSpPr>
                <a:spLocks noGrp="1"/>
              </p:cNvSpPr>
              <p:nvPr>
                <p:ph type="body" sz="quarter" idx="10"/>
              </p:nvPr>
            </p:nvSpPr>
            <p:spPr>
              <a:xfrm>
                <a:off x="776536" y="1268760"/>
                <a:ext cx="8352928" cy="5040560"/>
              </a:xfrm>
            </p:spPr>
            <p:txBody>
              <a:bodyPr>
                <a:normAutofit lnSpcReduction="10000"/>
              </a:bodyPr>
              <a:lstStyle/>
              <a:p>
                <a:r>
                  <a:rPr lang="de-DE" dirty="0"/>
                  <a:t>Wirkungsgrad </a:t>
                </a:r>
              </a:p>
              <a:p>
                <a:pPr marL="0" indent="0">
                  <a:buNone/>
                </a:pPr>
                <a:r>
                  <a:rPr lang="de-DE" sz="1600" kern="1200" dirty="0"/>
                  <a:t>Der Wirkungsgrad ist das Verhältnis von abgegebener Leistung (</a:t>
                </a:r>
                <a:r>
                  <a:rPr lang="de-DE" sz="1600" kern="1200" dirty="0" err="1"/>
                  <a:t>P</a:t>
                </a:r>
                <a:r>
                  <a:rPr lang="de-DE" sz="1600" kern="1200" baseline="-25000" dirty="0" err="1"/>
                  <a:t>ab</a:t>
                </a:r>
                <a:r>
                  <a:rPr lang="de-DE" sz="1600" kern="1200" dirty="0"/>
                  <a:t> = Nutzleistung) zu zugeführter Leistung (</a:t>
                </a:r>
                <a:r>
                  <a:rPr lang="de-DE" sz="1600" kern="1200" dirty="0" err="1"/>
                  <a:t>P</a:t>
                </a:r>
                <a:r>
                  <a:rPr lang="de-DE" sz="1600" kern="1200" baseline="-25000" dirty="0" err="1"/>
                  <a:t>zu</a:t>
                </a:r>
                <a:r>
                  <a:rPr lang="de-DE" sz="1600" kern="1200" dirty="0"/>
                  <a:t>). Mit Hilfe des Wirkungsgrads kann die Effizienz von Energieumwandlungen, aber auch von Energieübertragungen beschrieben werden.</a:t>
                </a:r>
              </a:p>
              <a:p>
                <a:pPr marL="0" indent="0">
                  <a:spcBef>
                    <a:spcPts val="1200"/>
                  </a:spcBef>
                  <a:buNone/>
                </a:pPr>
                <a:r>
                  <a:rPr lang="de-DE" sz="1400" dirty="0"/>
                  <a:t>		</a:t>
                </a:r>
                <a:r>
                  <a:rPr lang="el-GR" sz="4000" dirty="0">
                    <a:latin typeface="Calibri"/>
                    <a:cs typeface="Calibri"/>
                  </a:rPr>
                  <a:t>η</a:t>
                </a:r>
                <a:r>
                  <a:rPr lang="de-DE" sz="4000" dirty="0">
                    <a:latin typeface="Calibri"/>
                    <a:cs typeface="Calibri"/>
                  </a:rPr>
                  <a:t>=</a:t>
                </a:r>
                <a:r>
                  <a:rPr lang="de-DE" sz="4000" dirty="0"/>
                  <a:t> </a:t>
                </a:r>
                <a14:m>
                  <m:oMath xmlns:m="http://schemas.openxmlformats.org/officeDocument/2006/math">
                    <m:f>
                      <m:fPr>
                        <m:ctrlPr>
                          <a:rPr lang="de-DE" sz="4000" i="1">
                            <a:latin typeface="Cambria Math" panose="02040503050406030204" pitchFamily="18" charset="0"/>
                          </a:rPr>
                        </m:ctrlPr>
                      </m:fPr>
                      <m:num>
                        <m:r>
                          <m:rPr>
                            <m:sty m:val="p"/>
                          </m:rPr>
                          <a:rPr lang="de-DE" sz="4000" b="0" i="0" smtClean="0">
                            <a:latin typeface="Cambria Math"/>
                          </a:rPr>
                          <m:t>P</m:t>
                        </m:r>
                        <m:r>
                          <m:rPr>
                            <m:sty m:val="p"/>
                          </m:rPr>
                          <a:rPr lang="de-DE" sz="4000" b="0" i="0" baseline="-25000" smtClean="0">
                            <a:latin typeface="Cambria Math"/>
                          </a:rPr>
                          <m:t>ab</m:t>
                        </m:r>
                      </m:num>
                      <m:den>
                        <m:r>
                          <m:rPr>
                            <m:sty m:val="p"/>
                          </m:rPr>
                          <a:rPr lang="de-DE" sz="4000" b="0" i="0" smtClean="0">
                            <a:latin typeface="Cambria Math"/>
                          </a:rPr>
                          <m:t>P</m:t>
                        </m:r>
                        <m:r>
                          <m:rPr>
                            <m:sty m:val="p"/>
                          </m:rPr>
                          <a:rPr lang="de-DE" sz="4000" b="0" i="0" baseline="-25000" smtClean="0">
                            <a:latin typeface="Cambria Math"/>
                          </a:rPr>
                          <m:t>zu</m:t>
                        </m:r>
                      </m:den>
                    </m:f>
                  </m:oMath>
                </a14:m>
                <a:endParaRPr lang="de-DE" sz="4000" dirty="0"/>
              </a:p>
              <a:p>
                <a:pPr marL="0" indent="0">
                  <a:spcBef>
                    <a:spcPct val="0"/>
                  </a:spcBef>
                  <a:spcAft>
                    <a:spcPct val="0"/>
                  </a:spcAft>
                  <a:buNone/>
                </a:pPr>
                <a:endParaRPr lang="de-DE" sz="1600" kern="1200" dirty="0"/>
              </a:p>
              <a:p>
                <a:pPr marL="0" indent="0">
                  <a:spcBef>
                    <a:spcPct val="0"/>
                  </a:spcBef>
                  <a:spcAft>
                    <a:spcPct val="0"/>
                  </a:spcAft>
                  <a:buNone/>
                </a:pPr>
                <a:endParaRPr lang="de-DE" sz="1600" kern="1200" dirty="0"/>
              </a:p>
              <a:p>
                <a:pPr marL="0" indent="0">
                  <a:spcBef>
                    <a:spcPct val="0"/>
                  </a:spcBef>
                  <a:spcAft>
                    <a:spcPct val="0"/>
                  </a:spcAft>
                  <a:buNone/>
                </a:pPr>
                <a:endParaRPr lang="de-DE" sz="1600" kern="1200" dirty="0"/>
              </a:p>
              <a:p>
                <a:pPr marL="0" indent="0">
                  <a:spcBef>
                    <a:spcPct val="0"/>
                  </a:spcBef>
                  <a:spcAft>
                    <a:spcPct val="0"/>
                  </a:spcAft>
                  <a:buNone/>
                </a:pPr>
                <a:endParaRPr lang="de-DE" sz="1600" kern="1200" dirty="0"/>
              </a:p>
              <a:p>
                <a:pPr marL="0" indent="0">
                  <a:spcBef>
                    <a:spcPct val="0"/>
                  </a:spcBef>
                  <a:spcAft>
                    <a:spcPct val="0"/>
                  </a:spcAft>
                  <a:buNone/>
                </a:pPr>
                <a:r>
                  <a:rPr lang="de-DE" sz="1600" kern="1200" dirty="0"/>
                  <a:t>Die dabei entstehende Differenz von zugeführter und abgegebener Leistung bezeichnet     man als Verluste oder genauer Verlustleistung. </a:t>
                </a:r>
              </a:p>
              <a:p>
                <a:pPr marL="0" indent="0">
                  <a:spcBef>
                    <a:spcPct val="0"/>
                  </a:spcBef>
                  <a:spcAft>
                    <a:spcPct val="0"/>
                  </a:spcAft>
                  <a:buNone/>
                </a:pPr>
                <a:r>
                  <a:rPr lang="de-DE" sz="1600" kern="1200" dirty="0"/>
                  <a:t>Der Wirkungsgrad </a:t>
                </a:r>
                <a:r>
                  <a:rPr lang="el-GR" dirty="0">
                    <a:latin typeface="Calibri"/>
                    <a:cs typeface="Calibri"/>
                  </a:rPr>
                  <a:t>η</a:t>
                </a:r>
                <a:r>
                  <a:rPr lang="el-GR" sz="1600" dirty="0">
                    <a:latin typeface="Calibri"/>
                    <a:cs typeface="Calibri"/>
                  </a:rPr>
                  <a:t> </a:t>
                </a:r>
                <a:r>
                  <a:rPr lang="de-DE" sz="1600" kern="1200" dirty="0"/>
                  <a:t>(</a:t>
                </a:r>
                <a:r>
                  <a:rPr lang="de-DE" sz="1600" kern="1200" dirty="0" err="1"/>
                  <a:t>eta</a:t>
                </a:r>
                <a:r>
                  <a:rPr lang="de-DE" sz="1600" kern="1200" dirty="0"/>
                  <a:t>) ist dimensionslos und hat einen Wert zwischen 1 und 0, er wird in Prozent angegeben.</a:t>
                </a:r>
              </a:p>
              <a:p>
                <a:pPr marL="0" indent="0">
                  <a:spcBef>
                    <a:spcPts val="1200"/>
                  </a:spcBef>
                  <a:buNone/>
                </a:pPr>
                <a:endParaRPr lang="de-DE" sz="1600" dirty="0"/>
              </a:p>
              <a:p>
                <a:pPr marL="0" indent="0">
                  <a:spcBef>
                    <a:spcPts val="1200"/>
                  </a:spcBef>
                  <a:buNone/>
                </a:pPr>
                <a:r>
                  <a:rPr lang="de-DE" sz="1600" dirty="0"/>
                  <a:t>								</a:t>
                </a:r>
                <a:endParaRPr lang="de-DE" sz="800" i="1" dirty="0"/>
              </a:p>
            </p:txBody>
          </p:sp>
        </mc:Choice>
        <mc:Fallback>
          <p:sp>
            <p:nvSpPr>
              <p:cNvPr id="2" name="Textplatzhalter 1"/>
              <p:cNvSpPr>
                <a:spLocks noGrp="1" noRot="1" noChangeAspect="1" noMove="1" noResize="1" noEditPoints="1" noAdjustHandles="1" noChangeArrowheads="1" noChangeShapeType="1" noTextEdit="1"/>
              </p:cNvSpPr>
              <p:nvPr>
                <p:ph type="body" sz="quarter" idx="10"/>
              </p:nvPr>
            </p:nvSpPr>
            <p:spPr>
              <a:xfrm>
                <a:off x="776536" y="1268760"/>
                <a:ext cx="8352928" cy="5040560"/>
              </a:xfrm>
              <a:blipFill>
                <a:blip r:embed="rId2"/>
                <a:stretch>
                  <a:fillRect l="-365" t="-1693"/>
                </a:stretch>
              </a:blipFill>
            </p:spPr>
            <p:txBody>
              <a:bodyPr/>
              <a:lstStyle/>
              <a:p>
                <a:r>
                  <a:rPr lang="de-DE">
                    <a:noFill/>
                  </a:rPr>
                  <a:t> </a:t>
                </a:r>
              </a:p>
            </p:txBody>
          </p:sp>
        </mc:Fallback>
      </mc:AlternateContent>
      <p:pic>
        <p:nvPicPr>
          <p:cNvPr id="41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9025" y="2636527"/>
            <a:ext cx="2880320" cy="1728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feld 2"/>
          <p:cNvSpPr txBox="1"/>
          <p:nvPr/>
        </p:nvSpPr>
        <p:spPr bwMode="auto">
          <a:xfrm>
            <a:off x="8121352" y="6021288"/>
            <a:ext cx="1656184" cy="21544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eaLnBrk="0" hangingPunct="0">
              <a:spcAft>
                <a:spcPts val="1200"/>
              </a:spcAft>
            </a:pPr>
            <a:r>
              <a:rPr lang="de-DE" sz="800" dirty="0"/>
              <a:t>Abb.: energie-strom.com</a:t>
            </a:r>
            <a:endParaRPr lang="de-DE" sz="800" i="1" dirty="0"/>
          </a:p>
        </p:txBody>
      </p:sp>
    </p:spTree>
    <p:extLst>
      <p:ext uri="{BB962C8B-B14F-4D97-AF65-F5344CB8AC3E}">
        <p14:creationId xmlns:p14="http://schemas.microsoft.com/office/powerpoint/2010/main" val="645428056"/>
      </p:ext>
    </p:extLst>
  </p:cSld>
  <p:clrMapOvr>
    <a:masterClrMapping/>
  </p:clrMapOvr>
  <p:transition spd="med">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Wirkungsgrad</a:t>
            </a:r>
            <a:endParaRPr lang="de-DE" i="1" dirty="0"/>
          </a:p>
        </p:txBody>
      </p:sp>
      <mc:AlternateContent xmlns:mc="http://schemas.openxmlformats.org/markup-compatibility/2006" xmlns:a14="http://schemas.microsoft.com/office/drawing/2010/main">
        <mc:Choice Requires="a14">
          <p:sp>
            <p:nvSpPr>
              <p:cNvPr id="2" name="Textplatzhalter 1"/>
              <p:cNvSpPr>
                <a:spLocks noGrp="1"/>
              </p:cNvSpPr>
              <p:nvPr>
                <p:ph type="body" sz="quarter" idx="10"/>
              </p:nvPr>
            </p:nvSpPr>
            <p:spPr>
              <a:xfrm>
                <a:off x="776536" y="1268760"/>
                <a:ext cx="8424936" cy="4680520"/>
              </a:xfrm>
            </p:spPr>
            <p:txBody>
              <a:bodyPr/>
              <a:lstStyle/>
              <a:p>
                <a:r>
                  <a:rPr lang="de-DE" dirty="0"/>
                  <a:t>Thermischer Wirkungsgrad </a:t>
                </a:r>
              </a:p>
              <a:p>
                <a:pPr marL="0" indent="0">
                  <a:spcAft>
                    <a:spcPts val="600"/>
                  </a:spcAft>
                  <a:buNone/>
                </a:pPr>
                <a:r>
                  <a:rPr lang="de-DE" sz="1600" dirty="0"/>
                  <a:t>Der thermische Wirkungsgrad oder Prozesswirkungsgrad gibt das Verhältnis der gewonnenen mechanischen Leistung zum zugeführten Wärmestrom in einer Wärmekraftmaschine, z. B. einer Dampfturbine an:</a:t>
                </a:r>
              </a:p>
              <a:p>
                <a:pPr marL="0" indent="0">
                  <a:buNone/>
                </a:pPr>
                <a:r>
                  <a:rPr lang="de-DE" sz="2400" dirty="0">
                    <a:latin typeface="Calibri"/>
                    <a:cs typeface="Calibri"/>
                  </a:rPr>
                  <a:t>			</a:t>
                </a:r>
                <a:r>
                  <a:rPr lang="el-GR" sz="2400" dirty="0">
                    <a:latin typeface="Calibri"/>
                    <a:cs typeface="Calibri"/>
                  </a:rPr>
                  <a:t>η</a:t>
                </a:r>
                <a:r>
                  <a:rPr lang="de-DE" sz="2400" baseline="-25000" dirty="0" err="1">
                    <a:latin typeface="Calibri"/>
                    <a:cs typeface="Calibri"/>
                  </a:rPr>
                  <a:t>th</a:t>
                </a:r>
                <a:r>
                  <a:rPr lang="de-DE" sz="2400" baseline="-25000" dirty="0">
                    <a:latin typeface="Calibri"/>
                    <a:cs typeface="Calibri"/>
                  </a:rPr>
                  <a:t>  </a:t>
                </a:r>
                <a:r>
                  <a:rPr lang="de-DE" sz="2400" dirty="0">
                    <a:latin typeface="Calibri"/>
                    <a:cs typeface="Calibri"/>
                  </a:rPr>
                  <a:t>=</a:t>
                </a:r>
                <a:r>
                  <a:rPr lang="de-DE" sz="2400" dirty="0"/>
                  <a:t> </a:t>
                </a:r>
                <a14:m>
                  <m:oMath xmlns:m="http://schemas.openxmlformats.org/officeDocument/2006/math">
                    <m:f>
                      <m:fPr>
                        <m:ctrlPr>
                          <a:rPr lang="de-DE" sz="2800" i="1">
                            <a:latin typeface="Cambria Math" panose="02040503050406030204" pitchFamily="18" charset="0"/>
                          </a:rPr>
                        </m:ctrlPr>
                      </m:fPr>
                      <m:num>
                        <m:r>
                          <m:rPr>
                            <m:sty m:val="p"/>
                          </m:rPr>
                          <a:rPr lang="de-DE" sz="2800">
                            <a:latin typeface="Cambria Math"/>
                          </a:rPr>
                          <m:t>P</m:t>
                        </m:r>
                        <m:r>
                          <m:rPr>
                            <m:sty m:val="p"/>
                          </m:rPr>
                          <a:rPr lang="de-DE" sz="2800" b="0" i="0" baseline="-25000" smtClean="0">
                            <a:latin typeface="Cambria Math"/>
                          </a:rPr>
                          <m:t>th</m:t>
                        </m:r>
                      </m:num>
                      <m:den>
                        <m:r>
                          <m:rPr>
                            <m:sty m:val="p"/>
                          </m:rPr>
                          <a:rPr lang="de-DE" sz="2800" b="0" i="0" smtClean="0">
                            <a:latin typeface="Cambria Math"/>
                          </a:rPr>
                          <m:t>Q</m:t>
                        </m:r>
                      </m:den>
                    </m:f>
                  </m:oMath>
                </a14:m>
                <a:endParaRPr lang="de-DE" sz="2400" dirty="0"/>
              </a:p>
              <a:p>
                <a:pPr marL="0" indent="0">
                  <a:spcAft>
                    <a:spcPts val="0"/>
                  </a:spcAft>
                  <a:buNone/>
                </a:pPr>
                <a:r>
                  <a:rPr lang="de-DE" sz="1600" dirty="0"/>
                  <a:t>mit </a:t>
                </a:r>
                <a:r>
                  <a:rPr lang="el-GR" sz="1800" dirty="0">
                    <a:latin typeface="Calibri"/>
                    <a:cs typeface="Calibri"/>
                  </a:rPr>
                  <a:t>η</a:t>
                </a:r>
                <a:r>
                  <a:rPr lang="de-DE" sz="1600" baseline="-25000" dirty="0" err="1">
                    <a:latin typeface="Calibri"/>
                    <a:cs typeface="Calibri"/>
                  </a:rPr>
                  <a:t>th</a:t>
                </a:r>
                <a:r>
                  <a:rPr lang="el-GR" sz="1600" dirty="0">
                    <a:latin typeface="Calibri"/>
                    <a:cs typeface="Calibri"/>
                  </a:rPr>
                  <a:t> </a:t>
                </a:r>
                <a:r>
                  <a:rPr lang="de-DE" sz="1600" dirty="0"/>
                  <a:t>als dem thermischen Wirkungsgrad, Q dem zugeführten Wärmestrom </a:t>
                </a:r>
                <a:r>
                  <a:rPr lang="de-DE" sz="1600" dirty="0" err="1"/>
                  <a:t>P</a:t>
                </a:r>
                <a:r>
                  <a:rPr lang="de-DE" sz="1600" baseline="-25000" dirty="0" err="1"/>
                  <a:t>th</a:t>
                </a:r>
                <a:r>
                  <a:rPr lang="de-DE" sz="1600" dirty="0"/>
                  <a:t> der gewonnenen mechanischen Leistung und.</a:t>
                </a:r>
              </a:p>
              <a:p>
                <a:pPr marL="0" indent="0">
                  <a:spcAft>
                    <a:spcPts val="0"/>
                  </a:spcAft>
                  <a:buNone/>
                </a:pPr>
                <a:endParaRPr lang="de-DE" sz="1600" dirty="0"/>
              </a:p>
              <a:p>
                <a:pPr marL="0" indent="0">
                  <a:spcAft>
                    <a:spcPts val="600"/>
                  </a:spcAft>
                  <a:buNone/>
                </a:pPr>
                <a:r>
                  <a:rPr lang="de-DE" sz="1600" dirty="0"/>
                  <a:t>Die Obergrenze für jeden thermischen Wirkungsgrad ist der Carnot-Wirkungsgrad, der aus naturgesetzlichen Gründen nicht überschritten werden kann:</a:t>
                </a:r>
              </a:p>
              <a:p>
                <a:pPr marL="0" indent="0">
                  <a:buNone/>
                </a:pPr>
                <a:r>
                  <a:rPr lang="de-DE" sz="2400" dirty="0">
                    <a:latin typeface="Calibri"/>
                    <a:cs typeface="Calibri"/>
                  </a:rPr>
                  <a:t>			</a:t>
                </a:r>
                <a:r>
                  <a:rPr lang="el-GR" sz="2400" dirty="0">
                    <a:latin typeface="Calibri"/>
                    <a:cs typeface="Calibri"/>
                  </a:rPr>
                  <a:t>η</a:t>
                </a:r>
                <a:r>
                  <a:rPr lang="de-DE" sz="2400" baseline="-25000" dirty="0">
                    <a:latin typeface="Calibri"/>
                    <a:cs typeface="Calibri"/>
                  </a:rPr>
                  <a:t>c  </a:t>
                </a:r>
                <a:r>
                  <a:rPr lang="de-DE" sz="2400" dirty="0">
                    <a:latin typeface="Calibri"/>
                    <a:cs typeface="Calibri"/>
                  </a:rPr>
                  <a:t>=</a:t>
                </a:r>
                <a:r>
                  <a:rPr lang="de-DE" sz="2400" dirty="0"/>
                  <a:t> </a:t>
                </a:r>
                <a:r>
                  <a:rPr lang="de-DE" dirty="0"/>
                  <a:t>1 - </a:t>
                </a:r>
                <a14:m>
                  <m:oMath xmlns:m="http://schemas.openxmlformats.org/officeDocument/2006/math">
                    <m:f>
                      <m:fPr>
                        <m:ctrlPr>
                          <a:rPr lang="de-DE" sz="2400" i="1">
                            <a:latin typeface="Cambria Math" panose="02040503050406030204" pitchFamily="18" charset="0"/>
                          </a:rPr>
                        </m:ctrlPr>
                      </m:fPr>
                      <m:num>
                        <m:r>
                          <m:rPr>
                            <m:sty m:val="p"/>
                          </m:rPr>
                          <a:rPr lang="de-DE" sz="2400" b="0" i="0" smtClean="0">
                            <a:latin typeface="Cambria Math"/>
                          </a:rPr>
                          <m:t>T</m:t>
                        </m:r>
                        <m:r>
                          <m:rPr>
                            <m:sty m:val="p"/>
                          </m:rPr>
                          <a:rPr lang="de-DE" sz="2400" b="0" i="0" baseline="-25000" smtClean="0">
                            <a:latin typeface="Cambria Math"/>
                          </a:rPr>
                          <m:t>n</m:t>
                        </m:r>
                      </m:num>
                      <m:den>
                        <m:r>
                          <m:rPr>
                            <m:sty m:val="p"/>
                          </m:rPr>
                          <a:rPr lang="de-DE" sz="2400" b="0" i="0" smtClean="0">
                            <a:latin typeface="Cambria Math"/>
                          </a:rPr>
                          <m:t>T</m:t>
                        </m:r>
                        <m:r>
                          <m:rPr>
                            <m:sty m:val="p"/>
                          </m:rPr>
                          <a:rPr lang="de-DE" sz="2400" b="0" i="0" baseline="-25000" smtClean="0">
                            <a:latin typeface="Cambria Math"/>
                          </a:rPr>
                          <m:t>h</m:t>
                        </m:r>
                      </m:den>
                    </m:f>
                  </m:oMath>
                </a14:m>
                <a:endParaRPr lang="de-DE" sz="2400" dirty="0"/>
              </a:p>
              <a:p>
                <a:pPr marL="0" indent="0">
                  <a:buNone/>
                </a:pPr>
                <a:r>
                  <a:rPr lang="de-DE" sz="1600" dirty="0"/>
                  <a:t>wobei </a:t>
                </a:r>
                <a:r>
                  <a:rPr lang="de-DE" sz="1600" dirty="0" err="1"/>
                  <a:t>T</a:t>
                </a:r>
                <a:r>
                  <a:rPr lang="de-DE" baseline="-25000" dirty="0" err="1"/>
                  <a:t>n</a:t>
                </a:r>
                <a:r>
                  <a:rPr lang="de-DE" sz="1600" dirty="0"/>
                  <a:t> die niedrigste und </a:t>
                </a:r>
                <a:r>
                  <a:rPr lang="de-DE" sz="1600" dirty="0" err="1"/>
                  <a:t>T</a:t>
                </a:r>
                <a:r>
                  <a:rPr lang="de-DE" baseline="-25000" dirty="0" err="1"/>
                  <a:t>h</a:t>
                </a:r>
                <a:r>
                  <a:rPr lang="de-DE" sz="1600" dirty="0"/>
                  <a:t> die höchste im Prozess auftretende Temperatur in Kelvin ist.</a:t>
                </a:r>
              </a:p>
            </p:txBody>
          </p:sp>
        </mc:Choice>
        <mc:Fallback xmlns="">
          <p:sp>
            <p:nvSpPr>
              <p:cNvPr id="2" name="Textplatzhalter 1"/>
              <p:cNvSpPr>
                <a:spLocks noGrp="1" noRot="1" noChangeAspect="1" noMove="1" noResize="1" noEditPoints="1" noAdjustHandles="1" noChangeArrowheads="1" noChangeShapeType="1" noTextEdit="1"/>
              </p:cNvSpPr>
              <p:nvPr>
                <p:ph type="body" sz="quarter" idx="10"/>
              </p:nvPr>
            </p:nvSpPr>
            <p:spPr>
              <a:xfrm>
                <a:off x="776536" y="1268760"/>
                <a:ext cx="8424936" cy="4680520"/>
              </a:xfrm>
              <a:blipFill rotWithShape="1">
                <a:blip r:embed="rId2"/>
                <a:stretch>
                  <a:fillRect l="-362" t="-651" r="-217"/>
                </a:stretch>
              </a:blipFill>
            </p:spPr>
            <p:txBody>
              <a:bodyPr/>
              <a:lstStyle/>
              <a:p>
                <a:r>
                  <a:rPr lang="de-DE">
                    <a:noFill/>
                  </a:rPr>
                  <a:t> </a:t>
                </a:r>
              </a:p>
            </p:txBody>
          </p:sp>
        </mc:Fallback>
      </mc:AlternateContent>
      <p:sp>
        <p:nvSpPr>
          <p:cNvPr id="9" name="Textfeld 8"/>
          <p:cNvSpPr txBox="1"/>
          <p:nvPr/>
        </p:nvSpPr>
        <p:spPr bwMode="auto">
          <a:xfrm>
            <a:off x="4232920" y="2751311"/>
            <a:ext cx="360040"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lang="de-DE" sz="2400" kern="0" dirty="0">
                <a:solidFill>
                  <a:schemeClr val="tx2"/>
                </a:solidFill>
                <a:latin typeface="Arial Unicode MS" pitchFamily="34" charset="-128"/>
                <a:ea typeface="Arial Unicode MS" pitchFamily="34" charset="-128"/>
                <a:cs typeface="Arial Unicode MS" pitchFamily="34" charset="-128"/>
              </a:rPr>
              <a:t> ·</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
        <p:nvSpPr>
          <p:cNvPr id="10" name="Textfeld 9"/>
          <p:cNvSpPr txBox="1"/>
          <p:nvPr/>
        </p:nvSpPr>
        <p:spPr bwMode="auto">
          <a:xfrm>
            <a:off x="4736976" y="3183359"/>
            <a:ext cx="360040"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lang="de-DE" sz="2400" kern="0" dirty="0">
                <a:solidFill>
                  <a:schemeClr val="tx2"/>
                </a:solidFill>
                <a:latin typeface="Arial Unicode MS" pitchFamily="34" charset="-128"/>
                <a:ea typeface="Arial Unicode MS" pitchFamily="34" charset="-128"/>
                <a:cs typeface="Arial Unicode MS" pitchFamily="34" charset="-128"/>
              </a:rPr>
              <a:t>·</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508879605"/>
      </p:ext>
    </p:extLst>
  </p:cSld>
  <p:clrMapOvr>
    <a:masterClrMapping/>
  </p:clrMapOvr>
  <p:transition spd="med">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Wirkungsgrad</a:t>
            </a:r>
            <a:endParaRPr lang="de-DE" i="1" dirty="0"/>
          </a:p>
        </p:txBody>
      </p:sp>
      <p:sp>
        <p:nvSpPr>
          <p:cNvPr id="2" name="Textplatzhalter 1"/>
          <p:cNvSpPr>
            <a:spLocks noGrp="1"/>
          </p:cNvSpPr>
          <p:nvPr>
            <p:ph type="body" sz="quarter" idx="10"/>
          </p:nvPr>
        </p:nvSpPr>
        <p:spPr>
          <a:xfrm>
            <a:off x="776536" y="1268760"/>
            <a:ext cx="8424936" cy="5040560"/>
          </a:xfrm>
        </p:spPr>
        <p:txBody>
          <a:bodyPr/>
          <a:lstStyle/>
          <a:p>
            <a:r>
              <a:rPr lang="de-DE" dirty="0"/>
              <a:t>Anlagenwirkungsgrad und Gesamtwirkungsgrad </a:t>
            </a:r>
          </a:p>
          <a:p>
            <a:pPr marL="0" indent="0">
              <a:buNone/>
            </a:pPr>
            <a:r>
              <a:rPr lang="de-DE" sz="1600" dirty="0"/>
              <a:t>Arbeiten mehrere Maschinen und </a:t>
            </a:r>
            <a:r>
              <a:rPr lang="de-DE" sz="1600" dirty="0" err="1"/>
              <a:t>Übertrager</a:t>
            </a:r>
            <a:r>
              <a:rPr lang="de-DE" sz="1600" dirty="0"/>
              <a:t> hintereinander, so werden deren einzelne Wirkungsgrade zum Gesamtwirkungsgrad </a:t>
            </a:r>
            <a:r>
              <a:rPr lang="de-DE" sz="1600" dirty="0" err="1"/>
              <a:t>η</a:t>
            </a:r>
            <a:r>
              <a:rPr lang="de-DE" sz="1600" baseline="-25000" dirty="0" err="1"/>
              <a:t>gesamt</a:t>
            </a:r>
            <a:r>
              <a:rPr lang="de-DE" sz="1600" dirty="0"/>
              <a:t> der Anlage, dem sogenannten Anlagenwirkungsgrad </a:t>
            </a:r>
            <a:r>
              <a:rPr lang="de-DE" sz="1600" u="sng" dirty="0"/>
              <a:t>multipliziert</a:t>
            </a:r>
            <a:r>
              <a:rPr lang="de-DE" sz="1600" dirty="0"/>
              <a:t>.</a:t>
            </a:r>
          </a:p>
          <a:p>
            <a:pPr marL="0" indent="0">
              <a:buNone/>
            </a:pPr>
            <a:r>
              <a:rPr lang="de-DE" sz="1600" dirty="0"/>
              <a:t>Beispiel:</a:t>
            </a:r>
          </a:p>
          <a:p>
            <a:pPr marL="0" indent="0">
              <a:buNone/>
            </a:pPr>
            <a:r>
              <a:rPr lang="de-DE" sz="1600" dirty="0"/>
              <a:t>Einzelne Wirkungsgrade in der Kette hintereinander</a:t>
            </a:r>
          </a:p>
          <a:p>
            <a:pPr marL="0" indent="0">
              <a:buNone/>
            </a:pPr>
            <a:r>
              <a:rPr lang="de-DE" sz="1600" dirty="0"/>
              <a:t>Thermisches Kraftwerk 				40 % (0,40) </a:t>
            </a:r>
          </a:p>
          <a:p>
            <a:pPr marL="0" indent="0">
              <a:buNone/>
            </a:pPr>
            <a:r>
              <a:rPr lang="de-DE" sz="1600" dirty="0"/>
              <a:t>Transformator am Kraftwerk 				99 % (0,99) </a:t>
            </a:r>
          </a:p>
          <a:p>
            <a:pPr marL="0" indent="0">
              <a:buNone/>
            </a:pPr>
            <a:r>
              <a:rPr lang="de-DE" sz="1600" dirty="0"/>
              <a:t>Transformator in der Nähe des Verbrauchers 		95 % (0,95) </a:t>
            </a:r>
          </a:p>
          <a:p>
            <a:pPr marL="0" indent="0">
              <a:buNone/>
            </a:pPr>
            <a:r>
              <a:rPr lang="de-DE" sz="1600" dirty="0"/>
              <a:t>Elektromotor 					80 % (0,80) </a:t>
            </a:r>
          </a:p>
          <a:p>
            <a:pPr marL="0" indent="0">
              <a:buNone/>
            </a:pPr>
            <a:endParaRPr lang="de-DE" sz="1600" dirty="0"/>
          </a:p>
          <a:p>
            <a:pPr marL="0" indent="0">
              <a:buNone/>
            </a:pPr>
            <a:r>
              <a:rPr lang="de-DE" sz="1600" dirty="0"/>
              <a:t>Gesamtwirkungsgrad: </a:t>
            </a:r>
            <a:r>
              <a:rPr lang="de-DE" sz="1600" dirty="0" err="1"/>
              <a:t>η</a:t>
            </a:r>
            <a:r>
              <a:rPr lang="de-DE" sz="1600" baseline="-25000" dirty="0" err="1"/>
              <a:t>gesamt</a:t>
            </a:r>
            <a:r>
              <a:rPr lang="de-DE" sz="1600" dirty="0"/>
              <a:t> = 0,4 · 0,99 · 0,95 · 0,8 	= 0,30096 </a:t>
            </a:r>
          </a:p>
          <a:p>
            <a:pPr marL="0" indent="0">
              <a:buNone/>
            </a:pPr>
            <a:r>
              <a:rPr lang="de-DE" sz="1600" dirty="0"/>
              <a:t>oder rund 30 %.</a:t>
            </a:r>
          </a:p>
        </p:txBody>
      </p:sp>
    </p:spTree>
    <p:extLst>
      <p:ext uri="{BB962C8B-B14F-4D97-AF65-F5344CB8AC3E}">
        <p14:creationId xmlns:p14="http://schemas.microsoft.com/office/powerpoint/2010/main" val="705676984"/>
      </p:ext>
    </p:extLst>
  </p:cSld>
  <p:clrMapOvr>
    <a:masterClrMapping/>
  </p:clrMapOvr>
  <p:transition spd="med">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Energiefluss und Umwandlung</a:t>
            </a:r>
            <a:endParaRPr lang="de-DE" i="1" dirty="0"/>
          </a:p>
        </p:txBody>
      </p:sp>
      <p:sp>
        <p:nvSpPr>
          <p:cNvPr id="3" name="Textplatzhalter 2"/>
          <p:cNvSpPr>
            <a:spLocks noGrp="1"/>
          </p:cNvSpPr>
          <p:nvPr>
            <p:ph type="body" sz="quarter" idx="10"/>
          </p:nvPr>
        </p:nvSpPr>
        <p:spPr>
          <a:xfrm>
            <a:off x="776536" y="1268760"/>
            <a:ext cx="8568952" cy="4608512"/>
          </a:xfrm>
        </p:spPr>
        <p:txBody>
          <a:bodyPr>
            <a:normAutofit lnSpcReduction="10000"/>
          </a:bodyPr>
          <a:lstStyle/>
          <a:p>
            <a:r>
              <a:rPr lang="de-DE" dirty="0"/>
              <a:t>Wärmeübertragung </a:t>
            </a:r>
          </a:p>
          <a:p>
            <a:pPr marL="0" indent="0">
              <a:buNone/>
            </a:pPr>
            <a:r>
              <a:rPr lang="de-DE" sz="1600" dirty="0"/>
              <a:t>W. ist der Transport thermischer Energie infolge eines Temperaturunterschiedes.           Diese transportierte Energie wird als Wärme bezeichnet und ist eine Prozessgröße. 	              Der Wärmeübergang erfolgt immer in Richtung kälterer Bereiche. 			          Damit verbunden ist ein Wärmeausgleich über die Systemgrenzen hinweg.</a:t>
            </a:r>
          </a:p>
          <a:p>
            <a:pPr marL="0" indent="0">
              <a:buNone/>
            </a:pPr>
            <a:endParaRPr lang="de-DE" sz="1600" dirty="0"/>
          </a:p>
          <a:p>
            <a:r>
              <a:rPr lang="de-DE" dirty="0"/>
              <a:t>Arten der Wärmeübertragung:</a:t>
            </a:r>
          </a:p>
          <a:p>
            <a:r>
              <a:rPr lang="de-DE" sz="1600" dirty="0"/>
              <a:t>Wärmeübergang (Konvektion) – von einem festen an einen strömenden Stoff	</a:t>
            </a:r>
          </a:p>
          <a:p>
            <a:r>
              <a:rPr lang="de-DE" sz="1600" dirty="0"/>
              <a:t>Wärmeleitung (</a:t>
            </a:r>
            <a:r>
              <a:rPr lang="de-DE" sz="1600" dirty="0" err="1"/>
              <a:t>Konduktion</a:t>
            </a:r>
            <a:r>
              <a:rPr lang="de-DE" sz="1600" dirty="0"/>
              <a:t>) – durch ein Medium hindurch	</a:t>
            </a:r>
          </a:p>
          <a:p>
            <a:pPr marL="0" indent="0">
              <a:buNone/>
            </a:pPr>
            <a:r>
              <a:rPr lang="de-DE" sz="1600" dirty="0"/>
              <a:t>Beides zusammen wird auch als Wärmedurchgang oder Transmission bezeichnet.</a:t>
            </a:r>
          </a:p>
          <a:p>
            <a:r>
              <a:rPr lang="de-DE" sz="1600" dirty="0"/>
              <a:t>Strahlung</a:t>
            </a:r>
          </a:p>
          <a:p>
            <a:endParaRPr lang="de-DE" sz="1600" dirty="0"/>
          </a:p>
          <a:p>
            <a:pPr marL="0" indent="0">
              <a:buNone/>
            </a:pPr>
            <a:endParaRPr lang="de-DE" sz="1600" dirty="0"/>
          </a:p>
          <a:p>
            <a:pPr marL="0" indent="0">
              <a:buNone/>
            </a:pPr>
            <a:r>
              <a:rPr lang="de-DE" sz="1600" dirty="0"/>
              <a:t>	</a:t>
            </a:r>
          </a:p>
          <a:p>
            <a:pPr marL="0" indent="0">
              <a:buNone/>
            </a:pPr>
            <a:endParaRPr lang="de-DE" b="1" dirty="0"/>
          </a:p>
        </p:txBody>
      </p:sp>
    </p:spTree>
    <p:extLst>
      <p:ext uri="{BB962C8B-B14F-4D97-AF65-F5344CB8AC3E}">
        <p14:creationId xmlns:p14="http://schemas.microsoft.com/office/powerpoint/2010/main" val="1119533704"/>
      </p:ext>
    </p:extLst>
  </p:cSld>
  <p:clrMapOvr>
    <a:masterClrMapping/>
  </p:clrMapOvr>
  <p:transition spd="med">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Agenda</a:t>
            </a:r>
            <a:endParaRPr lang="de-DE" i="1" dirty="0"/>
          </a:p>
        </p:txBody>
      </p:sp>
      <p:sp>
        <p:nvSpPr>
          <p:cNvPr id="2" name="Textplatzhalter 1"/>
          <p:cNvSpPr>
            <a:spLocks noGrp="1"/>
          </p:cNvSpPr>
          <p:nvPr>
            <p:ph type="body" sz="quarter" idx="10"/>
          </p:nvPr>
        </p:nvSpPr>
        <p:spPr>
          <a:xfrm>
            <a:off x="235806" y="1304764"/>
            <a:ext cx="7129462" cy="3708412"/>
          </a:xfrm>
        </p:spPr>
        <p:txBody>
          <a:bodyPr/>
          <a:lstStyle/>
          <a:p>
            <a:pPr lvl="1"/>
            <a:r>
              <a:rPr lang="de-DE" dirty="0"/>
              <a:t>Energie, Arbeit, Leistung</a:t>
            </a:r>
          </a:p>
          <a:p>
            <a:pPr lvl="1"/>
            <a:r>
              <a:rPr lang="de-DE" dirty="0"/>
              <a:t>Energieträger, Brennstoffe</a:t>
            </a:r>
          </a:p>
          <a:p>
            <a:pPr lvl="1"/>
            <a:r>
              <a:rPr lang="de-DE" dirty="0"/>
              <a:t>Wirkungsgrad</a:t>
            </a:r>
          </a:p>
          <a:p>
            <a:pPr lvl="1"/>
            <a:r>
              <a:rPr lang="de-DE" dirty="0"/>
              <a:t>Wärmeübertragung</a:t>
            </a:r>
          </a:p>
          <a:p>
            <a:pPr lvl="1"/>
            <a:r>
              <a:rPr lang="de-DE" dirty="0"/>
              <a:t>Energiefluss und Umwandlung (Konvektion, Strahlung)</a:t>
            </a:r>
          </a:p>
          <a:p>
            <a:pPr lvl="1"/>
            <a:r>
              <a:rPr lang="de-DE" dirty="0"/>
              <a:t>Heizwert und Brennwert</a:t>
            </a:r>
          </a:p>
          <a:p>
            <a:pPr lvl="1"/>
            <a:r>
              <a:rPr lang="de-DE" dirty="0"/>
              <a:t>Volumenstrom und Druckverlust</a:t>
            </a:r>
          </a:p>
          <a:p>
            <a:pPr lvl="1"/>
            <a:r>
              <a:rPr lang="de-DE" dirty="0"/>
              <a:t>Grundeinheiten und Umrechnungen</a:t>
            </a:r>
          </a:p>
          <a:p>
            <a:pPr lvl="1"/>
            <a:endParaRPr lang="de-DE" dirty="0"/>
          </a:p>
          <a:p>
            <a:pPr lvl="1"/>
            <a:endParaRPr lang="de-DE" dirty="0"/>
          </a:p>
          <a:p>
            <a:pPr lvl="1"/>
            <a:endParaRPr lang="de-DE" dirty="0"/>
          </a:p>
        </p:txBody>
      </p:sp>
    </p:spTree>
    <p:extLst>
      <p:ext uri="{BB962C8B-B14F-4D97-AF65-F5344CB8AC3E}">
        <p14:creationId xmlns:p14="http://schemas.microsoft.com/office/powerpoint/2010/main" val="468509364"/>
      </p:ext>
    </p:extLst>
  </p:cSld>
  <p:clrMapOvr>
    <a:masterClrMapping/>
  </p:clrMapOvr>
  <p:transition spd="med">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eaLnBrk="1" hangingPunct="1"/>
            <a:r>
              <a:rPr lang="de-DE" dirty="0"/>
              <a:t>Energiefluss und Umwandlung</a:t>
            </a:r>
            <a:endParaRPr lang="de-DE" i="1" dirty="0"/>
          </a:p>
        </p:txBody>
      </p:sp>
      <p:sp>
        <p:nvSpPr>
          <p:cNvPr id="3" name="Textplatzhalter 2"/>
          <p:cNvSpPr>
            <a:spLocks noGrp="1"/>
          </p:cNvSpPr>
          <p:nvPr>
            <p:ph type="body" sz="quarter" idx="10"/>
          </p:nvPr>
        </p:nvSpPr>
        <p:spPr>
          <a:xfrm>
            <a:off x="776536" y="1268760"/>
            <a:ext cx="8424936" cy="4608512"/>
          </a:xfrm>
        </p:spPr>
        <p:txBody>
          <a:bodyPr/>
          <a:lstStyle/>
          <a:p>
            <a:r>
              <a:rPr lang="de-DE" dirty="0"/>
              <a:t>Wärmeübertragung </a:t>
            </a:r>
          </a:p>
          <a:p>
            <a:r>
              <a:rPr lang="de-DE" sz="1600" dirty="0"/>
              <a:t>Konvektion (Wärmeübergang):</a:t>
            </a:r>
          </a:p>
          <a:p>
            <a:pPr marL="0" indent="0">
              <a:buNone/>
            </a:pPr>
            <a:r>
              <a:rPr lang="de-DE" sz="1600" dirty="0"/>
              <a:t>Wärme von einem festen System auf ein strömendes Fluid übertragen und als innere Energie oder Enthalpie mitgeführt oder es wird umgekehrt ein fester Körper von einem Fluid angeströmt und Wärme übertragen.</a:t>
            </a:r>
          </a:p>
          <a:p>
            <a:r>
              <a:rPr lang="de-DE" sz="1600" dirty="0"/>
              <a:t>Wärmeleitung (</a:t>
            </a:r>
            <a:r>
              <a:rPr lang="de-DE" sz="1600" dirty="0" err="1"/>
              <a:t>Konduktion</a:t>
            </a:r>
            <a:r>
              <a:rPr lang="de-DE" sz="1600" dirty="0"/>
              <a:t>): </a:t>
            </a:r>
          </a:p>
          <a:p>
            <a:pPr marL="0" indent="0">
              <a:buNone/>
            </a:pPr>
            <a:r>
              <a:rPr lang="de-DE" sz="1600" dirty="0"/>
              <a:t>Wärme wird als kinetische Energie zwischen benachbarten Atomen oder Molekülen ohne Materialtransport übertragen, sie ist also stoffgebunden. </a:t>
            </a:r>
          </a:p>
          <a:p>
            <a:pPr marL="0" indent="0">
              <a:buNone/>
            </a:pPr>
            <a:r>
              <a:rPr lang="de-DE" sz="1600" dirty="0"/>
              <a:t>Beides zusammen wird auch als Wärmedurchgang oder Transmission bezeichnet.</a:t>
            </a:r>
          </a:p>
          <a:p>
            <a:pPr marL="0" indent="0">
              <a:buNone/>
            </a:pPr>
            <a:endParaRPr lang="de-DE" sz="1600" dirty="0"/>
          </a:p>
          <a:p>
            <a:r>
              <a:rPr lang="de-DE" sz="1600" dirty="0"/>
              <a:t>Wärmestrahlung: </a:t>
            </a:r>
          </a:p>
          <a:p>
            <a:pPr marL="0" indent="0">
              <a:buNone/>
            </a:pPr>
            <a:r>
              <a:rPr lang="de-DE" sz="1600" dirty="0"/>
              <a:t>einzige Wärmeübertragungsart, die auch das Vakuum durchdringen kann, findet aber hauptsächlich zwischen Oberflächen statt. </a:t>
            </a:r>
          </a:p>
        </p:txBody>
      </p:sp>
    </p:spTree>
    <p:extLst>
      <p:ext uri="{BB962C8B-B14F-4D97-AF65-F5344CB8AC3E}">
        <p14:creationId xmlns:p14="http://schemas.microsoft.com/office/powerpoint/2010/main" val="1895956550"/>
      </p:ext>
    </p:extLst>
  </p:cSld>
  <p:clrMapOvr>
    <a:masterClrMapping/>
  </p:clrMapOvr>
  <p:transition spd="med">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0712" y="2348880"/>
            <a:ext cx="5274619" cy="397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el 1"/>
          <p:cNvSpPr>
            <a:spLocks noGrp="1"/>
          </p:cNvSpPr>
          <p:nvPr>
            <p:ph type="title"/>
          </p:nvPr>
        </p:nvSpPr>
        <p:spPr/>
        <p:txBody>
          <a:bodyPr/>
          <a:lstStyle/>
          <a:p>
            <a:pPr eaLnBrk="1" hangingPunct="1"/>
            <a:r>
              <a:rPr lang="de-DE" dirty="0"/>
              <a:t>Energiefluss und Umwandlung</a:t>
            </a:r>
            <a:endParaRPr lang="de-DE" i="1" dirty="0"/>
          </a:p>
        </p:txBody>
      </p:sp>
      <p:sp>
        <p:nvSpPr>
          <p:cNvPr id="3" name="Textplatzhalter 2"/>
          <p:cNvSpPr>
            <a:spLocks noGrp="1"/>
          </p:cNvSpPr>
          <p:nvPr>
            <p:ph type="body" sz="quarter" idx="10"/>
          </p:nvPr>
        </p:nvSpPr>
        <p:spPr>
          <a:xfrm>
            <a:off x="776536" y="1268760"/>
            <a:ext cx="9073008" cy="1846138"/>
          </a:xfrm>
        </p:spPr>
        <p:txBody>
          <a:bodyPr/>
          <a:lstStyle/>
          <a:p>
            <a:r>
              <a:rPr lang="de-DE" dirty="0"/>
              <a:t>Wärmedurchgang (Transmission)</a:t>
            </a:r>
            <a:endParaRPr lang="de-DE" sz="1600" dirty="0"/>
          </a:p>
        </p:txBody>
      </p:sp>
      <p:sp>
        <p:nvSpPr>
          <p:cNvPr id="2" name="Textfeld 1"/>
          <p:cNvSpPr txBox="1"/>
          <p:nvPr/>
        </p:nvSpPr>
        <p:spPr bwMode="auto">
          <a:xfrm>
            <a:off x="2072680" y="1838580"/>
            <a:ext cx="1944216" cy="58477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algn="r"/>
            <a:r>
              <a:rPr lang="de-DE" sz="1600" dirty="0"/>
              <a:t>Wärmeübergang 1 Konvektion</a:t>
            </a:r>
          </a:p>
        </p:txBody>
      </p:sp>
      <p:sp>
        <p:nvSpPr>
          <p:cNvPr id="6" name="Textfeld 5"/>
          <p:cNvSpPr txBox="1"/>
          <p:nvPr/>
        </p:nvSpPr>
        <p:spPr bwMode="auto">
          <a:xfrm>
            <a:off x="4277941" y="1838581"/>
            <a:ext cx="1440160" cy="58477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algn="ctr"/>
            <a:r>
              <a:rPr lang="de-DE" sz="1600" dirty="0"/>
              <a:t>Wärmeleitung </a:t>
            </a:r>
            <a:r>
              <a:rPr lang="de-DE" sz="1600" dirty="0" err="1"/>
              <a:t>Konduktion</a:t>
            </a:r>
            <a:endParaRPr lang="de-DE" sz="1600" dirty="0"/>
          </a:p>
        </p:txBody>
      </p:sp>
      <p:sp>
        <p:nvSpPr>
          <p:cNvPr id="7" name="Textfeld 6"/>
          <p:cNvSpPr txBox="1"/>
          <p:nvPr/>
        </p:nvSpPr>
        <p:spPr bwMode="auto">
          <a:xfrm>
            <a:off x="5817096" y="1838579"/>
            <a:ext cx="1944216" cy="58477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r>
              <a:rPr lang="de-DE" sz="1600" dirty="0"/>
              <a:t>Wärmeübergang 1 Konvektion</a:t>
            </a:r>
          </a:p>
        </p:txBody>
      </p:sp>
    </p:spTree>
    <p:extLst>
      <p:ext uri="{BB962C8B-B14F-4D97-AF65-F5344CB8AC3E}">
        <p14:creationId xmlns:p14="http://schemas.microsoft.com/office/powerpoint/2010/main" val="69907516"/>
      </p:ext>
    </p:extLst>
  </p:cSld>
  <p:clrMapOvr>
    <a:masterClrMapping/>
  </p:clrMapOvr>
  <p:transition spd="med">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p:txBody>
          <a:bodyPr/>
          <a:lstStyle/>
          <a:p>
            <a:pPr eaLnBrk="1" hangingPunct="1"/>
            <a:r>
              <a:rPr lang="de-DE" dirty="0"/>
              <a:t>Energiefluss und Umwandlung</a:t>
            </a:r>
            <a:endParaRPr lang="de-DE" i="1" dirty="0"/>
          </a:p>
        </p:txBody>
      </p:sp>
      <p:sp>
        <p:nvSpPr>
          <p:cNvPr id="3" name="Textplatzhalter 2"/>
          <p:cNvSpPr>
            <a:spLocks noGrp="1"/>
          </p:cNvSpPr>
          <p:nvPr>
            <p:ph type="body" sz="quarter" idx="10"/>
          </p:nvPr>
        </p:nvSpPr>
        <p:spPr>
          <a:xfrm>
            <a:off x="776536" y="1268760"/>
            <a:ext cx="8496944" cy="4608512"/>
          </a:xfrm>
        </p:spPr>
        <p:txBody>
          <a:bodyPr/>
          <a:lstStyle/>
          <a:p>
            <a:r>
              <a:rPr lang="de-DE" dirty="0"/>
              <a:t>Strahlung</a:t>
            </a:r>
            <a:endParaRPr lang="de-DE" sz="1600" dirty="0"/>
          </a:p>
          <a:p>
            <a:r>
              <a:rPr lang="de-DE" sz="1600" dirty="0"/>
              <a:t>Wichtig bei Strahlung ist das Absorptionsvermögen und die Fähigkeit zur Reflexion.</a:t>
            </a:r>
          </a:p>
          <a:p>
            <a:r>
              <a:rPr lang="de-DE" sz="1600" dirty="0"/>
              <a:t>Das Stefan-Boltzmann-Gesetz sagt aus: Die durch Strahlung übertragene Energie verhält sich proportional zur vierten Potenz der Temperatur des Strahlers. Verdoppelt man die Temperatur des Strahlers, steigt die Energie um den Faktor 16.</a:t>
            </a:r>
          </a:p>
          <a:p>
            <a:r>
              <a:rPr lang="de-DE" sz="1600" dirty="0"/>
              <a:t>Die Wärmestrahlung ist ein Teil des Spektrums der elektro-magnetischen Wellen. </a:t>
            </a:r>
          </a:p>
          <a:p>
            <a:r>
              <a:rPr lang="de-DE" sz="1600" dirty="0"/>
              <a:t>Bei der Wärmestrahlung wird der Temperaturunterschied immer weiter verringert. </a:t>
            </a:r>
          </a:p>
          <a:p>
            <a:r>
              <a:rPr lang="de-DE" sz="1600" dirty="0"/>
              <a:t>Wärmestrahlung ist die einzige Wärmeübertragungsart, die Vakuum durchdringt. </a:t>
            </a:r>
          </a:p>
          <a:p>
            <a:pPr marL="0" indent="0">
              <a:buNone/>
            </a:pPr>
            <a:endParaRPr lang="de-DE" sz="1600"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7137" y="4151423"/>
            <a:ext cx="3096344" cy="2013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2181" y="4151423"/>
            <a:ext cx="3448703" cy="2085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1777813"/>
      </p:ext>
    </p:extLst>
  </p:cSld>
  <p:clrMapOvr>
    <a:masterClrMapping/>
  </p:clrMapOvr>
  <p:transition spd="med">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1783160" y="-15365088"/>
            <a:ext cx="7172572" cy="11172289"/>
          </a:xfrm>
          <a:prstGeom prst="rect">
            <a:avLst/>
          </a:prstGeom>
        </p:spPr>
        <p:txBody>
          <a:bodyPr wrap="square">
            <a:spAutoFit/>
          </a:bodyPr>
          <a:lstStyle/>
          <a:p>
            <a:r>
              <a:rPr lang="de-DE" sz="1600" dirty="0"/>
              <a:t>Man unterscheidet:</a:t>
            </a:r>
          </a:p>
          <a:p>
            <a:endParaRPr lang="de-DE" sz="1600" dirty="0"/>
          </a:p>
          <a:p>
            <a:r>
              <a:rPr lang="de-DE" sz="1600" dirty="0"/>
              <a:t>Niederdruckdampfheizung (abgesicherte Betriebsdrücke bis 1 bar Überdruck), </a:t>
            </a:r>
          </a:p>
          <a:p>
            <a:r>
              <a:rPr lang="de-DE" sz="1600" dirty="0"/>
              <a:t>Hochdruckdampfheizung (abgesicherte Betriebsdrücke über 1 bar Überdruck), </a:t>
            </a:r>
          </a:p>
          <a:p>
            <a:r>
              <a:rPr lang="de-DE" sz="1600" dirty="0"/>
              <a:t>Vakuumdampfheizung (Betrieb im Unterdruck) </a:t>
            </a:r>
          </a:p>
          <a:p>
            <a:r>
              <a:rPr lang="de-DE" sz="1600" dirty="0"/>
              <a:t>Vor- und Nachteile von Dampfheizungen</a:t>
            </a:r>
          </a:p>
          <a:p>
            <a:r>
              <a:rPr lang="de-DE" sz="1600" dirty="0"/>
              <a:t>Der Vorteil der Dampfheizung gegenüber einer konventionellen Warmwasserheizung besteht in der hohen Energiedichte des Wasserdampfes, so dass gegenüber der Warmwasserbeheizung die umlaufende Masse des Wärmeträgers wesentlich geringer ist. </a:t>
            </a:r>
          </a:p>
          <a:p>
            <a:endParaRPr lang="de-DE" sz="1600" dirty="0"/>
          </a:p>
          <a:p>
            <a:r>
              <a:rPr lang="de-DE" sz="1600" dirty="0"/>
              <a:t>Aufgrund der gegenüber Warmwasserheizungen höheren Vorlauftemperatur können kleinere Wärmeübertragungsflächen verwendet werden. Für den </a:t>
            </a:r>
            <a:r>
              <a:rPr lang="de-DE" sz="1600" dirty="0" err="1"/>
              <a:t>Kondensatrücklauf</a:t>
            </a:r>
            <a:r>
              <a:rPr lang="de-DE" sz="1600" dirty="0"/>
              <a:t> können Rohrleitungen mit sehr geringem Querschnitt verwendet werden.</a:t>
            </a:r>
          </a:p>
          <a:p>
            <a:endParaRPr lang="de-DE" sz="1600" dirty="0"/>
          </a:p>
          <a:p>
            <a:r>
              <a:rPr lang="de-DE" sz="1600" dirty="0"/>
              <a:t>Bei einer Warmwasserheizungsanlage wird die </a:t>
            </a:r>
            <a:r>
              <a:rPr lang="de-DE" sz="1600" dirty="0" err="1"/>
              <a:t>Enthalpiedifferenz</a:t>
            </a:r>
            <a:r>
              <a:rPr lang="de-DE" sz="1600" dirty="0"/>
              <a:t> zwischen der Vor- ( T 1 ) und Rücklauftemperatur (T2 ) als Wärmestrom genutzt. Der erforderliche umzuwälzende Massenstrom ergibt sich aus:</a:t>
            </a:r>
          </a:p>
          <a:p>
            <a:endParaRPr lang="de-DE" sz="1600" dirty="0"/>
          </a:p>
          <a:p>
            <a:r>
              <a:rPr lang="de-DE" sz="1600" dirty="0"/>
              <a:t>Im Fall einer Dampfheizung stellt die </a:t>
            </a:r>
            <a:r>
              <a:rPr lang="de-DE" sz="1600" dirty="0" err="1"/>
              <a:t>Kondensationsentalpie</a:t>
            </a:r>
            <a:r>
              <a:rPr lang="de-DE" sz="1600" dirty="0"/>
              <a:t> den größten nutzbaren Wärmeanteil dar. Darüber hinaus ist die Dampftemperatur in der Regel höher als die Vorlauftemperatur von Warmwasserheizungen. Es ist allerdings zu berücksichtigen, dass die Wärmekapazität von Wasserdampf nur etwa halb so groß ist wie die von Wasser. Die nutzbare Wärme ergibt sich demnach bei Verwendung von Sattdampf aus:</a:t>
            </a:r>
          </a:p>
          <a:p>
            <a:endParaRPr lang="de-DE" sz="1600" dirty="0"/>
          </a:p>
          <a:p>
            <a:r>
              <a:rPr lang="de-DE" sz="1600" dirty="0"/>
              <a:t> </a:t>
            </a:r>
          </a:p>
          <a:p>
            <a:r>
              <a:rPr lang="de-DE" sz="1600" dirty="0"/>
              <a:t>Beispiel:</a:t>
            </a:r>
          </a:p>
          <a:p>
            <a:endParaRPr lang="de-DE" sz="1600" dirty="0"/>
          </a:p>
          <a:p>
            <a:endParaRPr lang="de-DE" sz="1600" dirty="0"/>
          </a:p>
          <a:p>
            <a:r>
              <a:rPr lang="de-DE" sz="1600" dirty="0"/>
              <a:t>Wärmestrom ΔQ = 10kW</a:t>
            </a:r>
          </a:p>
          <a:p>
            <a:endParaRPr lang="de-DE" sz="1600" dirty="0"/>
          </a:p>
          <a:p>
            <a:endParaRPr lang="de-DE" sz="1600" dirty="0"/>
          </a:p>
          <a:p>
            <a:r>
              <a:rPr lang="de-DE" sz="1600" dirty="0"/>
              <a:t>Parameter Warmwasserheizung: T 1 = 100°C und Rücklauf: T 2 = 70°C; spezifische Wärmekapazität von Wasser </a:t>
            </a:r>
            <a:r>
              <a:rPr lang="de-DE" sz="1600" dirty="0" err="1"/>
              <a:t>cp</a:t>
            </a:r>
            <a:r>
              <a:rPr lang="de-DE" sz="1600" dirty="0"/>
              <a:t> = 4,18 kJ/(kg K)</a:t>
            </a:r>
          </a:p>
          <a:p>
            <a:endParaRPr lang="de-DE" sz="1600" dirty="0"/>
          </a:p>
          <a:p>
            <a:endParaRPr lang="de-DE" sz="1600" dirty="0"/>
          </a:p>
          <a:p>
            <a:r>
              <a:rPr lang="de-DE" sz="1600" dirty="0"/>
              <a:t>Dampfparameter: Sattdampf mit p = 10 </a:t>
            </a:r>
            <a:r>
              <a:rPr lang="de-DE" sz="1600" dirty="0" err="1"/>
              <a:t>barü</a:t>
            </a:r>
            <a:r>
              <a:rPr lang="de-DE" sz="1600" dirty="0"/>
              <a:t> und T = 180°C; spezifische </a:t>
            </a:r>
            <a:r>
              <a:rPr lang="de-DE" sz="1600" dirty="0" err="1"/>
              <a:t>Entalpie</a:t>
            </a:r>
            <a:r>
              <a:rPr lang="de-DE" sz="1600" dirty="0"/>
              <a:t> </a:t>
            </a:r>
            <a:r>
              <a:rPr lang="de-DE" sz="1600" dirty="0" err="1"/>
              <a:t>hD</a:t>
            </a:r>
            <a:r>
              <a:rPr lang="de-DE" sz="1600" dirty="0"/>
              <a:t> = 2777 kJ/kg, </a:t>
            </a:r>
            <a:r>
              <a:rPr lang="de-DE" sz="1600" dirty="0" err="1"/>
              <a:t>Kondensatrücklauf</a:t>
            </a:r>
            <a:r>
              <a:rPr lang="de-DE" sz="1600" dirty="0"/>
              <a:t>: T 2 = 70°C</a:t>
            </a:r>
          </a:p>
          <a:p>
            <a:endParaRPr lang="de-DE" sz="1600" dirty="0"/>
          </a:p>
          <a:p>
            <a:r>
              <a:rPr lang="de-DE" sz="1600" dirty="0"/>
              <a:t>Warmwasserheizung: :</a:t>
            </a:r>
          </a:p>
        </p:txBody>
      </p:sp>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6736" y="945667"/>
            <a:ext cx="4727352" cy="5219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el 1"/>
          <p:cNvSpPr>
            <a:spLocks noGrp="1"/>
          </p:cNvSpPr>
          <p:nvPr>
            <p:ph type="title"/>
          </p:nvPr>
        </p:nvSpPr>
        <p:spPr/>
        <p:txBody>
          <a:bodyPr/>
          <a:lstStyle/>
          <a:p>
            <a:pPr eaLnBrk="1" hangingPunct="1"/>
            <a:r>
              <a:rPr lang="de-DE" dirty="0"/>
              <a:t>Energiefluss und Umwandlung</a:t>
            </a:r>
            <a:endParaRPr lang="de-DE" i="1" dirty="0"/>
          </a:p>
        </p:txBody>
      </p:sp>
    </p:spTree>
    <p:extLst>
      <p:ext uri="{BB962C8B-B14F-4D97-AF65-F5344CB8AC3E}">
        <p14:creationId xmlns:p14="http://schemas.microsoft.com/office/powerpoint/2010/main" val="3506702753"/>
      </p:ext>
    </p:extLst>
  </p:cSld>
  <p:clrMapOvr>
    <a:masterClrMapping/>
  </p:clrMapOvr>
  <p:transition spd="med">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Dämmung, U-Wert</a:t>
            </a:r>
            <a:endParaRPr lang="de-DE" i="1" dirty="0"/>
          </a:p>
        </p:txBody>
      </p:sp>
      <p:sp>
        <p:nvSpPr>
          <p:cNvPr id="10" name="Textplatzhalter 1"/>
          <p:cNvSpPr>
            <a:spLocks noGrp="1"/>
          </p:cNvSpPr>
          <p:nvPr>
            <p:ph type="body" sz="quarter" idx="10"/>
          </p:nvPr>
        </p:nvSpPr>
        <p:spPr>
          <a:xfrm>
            <a:off x="776536" y="1268760"/>
            <a:ext cx="8424936" cy="432048"/>
          </a:xfrm>
        </p:spPr>
        <p:txBody>
          <a:bodyPr/>
          <a:lstStyle/>
          <a:p>
            <a:r>
              <a:rPr lang="de-DE" dirty="0"/>
              <a:t>Dämmung</a:t>
            </a:r>
          </a:p>
        </p:txBody>
      </p:sp>
      <p:sp>
        <p:nvSpPr>
          <p:cNvPr id="6" name="Rechteck 5"/>
          <p:cNvSpPr/>
          <p:nvPr/>
        </p:nvSpPr>
        <p:spPr>
          <a:xfrm>
            <a:off x="776536" y="1700808"/>
            <a:ext cx="4608512" cy="3693319"/>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Das Heizsystem schiebt im Winter eine Kilowattstunde nach der anderen in unsere Wohnräume. Trotzdem steigt die Raum-temperatur nicht ins Unermessliche.				    Wohin fließt die Wärme also? Klar ist: 				    Früher oder später verlässt die gesamte im Heizsystem produzierte Wärme das Haus (immer vorausgesetzt, dass es außen kälter ist als innen, sonst kommt die Wärme von außen nach innen hinein)</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Die Wärmedämmung beeinflusst primär den Transmissionsanteil.</a:t>
            </a:r>
          </a:p>
        </p:txBody>
      </p:sp>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5048" y="2344470"/>
            <a:ext cx="4379218" cy="3217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2909193"/>
      </p:ext>
    </p:extLst>
  </p:cSld>
  <p:clrMapOvr>
    <a:masterClrMapping/>
  </p:clrMapOvr>
  <p:transition spd="med">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Dämmung, U-Wert</a:t>
            </a:r>
            <a:endParaRPr lang="de-DE" i="1" dirty="0"/>
          </a:p>
        </p:txBody>
      </p:sp>
      <p:sp>
        <p:nvSpPr>
          <p:cNvPr id="8" name="Textplatzhalter 1"/>
          <p:cNvSpPr>
            <a:spLocks noGrp="1"/>
          </p:cNvSpPr>
          <p:nvPr>
            <p:ph type="body" sz="quarter" idx="10"/>
          </p:nvPr>
        </p:nvSpPr>
        <p:spPr>
          <a:xfrm>
            <a:off x="776536" y="1268760"/>
            <a:ext cx="8424936" cy="432048"/>
          </a:xfrm>
        </p:spPr>
        <p:txBody>
          <a:bodyPr/>
          <a:lstStyle/>
          <a:p>
            <a:r>
              <a:rPr lang="de-DE" dirty="0"/>
              <a:t>Transmission (Wärmedurchgang) </a:t>
            </a:r>
          </a:p>
        </p:txBody>
      </p:sp>
      <mc:AlternateContent xmlns:mc="http://schemas.openxmlformats.org/markup-compatibility/2006" xmlns:a14="http://schemas.microsoft.com/office/drawing/2010/main">
        <mc:Choice Requires="a14">
          <p:sp>
            <p:nvSpPr>
              <p:cNvPr id="6" name="Rechteck 5"/>
              <p:cNvSpPr/>
              <p:nvPr/>
            </p:nvSpPr>
            <p:spPr>
              <a:xfrm>
                <a:off x="776536" y="1700808"/>
                <a:ext cx="8424936" cy="3919791"/>
              </a:xfrm>
              <a:prstGeom prst="rect">
                <a:avLst/>
              </a:prstGeom>
            </p:spPr>
            <p:txBody>
              <a:bodyPr wrap="square">
                <a:spAutoFit/>
              </a:bodyPr>
              <a:lstStyle/>
              <a:p>
                <a:pPr>
                  <a:spcAft>
                    <a:spcPts val="600"/>
                  </a:spcAft>
                </a:pPr>
                <a:r>
                  <a:rPr lang="de-DE" sz="1600" dirty="0">
                    <a:latin typeface="Arial Unicode MS" pitchFamily="34" charset="-128"/>
                    <a:ea typeface="Arial Unicode MS" pitchFamily="34" charset="-128"/>
                    <a:cs typeface="Arial Unicode MS" pitchFamily="34" charset="-128"/>
                  </a:rPr>
                  <a:t>Der Transmission wird mit folgendem Ansatz erfasst (eine der am häufigsten benutzten Formeln in der Praxis):</a:t>
                </a:r>
              </a:p>
              <a:p>
                <a:pPr>
                  <a:spcAft>
                    <a:spcPts val="600"/>
                  </a:spcAft>
                </a:pPr>
                <a:endParaRPr lang="de-DE" sz="1600" dirty="0">
                  <a:latin typeface="Arial Unicode MS" pitchFamily="34" charset="-128"/>
                  <a:ea typeface="Arial Unicode MS" pitchFamily="34" charset="-128"/>
                  <a:cs typeface="Arial Unicode MS" pitchFamily="34" charset="-128"/>
                </a:endParaRPr>
              </a:p>
              <a:p>
                <a:pPr>
                  <a:spcAft>
                    <a:spcPts val="600"/>
                  </a:spcAft>
                </a:pPr>
                <a:r>
                  <a:rPr lang="de-DE" sz="1600" dirty="0">
                    <a:latin typeface="Arial Unicode MS" pitchFamily="34" charset="-128"/>
                    <a:ea typeface="Arial Unicode MS" pitchFamily="34" charset="-128"/>
                    <a:cs typeface="Arial Unicode MS" pitchFamily="34" charset="-128"/>
                  </a:rPr>
                  <a:t>Q 	= </a:t>
                </a:r>
                <a:r>
                  <a:rPr lang="de-DE" sz="1600" dirty="0">
                    <a:solidFill>
                      <a:srgbClr val="0070C0"/>
                    </a:solidFill>
                    <a:latin typeface="Arial Unicode MS" pitchFamily="34" charset="-128"/>
                    <a:ea typeface="Arial Unicode MS" pitchFamily="34" charset="-128"/>
                    <a:cs typeface="Arial Unicode MS" pitchFamily="34" charset="-128"/>
                  </a:rPr>
                  <a:t>U</a:t>
                </a:r>
                <a:r>
                  <a:rPr lang="de-DE" sz="1600" dirty="0">
                    <a:latin typeface="Arial Unicode MS" pitchFamily="34" charset="-128"/>
                    <a:ea typeface="Arial Unicode MS" pitchFamily="34" charset="-128"/>
                    <a:cs typeface="Arial Unicode MS" pitchFamily="34" charset="-128"/>
                  </a:rPr>
                  <a:t> x A x </a:t>
                </a:r>
                <a:r>
                  <a:rPr lang="de-DE" sz="1600" dirty="0" err="1">
                    <a:latin typeface="Arial Unicode MS" pitchFamily="34" charset="-128"/>
                    <a:ea typeface="Arial Unicode MS" pitchFamily="34" charset="-128"/>
                    <a:cs typeface="Arial Unicode MS" pitchFamily="34" charset="-128"/>
                  </a:rPr>
                  <a:t>dt</a:t>
                </a:r>
                <a:r>
                  <a:rPr lang="de-DE" sz="1600" dirty="0">
                    <a:latin typeface="Arial Unicode MS" pitchFamily="34" charset="-128"/>
                    <a:ea typeface="Arial Unicode MS" pitchFamily="34" charset="-128"/>
                    <a:cs typeface="Arial Unicode MS" pitchFamily="34" charset="-128"/>
                  </a:rPr>
                  <a:t>  			Einheitenprüfung </a:t>
                </a:r>
                <a14:m>
                  <m:oMath xmlns:m="http://schemas.openxmlformats.org/officeDocument/2006/math">
                    <m:r>
                      <m:rPr>
                        <m:sty m:val="p"/>
                      </m:rPr>
                      <a:rPr lang="de-DE" sz="1600" b="0" i="0" smtClean="0">
                        <a:latin typeface="Cambria Math"/>
                        <a:ea typeface="Arial Unicode MS" pitchFamily="34" charset="-128"/>
                        <a:cs typeface="Arial Unicode MS" pitchFamily="34" charset="-128"/>
                      </a:rPr>
                      <m:t>W</m:t>
                    </m:r>
                    <m:r>
                      <a:rPr lang="de-DE" sz="1600" b="0" i="1" smtClean="0">
                        <a:latin typeface="Cambria Math"/>
                        <a:ea typeface="Arial Unicode MS" pitchFamily="34" charset="-128"/>
                        <a:cs typeface="Arial Unicode MS" pitchFamily="34" charset="-128"/>
                      </a:rPr>
                      <m:t>=</m:t>
                    </m:r>
                    <m:f>
                      <m:fPr>
                        <m:ctrlPr>
                          <a:rPr lang="de-DE" sz="1600" b="0" i="1" smtClean="0">
                            <a:latin typeface="Cambria Math" panose="02040503050406030204" pitchFamily="18" charset="0"/>
                            <a:ea typeface="Arial Unicode MS" pitchFamily="34" charset="-128"/>
                            <a:cs typeface="Arial Unicode MS" pitchFamily="34" charset="-128"/>
                          </a:rPr>
                        </m:ctrlPr>
                      </m:fPr>
                      <m:num>
                        <m:r>
                          <a:rPr lang="de-DE" sz="1600" b="0" i="1" smtClean="0">
                            <a:latin typeface="Cambria Math"/>
                            <a:ea typeface="Arial Unicode MS" pitchFamily="34" charset="-128"/>
                            <a:cs typeface="Arial Unicode MS" pitchFamily="34" charset="-128"/>
                          </a:rPr>
                          <m:t>𝑊</m:t>
                        </m:r>
                      </m:num>
                      <m:den>
                        <m:r>
                          <a:rPr lang="de-DE" sz="1600" i="1">
                            <a:latin typeface="Cambria Math"/>
                            <a:ea typeface="Arial Unicode MS" pitchFamily="34" charset="-128"/>
                            <a:cs typeface="Arial Unicode MS" pitchFamily="34" charset="-128"/>
                          </a:rPr>
                          <m:t>𝑚</m:t>
                        </m:r>
                        <m:r>
                          <a:rPr lang="de-DE" sz="1600" i="1">
                            <a:latin typeface="Cambria Math"/>
                            <a:ea typeface="Arial Unicode MS" pitchFamily="34" charset="-128"/>
                            <a:cs typeface="Arial Unicode MS" pitchFamily="34" charset="-128"/>
                          </a:rPr>
                          <m:t>2 </m:t>
                        </m:r>
                        <m:r>
                          <a:rPr lang="de-DE" sz="1600" i="1">
                            <a:latin typeface="Cambria Math"/>
                            <a:ea typeface="Arial Unicode MS" pitchFamily="34" charset="-128"/>
                            <a:cs typeface="Arial Unicode MS" pitchFamily="34" charset="-128"/>
                          </a:rPr>
                          <m:t>𝐾</m:t>
                        </m:r>
                      </m:den>
                    </m:f>
                    <m:r>
                      <a:rPr lang="de-DE" sz="1600" b="0" i="1" smtClean="0">
                        <a:latin typeface="Cambria Math"/>
                        <a:ea typeface="Arial Unicode MS" pitchFamily="34" charset="-128"/>
                        <a:cs typeface="Arial Unicode MS" pitchFamily="34" charset="-128"/>
                      </a:rPr>
                      <m:t> </m:t>
                    </m:r>
                    <m:r>
                      <a:rPr lang="de-DE" sz="1600" b="0" i="1" smtClean="0">
                        <a:latin typeface="Cambria Math"/>
                        <a:ea typeface="Arial Unicode MS" pitchFamily="34" charset="-128"/>
                        <a:cs typeface="Arial Unicode MS" pitchFamily="34" charset="-128"/>
                      </a:rPr>
                      <m:t>𝑚</m:t>
                    </m:r>
                    <m:r>
                      <a:rPr lang="de-DE" sz="1600" b="0" i="1" smtClean="0">
                        <a:latin typeface="Cambria Math"/>
                        <a:ea typeface="Arial Unicode MS" pitchFamily="34" charset="-128"/>
                        <a:cs typeface="Arial Unicode MS" pitchFamily="34" charset="-128"/>
                      </a:rPr>
                      <m:t>2 </m:t>
                    </m:r>
                    <m:r>
                      <a:rPr lang="de-DE" sz="1600" b="0" i="1" smtClean="0">
                        <a:latin typeface="Cambria Math"/>
                        <a:ea typeface="Arial Unicode MS" pitchFamily="34" charset="-128"/>
                        <a:cs typeface="Arial Unicode MS" pitchFamily="34" charset="-128"/>
                      </a:rPr>
                      <m:t>𝐾</m:t>
                    </m:r>
                    <m:r>
                      <a:rPr lang="de-DE" sz="1600" b="0" i="1" smtClean="0">
                        <a:latin typeface="Cambria Math"/>
                        <a:ea typeface="Arial Unicode MS" pitchFamily="34" charset="-128"/>
                        <a:cs typeface="Arial Unicode MS" pitchFamily="34" charset="-128"/>
                      </a:rPr>
                      <m:t> </m:t>
                    </m:r>
                  </m:oMath>
                </a14:m>
                <a:endParaRPr lang="de-DE" sz="1600" dirty="0">
                  <a:latin typeface="Arial Unicode MS" pitchFamily="34" charset="-128"/>
                  <a:ea typeface="Arial Unicode MS" pitchFamily="34" charset="-128"/>
                  <a:cs typeface="Arial Unicode MS" pitchFamily="34" charset="-128"/>
                </a:endParaRPr>
              </a:p>
              <a:p>
                <a:pPr>
                  <a:spcAft>
                    <a:spcPts val="600"/>
                  </a:spcAft>
                </a:pPr>
                <a:endParaRPr lang="de-DE" sz="1600" dirty="0">
                  <a:latin typeface="Arial Unicode MS" pitchFamily="34" charset="-128"/>
                  <a:ea typeface="Arial Unicode MS" pitchFamily="34" charset="-128"/>
                  <a:cs typeface="Arial Unicode MS" pitchFamily="34" charset="-128"/>
                </a:endParaRPr>
              </a:p>
              <a:p>
                <a:pPr>
                  <a:spcAft>
                    <a:spcPts val="600"/>
                  </a:spcAft>
                </a:pPr>
                <a:r>
                  <a:rPr lang="de-DE" sz="1600" dirty="0">
                    <a:latin typeface="Arial Unicode MS" pitchFamily="34" charset="-128"/>
                    <a:ea typeface="Arial Unicode MS" pitchFamily="34" charset="-128"/>
                    <a:cs typeface="Arial Unicode MS" pitchFamily="34" charset="-128"/>
                  </a:rPr>
                  <a:t>Q 	= Wärmestrom, Wärmeleistung [W] </a:t>
                </a:r>
              </a:p>
              <a:p>
                <a:pPr>
                  <a:spcAft>
                    <a:spcPts val="600"/>
                  </a:spcAft>
                </a:pPr>
                <a:r>
                  <a:rPr lang="de-DE" sz="1600" dirty="0">
                    <a:solidFill>
                      <a:srgbClr val="0070C0"/>
                    </a:solidFill>
                    <a:latin typeface="Arial Unicode MS" pitchFamily="34" charset="-128"/>
                    <a:ea typeface="Arial Unicode MS" pitchFamily="34" charset="-128"/>
                    <a:cs typeface="Arial Unicode MS" pitchFamily="34" charset="-128"/>
                  </a:rPr>
                  <a:t>U </a:t>
                </a:r>
                <a:r>
                  <a:rPr lang="de-DE" sz="1600" dirty="0">
                    <a:latin typeface="Arial Unicode MS" pitchFamily="34" charset="-128"/>
                    <a:ea typeface="Arial Unicode MS" pitchFamily="34" charset="-128"/>
                    <a:cs typeface="Arial Unicode MS" pitchFamily="34" charset="-128"/>
                  </a:rPr>
                  <a:t>	= Wärmedurchgangskoeffizient [W / m</a:t>
                </a:r>
                <a:r>
                  <a:rPr lang="de-DE" sz="1600" baseline="30000" dirty="0">
                    <a:latin typeface="Arial Unicode MS" pitchFamily="34" charset="-128"/>
                    <a:ea typeface="Arial Unicode MS" pitchFamily="34" charset="-128"/>
                    <a:cs typeface="Arial Unicode MS" pitchFamily="34" charset="-128"/>
                  </a:rPr>
                  <a:t>2</a:t>
                </a:r>
                <a:r>
                  <a:rPr lang="de-DE" sz="1600" dirty="0">
                    <a:latin typeface="Arial Unicode MS" pitchFamily="34" charset="-128"/>
                    <a:ea typeface="Arial Unicode MS" pitchFamily="34" charset="-128"/>
                    <a:cs typeface="Arial Unicode MS" pitchFamily="34" charset="-128"/>
                  </a:rPr>
                  <a:t> K]</a:t>
                </a:r>
              </a:p>
              <a:p>
                <a:pPr>
                  <a:spcAft>
                    <a:spcPts val="600"/>
                  </a:spcAft>
                </a:pPr>
                <a:r>
                  <a:rPr lang="de-DE" sz="1600" dirty="0">
                    <a:latin typeface="Arial Unicode MS" pitchFamily="34" charset="-128"/>
                    <a:ea typeface="Arial Unicode MS" pitchFamily="34" charset="-128"/>
                    <a:cs typeface="Arial Unicode MS" pitchFamily="34" charset="-128"/>
                  </a:rPr>
                  <a:t>A 	= Fläche [m</a:t>
                </a:r>
                <a:r>
                  <a:rPr lang="de-DE" sz="1600" baseline="30000" dirty="0">
                    <a:latin typeface="Arial Unicode MS" pitchFamily="34" charset="-128"/>
                    <a:ea typeface="Arial Unicode MS" pitchFamily="34" charset="-128"/>
                    <a:cs typeface="Arial Unicode MS" pitchFamily="34" charset="-128"/>
                  </a:rPr>
                  <a:t>2</a:t>
                </a:r>
                <a:r>
                  <a:rPr lang="de-DE" sz="1600" dirty="0">
                    <a:latin typeface="Arial Unicode MS" pitchFamily="34" charset="-128"/>
                    <a:ea typeface="Arial Unicode MS" pitchFamily="34" charset="-128"/>
                    <a:cs typeface="Arial Unicode MS" pitchFamily="34" charset="-128"/>
                  </a:rPr>
                  <a:t>]</a:t>
                </a:r>
              </a:p>
              <a:p>
                <a:pPr lvl="0">
                  <a:spcAft>
                    <a:spcPts val="600"/>
                  </a:spcAft>
                </a:pPr>
                <a:r>
                  <a:rPr lang="de-DE" sz="1600" dirty="0" err="1">
                    <a:latin typeface="Arial Unicode MS" pitchFamily="34" charset="-128"/>
                    <a:ea typeface="Arial Unicode MS" pitchFamily="34" charset="-128"/>
                    <a:cs typeface="Arial Unicode MS" pitchFamily="34" charset="-128"/>
                  </a:rPr>
                  <a:t>dt</a:t>
                </a:r>
                <a:r>
                  <a:rPr lang="de-DE" sz="1600" dirty="0">
                    <a:latin typeface="Arial Unicode MS" pitchFamily="34" charset="-128"/>
                    <a:ea typeface="Arial Unicode MS" pitchFamily="34" charset="-128"/>
                    <a:cs typeface="Arial Unicode MS" pitchFamily="34" charset="-128"/>
                  </a:rPr>
                  <a:t> 	= Temperaturdifferenz [K] (oft auch als </a:t>
                </a:r>
                <a:r>
                  <a:rPr lang="el-GR" sz="1600" dirty="0">
                    <a:latin typeface="Calibri"/>
                    <a:ea typeface="Arial Unicode MS" pitchFamily="34" charset="-128"/>
                    <a:cs typeface="Calibri"/>
                  </a:rPr>
                  <a:t>δ</a:t>
                </a:r>
                <a:r>
                  <a:rPr lang="de-DE" sz="1600" dirty="0">
                    <a:latin typeface="Calibri"/>
                    <a:ea typeface="Arial Unicode MS" pitchFamily="34" charset="-128"/>
                    <a:cs typeface="Calibri"/>
                  </a:rPr>
                  <a:t>t, </a:t>
                </a:r>
                <a:r>
                  <a:rPr lang="el-GR" sz="1600" dirty="0">
                    <a:latin typeface="Calibri"/>
                    <a:ea typeface="Arial Unicode MS" pitchFamily="34" charset="-128"/>
                    <a:cs typeface="Calibri"/>
                  </a:rPr>
                  <a:t>∆</a:t>
                </a:r>
                <a:r>
                  <a:rPr lang="de-DE" sz="1600" dirty="0"/>
                  <a:t>t geschrieben)</a:t>
                </a:r>
              </a:p>
              <a:p>
                <a:pPr lvl="0">
                  <a:spcAft>
                    <a:spcPts val="600"/>
                  </a:spcAft>
                </a:pPr>
                <a:endParaRPr lang="de-DE" sz="1600" dirty="0">
                  <a:latin typeface="Calibri"/>
                  <a:ea typeface="Arial Unicode MS" pitchFamily="34" charset="-128"/>
                  <a:cs typeface="Calibri"/>
                </a:endParaRPr>
              </a:p>
              <a:p>
                <a:pPr lvl="0">
                  <a:spcAft>
                    <a:spcPts val="600"/>
                  </a:spcAft>
                </a:pPr>
                <a:r>
                  <a:rPr lang="de-DE" sz="1600" dirty="0"/>
                  <a:t>Es wird normalerweise ein kleiner U-Wert angestrebt. </a:t>
                </a:r>
              </a:p>
              <a:p>
                <a:pPr lvl="0">
                  <a:spcAft>
                    <a:spcPts val="600"/>
                  </a:spcAft>
                </a:pPr>
                <a:r>
                  <a:rPr lang="de-DE" sz="1600" dirty="0"/>
                  <a:t>Kleine Werte bedeuten, dass weniger Wärme durch die Bauteile fließt.</a:t>
                </a:r>
                <a:endParaRPr lang="de-DE" sz="1600" dirty="0">
                  <a:latin typeface="Arial Unicode MS" pitchFamily="34" charset="-128"/>
                  <a:ea typeface="Arial Unicode MS" pitchFamily="34" charset="-128"/>
                  <a:cs typeface="Arial Unicode MS" pitchFamily="34" charset="-128"/>
                </a:endParaRPr>
              </a:p>
            </p:txBody>
          </p:sp>
        </mc:Choice>
        <mc:Fallback xmlns="">
          <p:sp>
            <p:nvSpPr>
              <p:cNvPr id="6" name="Rechteck 5"/>
              <p:cNvSpPr>
                <a:spLocks noRot="1" noChangeAspect="1" noMove="1" noResize="1" noEditPoints="1" noAdjustHandles="1" noChangeArrowheads="1" noChangeShapeType="1" noTextEdit="1"/>
              </p:cNvSpPr>
              <p:nvPr/>
            </p:nvSpPr>
            <p:spPr>
              <a:xfrm>
                <a:off x="776536" y="1700808"/>
                <a:ext cx="8424936" cy="3919791"/>
              </a:xfrm>
              <a:prstGeom prst="rect">
                <a:avLst/>
              </a:prstGeom>
              <a:blipFill rotWithShape="1">
                <a:blip r:embed="rId2"/>
                <a:stretch>
                  <a:fillRect l="-362" t="-467" b="-1089"/>
                </a:stretch>
              </a:blipFill>
            </p:spPr>
            <p:txBody>
              <a:bodyPr/>
              <a:lstStyle/>
              <a:p>
                <a:r>
                  <a:rPr lang="de-DE">
                    <a:noFill/>
                  </a:rPr>
                  <a:t> </a:t>
                </a:r>
              </a:p>
            </p:txBody>
          </p:sp>
        </mc:Fallback>
      </mc:AlternateContent>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528" y="2348880"/>
            <a:ext cx="4572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528" y="3067001"/>
            <a:ext cx="4572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4586587"/>
      </p:ext>
    </p:extLst>
  </p:cSld>
  <p:clrMapOvr>
    <a:masterClrMapping/>
  </p:clrMapOvr>
  <p:transition spd="med">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Dämmung, U-Wert</a:t>
            </a:r>
            <a:endParaRPr lang="de-DE" i="1" dirty="0"/>
          </a:p>
        </p:txBody>
      </p:sp>
      <p:sp>
        <p:nvSpPr>
          <p:cNvPr id="3" name="Rechteck 2"/>
          <p:cNvSpPr/>
          <p:nvPr/>
        </p:nvSpPr>
        <p:spPr>
          <a:xfrm>
            <a:off x="776536" y="1700808"/>
            <a:ext cx="8856984" cy="4278094"/>
          </a:xfrm>
          <a:prstGeom prst="rect">
            <a:avLst/>
          </a:prstGeom>
        </p:spPr>
        <p:txBody>
          <a:bodyPr wrap="square">
            <a:spAutoFit/>
          </a:bodyPr>
          <a:lstStyle/>
          <a:p>
            <a:r>
              <a:rPr lang="de-DE" sz="1600" dirty="0"/>
              <a:t>Der Wärmedurchgangskoeffizient wird in zwei Formelzeichen verwendet:</a:t>
            </a:r>
          </a:p>
          <a:p>
            <a:pPr marL="285750" indent="-285750">
              <a:buFontTx/>
              <a:buChar char="-"/>
            </a:pPr>
            <a:r>
              <a:rPr lang="de-DE" sz="1600" dirty="0"/>
              <a:t>in der Bauphysik U (auch Wärmedämmwert, U-Wert, früher k-Wert)</a:t>
            </a:r>
          </a:p>
          <a:p>
            <a:pPr marL="285750" indent="-285750">
              <a:buFontTx/>
              <a:buChar char="-"/>
            </a:pPr>
            <a:r>
              <a:rPr lang="de-DE" sz="1600" dirty="0"/>
              <a:t>in der Verfahrenstechnik und im thermischen Apparatebau k-Wert </a:t>
            </a:r>
          </a:p>
          <a:p>
            <a:endParaRPr lang="de-DE" sz="1600" dirty="0"/>
          </a:p>
          <a:p>
            <a:r>
              <a:rPr lang="de-DE" sz="1600" dirty="0"/>
              <a:t>Der U-Wert ist ein Maß für den Wärmestromdurchgang durch eine ein- oder mehrlagige Materialschicht, wenn auf beiden Seiten verschiedene Temperaturen anliegen. </a:t>
            </a:r>
          </a:p>
          <a:p>
            <a:r>
              <a:rPr lang="de-DE" sz="1600" dirty="0"/>
              <a:t>Er gibt die Leistung (also die Energiemenge pro Zeiteinheit) an, die durch eine Fläche von 1 m² fließt, wenn sich die beidseitig anliegenden Lufttemperaturen </a:t>
            </a:r>
            <a:r>
              <a:rPr lang="de-DE" sz="1600" i="1" dirty="0"/>
              <a:t>stationär</a:t>
            </a:r>
            <a:r>
              <a:rPr lang="de-DE" sz="1600" dirty="0"/>
              <a:t> um 1 K unterscheiden. </a:t>
            </a:r>
          </a:p>
          <a:p>
            <a:endParaRPr lang="de-DE" sz="1600" dirty="0"/>
          </a:p>
          <a:p>
            <a:r>
              <a:rPr lang="de-DE" sz="1600" dirty="0"/>
              <a:t>Seine SI-Maßeinheit ist daher 	         W/(m²·K) 	(Watt pro Quadratmeter und Kelvin). </a:t>
            </a:r>
          </a:p>
          <a:p>
            <a:endParaRPr lang="de-DE" sz="1600" dirty="0"/>
          </a:p>
          <a:p>
            <a:r>
              <a:rPr lang="de-DE" sz="1600" dirty="0"/>
              <a:t>Die folgenden Ausführungen gelten im Bauwesen:</a:t>
            </a:r>
          </a:p>
          <a:p>
            <a:r>
              <a:rPr lang="de-DE" sz="1600" dirty="0"/>
              <a:t>Der Wärmedurchgangskoeffizient ist ein spezifischer Kennwert eines </a:t>
            </a:r>
            <a:r>
              <a:rPr lang="de-DE" sz="1600" dirty="0">
                <a:solidFill>
                  <a:srgbClr val="0070C0"/>
                </a:solidFill>
              </a:rPr>
              <a:t>Bauteils</a:t>
            </a:r>
            <a:r>
              <a:rPr lang="de-DE" sz="1600" dirty="0"/>
              <a:t>. Er wird im Wesentlichen durch die </a:t>
            </a:r>
            <a:r>
              <a:rPr lang="de-DE" sz="1600" dirty="0">
                <a:solidFill>
                  <a:srgbClr val="0070C0"/>
                </a:solidFill>
              </a:rPr>
              <a:t>Wärmeleitfähigkeit </a:t>
            </a:r>
            <a:r>
              <a:rPr lang="de-DE" sz="1600" dirty="0"/>
              <a:t>und</a:t>
            </a:r>
            <a:r>
              <a:rPr lang="de-DE" sz="1600" dirty="0">
                <a:solidFill>
                  <a:srgbClr val="0070C0"/>
                </a:solidFill>
              </a:rPr>
              <a:t> Dicke</a:t>
            </a:r>
            <a:r>
              <a:rPr lang="de-DE" sz="1600" dirty="0"/>
              <a:t> der verwendeten Materialien bestimmt, aber auch ein Anteil für Wärmestrahlung und Konvektion an den Oberflächen ist berücksichtigt.</a:t>
            </a:r>
          </a:p>
          <a:p>
            <a:endParaRPr lang="de-DE" sz="1600" dirty="0"/>
          </a:p>
          <a:p>
            <a:r>
              <a:rPr lang="de-DE" sz="1600" dirty="0"/>
              <a:t>Der U-Wert fasst Stoffeigenschaften zusammen, die Berechnungen in der Praxis vereinfachen.</a:t>
            </a:r>
            <a:endParaRPr lang="de-DE" dirty="0"/>
          </a:p>
        </p:txBody>
      </p:sp>
      <p:sp>
        <p:nvSpPr>
          <p:cNvPr id="6" name="Rechteck 5"/>
          <p:cNvSpPr/>
          <p:nvPr/>
        </p:nvSpPr>
        <p:spPr>
          <a:xfrm>
            <a:off x="776536" y="1268760"/>
            <a:ext cx="4608512" cy="400110"/>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latin typeface="Arial Unicode MS" pitchFamily="34" charset="-128"/>
                <a:ea typeface="Arial Unicode MS" pitchFamily="34" charset="-128"/>
                <a:cs typeface="Arial Unicode MS" pitchFamily="34" charset="-128"/>
              </a:rPr>
              <a:t>U- Wert - Definition</a:t>
            </a:r>
            <a:endParaRPr lang="de-DE" sz="1600" dirty="0">
              <a:latin typeface="Arial Unicode MS" pitchFamily="34" charset="-128"/>
              <a:ea typeface="Arial Unicode MS" pitchFamily="34" charset="-128"/>
              <a:cs typeface="Arial Unicode MS" pitchFamily="34" charset="-128"/>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2974396"/>
      </p:ext>
    </p:extLst>
  </p:cSld>
  <p:clrMapOvr>
    <a:masterClrMapping/>
  </p:clrMapOvr>
  <p:transition spd="med">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Dämmung, U-Wert</a:t>
            </a:r>
            <a:endParaRPr lang="de-DE" i="1" dirty="0"/>
          </a:p>
        </p:txBody>
      </p:sp>
      <p:sp>
        <p:nvSpPr>
          <p:cNvPr id="6" name="Rechteck 5"/>
          <p:cNvSpPr/>
          <p:nvPr/>
        </p:nvSpPr>
        <p:spPr>
          <a:xfrm>
            <a:off x="776536" y="1268760"/>
            <a:ext cx="9217024" cy="400110"/>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latin typeface="Arial Unicode MS" pitchFamily="34" charset="-128"/>
                <a:ea typeface="Arial Unicode MS" pitchFamily="34" charset="-128"/>
                <a:cs typeface="Arial Unicode MS" pitchFamily="34" charset="-128"/>
              </a:rPr>
              <a:t>Berechnung des U-Wertes für eine einschichtige Wand</a:t>
            </a:r>
          </a:p>
        </p:txBody>
      </p:sp>
      <mc:AlternateContent xmlns:mc="http://schemas.openxmlformats.org/markup-compatibility/2006" xmlns:a14="http://schemas.microsoft.com/office/drawing/2010/main">
        <mc:Choice Requires="a14">
          <p:sp>
            <p:nvSpPr>
              <p:cNvPr id="3" name="Rectangle 1"/>
              <p:cNvSpPr>
                <a:spLocks noChangeArrowheads="1"/>
              </p:cNvSpPr>
              <p:nvPr/>
            </p:nvSpPr>
            <p:spPr bwMode="auto">
              <a:xfrm>
                <a:off x="776537" y="1556792"/>
                <a:ext cx="7992887" cy="457888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rPr>
                  <a:t>Der U-Wert wird prinzipiell berechnet aus 			</a:t>
                </a:r>
                <a14:m>
                  <m:oMath xmlns:m="http://schemas.openxmlformats.org/officeDocument/2006/math">
                    <m:r>
                      <m:rPr>
                        <m:sty m:val="p"/>
                      </m:rPr>
                      <a:rPr kumimoji="0" lang="de-DE" sz="2400" b="0" i="0" u="none" strike="noStrike" cap="none" normalizeH="0" baseline="0" smtClean="0">
                        <a:ln>
                          <a:noFill/>
                        </a:ln>
                        <a:solidFill>
                          <a:schemeClr val="tx1"/>
                        </a:solidFill>
                        <a:effectLst/>
                        <a:latin typeface="Cambria Math"/>
                        <a:ea typeface="Arial Unicode MS" pitchFamily="34" charset="-128"/>
                        <a:cs typeface="Arial Unicode MS" pitchFamily="34" charset="-128"/>
                      </a:rPr>
                      <m:t>U</m:t>
                    </m:r>
                    <m:r>
                      <a:rPr kumimoji="0" lang="de-DE" sz="2400" b="0" i="0" u="none" strike="noStrike" cap="none" normalizeH="0" baseline="0" smtClean="0">
                        <a:ln>
                          <a:noFill/>
                        </a:ln>
                        <a:solidFill>
                          <a:schemeClr val="tx1"/>
                        </a:solidFill>
                        <a:effectLst/>
                        <a:latin typeface="Cambria Math"/>
                        <a:ea typeface="Arial Unicode MS" pitchFamily="34" charset="-128"/>
                        <a:cs typeface="Arial Unicode MS" pitchFamily="34" charset="-128"/>
                      </a:rPr>
                      <m:t>=</m:t>
                    </m:r>
                    <m:f>
                      <m:fPr>
                        <m:ctrlPr>
                          <a:rPr kumimoji="0" lang="de-DE" sz="2400" b="0" i="1" u="none" strike="noStrike" cap="none" normalizeH="0" baseline="0" smtClean="0">
                            <a:ln>
                              <a:noFill/>
                            </a:ln>
                            <a:solidFill>
                              <a:schemeClr val="tx1"/>
                            </a:solidFill>
                            <a:effectLst/>
                            <a:latin typeface="Cambria Math" panose="02040503050406030204" pitchFamily="18" charset="0"/>
                            <a:ea typeface="Arial Unicode MS" pitchFamily="34" charset="-128"/>
                            <a:cs typeface="Arial Unicode MS" pitchFamily="34" charset="-128"/>
                          </a:rPr>
                        </m:ctrlPr>
                      </m:fPr>
                      <m:num>
                        <m:r>
                          <a:rPr kumimoji="0" lang="de-DE" sz="2400" b="0" i="0" u="none" strike="noStrike" cap="none" normalizeH="0" baseline="0" smtClean="0">
                            <a:ln>
                              <a:noFill/>
                            </a:ln>
                            <a:solidFill>
                              <a:schemeClr val="tx1"/>
                            </a:solidFill>
                            <a:effectLst/>
                            <a:latin typeface="Cambria Math"/>
                            <a:ea typeface="Arial Unicode MS" pitchFamily="34" charset="-128"/>
                            <a:cs typeface="Arial Unicode MS" pitchFamily="34" charset="-128"/>
                          </a:rPr>
                          <m:t>1</m:t>
                        </m:r>
                      </m:num>
                      <m:den>
                        <m:r>
                          <m:rPr>
                            <m:sty m:val="p"/>
                          </m:rPr>
                          <a:rPr kumimoji="0" lang="de-DE" sz="2400" b="0" i="0" u="none" strike="noStrike" cap="none" normalizeH="0" baseline="0" smtClean="0">
                            <a:ln>
                              <a:noFill/>
                            </a:ln>
                            <a:solidFill>
                              <a:schemeClr val="tx1"/>
                            </a:solidFill>
                            <a:effectLst/>
                            <a:latin typeface="Cambria Math"/>
                            <a:ea typeface="Arial Unicode MS" pitchFamily="34" charset="-128"/>
                            <a:cs typeface="Arial Unicode MS" pitchFamily="34" charset="-128"/>
                          </a:rPr>
                          <m:t>R</m:t>
                        </m:r>
                      </m:den>
                    </m:f>
                  </m:oMath>
                </a14:m>
                <a:endParaRPr kumimoji="0" lang="de-DE" sz="2400" b="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endParaRPr>
              </a:p>
              <a:p>
                <a:pPr lvl="0" eaLnBrk="0" hangingPunct="0"/>
                <a:r>
                  <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rPr>
                  <a:t>R als Kehrwert steht für den </a:t>
                </a:r>
                <a:r>
                  <a:rPr lang="de-DE" sz="1600" dirty="0">
                    <a:latin typeface="Arial Unicode MS" pitchFamily="34" charset="-128"/>
                    <a:ea typeface="Arial Unicode MS" pitchFamily="34" charset="-128"/>
                    <a:cs typeface="Arial Unicode MS" pitchFamily="34" charset="-128"/>
                  </a:rPr>
                  <a:t>Wärmedurchgangswiderstand. </a:t>
                </a:r>
              </a:p>
              <a:p>
                <a:pPr lvl="0" eaLnBrk="0" hangingPunct="0"/>
                <a:endPar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endParaRPr>
              </a:p>
              <a:p>
                <a:pPr lvl="0" eaLnBrk="0" hangingPunct="0"/>
                <a:endPar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endParaRPr>
              </a:p>
              <a:p>
                <a:pPr lvl="0" eaLnBrk="0" hangingPunct="0"/>
                <a:r>
                  <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rPr>
                  <a:t>Dieser Widerstand des Wärmedurchgangs wird berechnet aus 	</a:t>
                </a:r>
                <a14:m>
                  <m:oMath xmlns:m="http://schemas.openxmlformats.org/officeDocument/2006/math">
                    <m:r>
                      <m:rPr>
                        <m:sty m:val="p"/>
                      </m:rPr>
                      <a:rPr kumimoji="0" lang="de-DE" sz="2000" b="0" i="0" u="none" strike="noStrike" cap="none" normalizeH="0" baseline="0" smtClean="0">
                        <a:ln>
                          <a:noFill/>
                        </a:ln>
                        <a:solidFill>
                          <a:schemeClr val="tx1"/>
                        </a:solidFill>
                        <a:effectLst/>
                        <a:latin typeface="Cambria Math"/>
                        <a:ea typeface="Arial Unicode MS" pitchFamily="34" charset="-128"/>
                        <a:cs typeface="Arial Unicode MS" pitchFamily="34" charset="-128"/>
                      </a:rPr>
                      <m:t>R</m:t>
                    </m:r>
                    <m:r>
                      <a:rPr kumimoji="0" lang="de-DE" sz="2000" b="0" i="0" u="none" strike="noStrike" cap="none" normalizeH="0" baseline="0" smtClean="0">
                        <a:ln>
                          <a:noFill/>
                        </a:ln>
                        <a:solidFill>
                          <a:schemeClr val="tx1"/>
                        </a:solidFill>
                        <a:effectLst/>
                        <a:latin typeface="Cambria Math"/>
                        <a:ea typeface="Arial Unicode MS" pitchFamily="34" charset="-128"/>
                        <a:cs typeface="Arial Unicode MS" pitchFamily="34" charset="-128"/>
                      </a:rPr>
                      <m:t>=</m:t>
                    </m:r>
                    <m:f>
                      <m:fPr>
                        <m:ctrlPr>
                          <a:rPr kumimoji="0" lang="de-DE" sz="2000" b="0" i="1" u="none" strike="noStrike" cap="none" normalizeH="0" baseline="0" smtClean="0">
                            <a:ln>
                              <a:noFill/>
                            </a:ln>
                            <a:solidFill>
                              <a:schemeClr val="tx1"/>
                            </a:solidFill>
                            <a:effectLst/>
                            <a:latin typeface="Cambria Math" panose="02040503050406030204" pitchFamily="18" charset="0"/>
                            <a:ea typeface="Arial Unicode MS" pitchFamily="34" charset="-128"/>
                            <a:cs typeface="Arial Unicode MS" pitchFamily="34" charset="-128"/>
                          </a:rPr>
                        </m:ctrlPr>
                      </m:fPr>
                      <m:num>
                        <m:r>
                          <m:rPr>
                            <m:sty m:val="p"/>
                          </m:rPr>
                          <a:rPr kumimoji="0" lang="de-DE" sz="2000" b="0" i="0" u="none" strike="noStrike" cap="none" normalizeH="0" baseline="0" smtClean="0">
                            <a:ln>
                              <a:noFill/>
                            </a:ln>
                            <a:solidFill>
                              <a:schemeClr val="tx1"/>
                            </a:solidFill>
                            <a:effectLst/>
                            <a:latin typeface="Cambria Math"/>
                            <a:ea typeface="Arial Unicode MS" pitchFamily="34" charset="-128"/>
                            <a:cs typeface="Arial Unicode MS" pitchFamily="34" charset="-128"/>
                          </a:rPr>
                          <m:t>d</m:t>
                        </m:r>
                      </m:num>
                      <m:den>
                        <m:r>
                          <m:rPr>
                            <m:nor/>
                          </m:rPr>
                          <a:rPr lang="de-DE" sz="2000" dirty="0"/>
                          <m:t>λ</m:t>
                        </m:r>
                      </m:den>
                    </m:f>
                  </m:oMath>
                </a14:m>
                <a:endParaRPr kumimoji="0" lang="de-DE" sz="2000" b="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endParaRPr>
              </a:p>
              <a:p>
                <a:pPr lvl="0" eaLnBrk="0" hangingPunct="0"/>
                <a:r>
                  <a:rPr lang="de-DE" sz="1600" dirty="0">
                    <a:latin typeface="Arial Unicode MS" pitchFamily="34" charset="-128"/>
                    <a:ea typeface="Arial Unicode MS" pitchFamily="34" charset="-128"/>
                    <a:cs typeface="Arial Unicode MS" pitchFamily="34" charset="-128"/>
                  </a:rPr>
                  <a:t>mit:	d = </a:t>
                </a:r>
                <a:r>
                  <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rPr>
                  <a:t>Schichtdicke in [m]</a:t>
                </a:r>
              </a:p>
              <a:p>
                <a:pPr lvl="0" eaLnBrk="0" hangingPunct="0"/>
                <a:r>
                  <a:rPr lang="de-DE" sz="1600" dirty="0"/>
                  <a:t>	λ </a:t>
                </a:r>
                <a:r>
                  <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rPr>
                  <a:t>= Wärmeleitzahl in [W / m K]</a:t>
                </a:r>
                <a:br>
                  <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rPr>
                </a:br>
                <a:endPar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endParaRPr>
              </a:p>
              <a:p>
                <a:pPr lvl="0" eaLnBrk="0" hangingPunct="0"/>
                <a:endPar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endParaRPr>
              </a:p>
              <a:p>
                <a:pPr lvl="0" eaLnBrk="0" hangingPunct="0"/>
                <a:br>
                  <a:rPr kumimoji="0" lang="de-DE" sz="1600" b="0" i="0" u="none" strike="noStrike" cap="none" normalizeH="0" baseline="0" dirty="0">
                    <a:ln>
                      <a:noFill/>
                    </a:ln>
                    <a:solidFill>
                      <a:schemeClr val="tx1"/>
                    </a:solidFill>
                    <a:effectLst/>
                    <a:latin typeface="Arial Unicode MS" pitchFamily="34" charset="-128"/>
                    <a:ea typeface="Arial Unicode MS" pitchFamily="34" charset="-128"/>
                    <a:cs typeface="Arial Unicode MS" pitchFamily="34" charset="-128"/>
                  </a:rPr>
                </a:br>
                <a:r>
                  <a:rPr lang="de-DE" sz="1600" dirty="0">
                    <a:latin typeface="Arial Unicode MS" pitchFamily="34" charset="-128"/>
                    <a:ea typeface="Arial Unicode MS" pitchFamily="34" charset="-128"/>
                    <a:cs typeface="Arial Unicode MS" pitchFamily="34" charset="-128"/>
                  </a:rPr>
                  <a:t>Der U-Wert kann auch für mehrschichtige Bauelemente berechnet werden:</a:t>
                </a:r>
              </a:p>
              <a:p>
                <a:pPr lvl="0" eaLnBrk="0" hangingPunct="0"/>
                <a:r>
                  <a:rPr lang="de-DE" sz="1600" dirty="0">
                    <a:latin typeface="Arial Unicode MS" pitchFamily="34" charset="-128"/>
                    <a:ea typeface="Arial Unicode MS" pitchFamily="34" charset="-128"/>
                    <a:cs typeface="Arial Unicode MS" pitchFamily="34" charset="-128"/>
                  </a:rPr>
                  <a:t>Der Gesamtwiderstand aller gemessenen Schichten lässt durch Addition der Widerstände einzelnen Schichten der Anzahl i ermitteln: </a:t>
                </a:r>
                <a:r>
                  <a:rPr lang="de-DE" sz="1600" dirty="0" err="1">
                    <a:latin typeface="Arial Unicode MS" pitchFamily="34" charset="-128"/>
                    <a:ea typeface="Arial Unicode MS" pitchFamily="34" charset="-128"/>
                    <a:cs typeface="Arial Unicode MS" pitchFamily="34" charset="-128"/>
                  </a:rPr>
                  <a:t>R</a:t>
                </a:r>
                <a:r>
                  <a:rPr lang="de-DE" sz="1600" baseline="-25000" dirty="0" err="1">
                    <a:latin typeface="Arial Unicode MS" pitchFamily="34" charset="-128"/>
                    <a:ea typeface="Arial Unicode MS" pitchFamily="34" charset="-128"/>
                    <a:cs typeface="Arial Unicode MS" pitchFamily="34" charset="-128"/>
                  </a:rPr>
                  <a:t>ges</a:t>
                </a:r>
                <a:r>
                  <a:rPr lang="de-DE" sz="1600" dirty="0">
                    <a:latin typeface="Arial Unicode MS" pitchFamily="34" charset="-128"/>
                    <a:ea typeface="Arial Unicode MS" pitchFamily="34" charset="-128"/>
                    <a:cs typeface="Arial Unicode MS" pitchFamily="34" charset="-128"/>
                  </a:rPr>
                  <a:t> = R</a:t>
                </a:r>
                <a:r>
                  <a:rPr lang="de-DE" sz="1600" baseline="-25000" dirty="0">
                    <a:latin typeface="Arial Unicode MS" pitchFamily="34" charset="-128"/>
                    <a:ea typeface="Arial Unicode MS" pitchFamily="34" charset="-128"/>
                    <a:cs typeface="Arial Unicode MS" pitchFamily="34" charset="-128"/>
                  </a:rPr>
                  <a:t>1 </a:t>
                </a:r>
                <a:r>
                  <a:rPr lang="de-DE" sz="1600" dirty="0">
                    <a:latin typeface="Arial Unicode MS" pitchFamily="34" charset="-128"/>
                    <a:ea typeface="Arial Unicode MS" pitchFamily="34" charset="-128"/>
                    <a:cs typeface="Arial Unicode MS" pitchFamily="34" charset="-128"/>
                  </a:rPr>
                  <a:t>+ R</a:t>
                </a:r>
                <a:r>
                  <a:rPr lang="de-DE" sz="1600" baseline="-25000" dirty="0">
                    <a:latin typeface="Arial Unicode MS" pitchFamily="34" charset="-128"/>
                    <a:ea typeface="Arial Unicode MS" pitchFamily="34" charset="-128"/>
                    <a:cs typeface="Arial Unicode MS" pitchFamily="34" charset="-128"/>
                  </a:rPr>
                  <a:t>2</a:t>
                </a:r>
                <a:r>
                  <a:rPr lang="de-DE" sz="1600" dirty="0">
                    <a:latin typeface="Arial Unicode MS" pitchFamily="34" charset="-128"/>
                    <a:ea typeface="Arial Unicode MS" pitchFamily="34" charset="-128"/>
                    <a:cs typeface="Arial Unicode MS" pitchFamily="34" charset="-128"/>
                  </a:rPr>
                  <a:t>….+ </a:t>
                </a:r>
                <a:r>
                  <a:rPr lang="de-DE" sz="1600" dirty="0" err="1">
                    <a:latin typeface="Arial Unicode MS" pitchFamily="34" charset="-128"/>
                    <a:ea typeface="Arial Unicode MS" pitchFamily="34" charset="-128"/>
                    <a:cs typeface="Arial Unicode MS" pitchFamily="34" charset="-128"/>
                  </a:rPr>
                  <a:t>R</a:t>
                </a:r>
                <a:r>
                  <a:rPr lang="de-DE" sz="1600" baseline="-25000" dirty="0" err="1">
                    <a:latin typeface="Arial Unicode MS" pitchFamily="34" charset="-128"/>
                    <a:ea typeface="Arial Unicode MS" pitchFamily="34" charset="-128"/>
                    <a:cs typeface="Arial Unicode MS" pitchFamily="34" charset="-128"/>
                  </a:rPr>
                  <a:t>i</a:t>
                </a:r>
                <a:r>
                  <a:rPr lang="de-DE" sz="1600" dirty="0">
                    <a:latin typeface="Arial Unicode MS" pitchFamily="34" charset="-128"/>
                    <a:ea typeface="Arial Unicode MS" pitchFamily="34" charset="-128"/>
                    <a:cs typeface="Arial Unicode MS" pitchFamily="34" charset="-128"/>
                  </a:rPr>
                  <a:t> </a:t>
                </a:r>
              </a:p>
              <a:p>
                <a:pPr lvl="0" eaLnBrk="0" hangingPunct="0"/>
                <a:endParaRPr lang="de-DE" sz="1600" dirty="0">
                  <a:latin typeface="Arial Unicode MS" pitchFamily="34" charset="-128"/>
                  <a:ea typeface="Arial Unicode MS" pitchFamily="34" charset="-128"/>
                  <a:cs typeface="Arial Unicode MS" pitchFamily="34" charset="-128"/>
                </a:endParaRPr>
              </a:p>
              <a:p>
                <a:pPr lvl="0" eaLnBrk="0" hangingPunct="0"/>
                <a:r>
                  <a:rPr lang="de-DE" sz="1600" dirty="0">
                    <a:latin typeface="Arial Unicode MS" pitchFamily="34" charset="-128"/>
                    <a:ea typeface="Arial Unicode MS" pitchFamily="34" charset="-128"/>
                    <a:cs typeface="Arial Unicode MS" pitchFamily="34" charset="-128"/>
                  </a:rPr>
                  <a:t>Der U-Wert errechnet sich dann folgendermaßen:	 		</a:t>
                </a:r>
                <a14:m>
                  <m:oMath xmlns:m="http://schemas.openxmlformats.org/officeDocument/2006/math">
                    <m:r>
                      <m:rPr>
                        <m:sty m:val="p"/>
                      </m:rPr>
                      <a:rPr lang="de-DE" sz="2400" i="0">
                        <a:latin typeface="Cambria Math"/>
                        <a:ea typeface="Arial Unicode MS" pitchFamily="34" charset="-128"/>
                        <a:cs typeface="Arial Unicode MS" pitchFamily="34" charset="-128"/>
                      </a:rPr>
                      <m:t>U</m:t>
                    </m:r>
                    <m:r>
                      <a:rPr lang="de-DE" sz="2400" i="0">
                        <a:latin typeface="Cambria Math"/>
                        <a:ea typeface="Arial Unicode MS" pitchFamily="34" charset="-128"/>
                        <a:cs typeface="Arial Unicode MS" pitchFamily="34" charset="-128"/>
                      </a:rPr>
                      <m:t>=</m:t>
                    </m:r>
                    <m:f>
                      <m:fPr>
                        <m:ctrlPr>
                          <a:rPr lang="de-DE" sz="2400" i="1">
                            <a:latin typeface="Cambria Math" panose="02040503050406030204" pitchFamily="18" charset="0"/>
                            <a:ea typeface="Arial Unicode MS" pitchFamily="34" charset="-128"/>
                            <a:cs typeface="Arial Unicode MS" pitchFamily="34" charset="-128"/>
                          </a:rPr>
                        </m:ctrlPr>
                      </m:fPr>
                      <m:num>
                        <m:r>
                          <a:rPr lang="de-DE" sz="2400" i="0">
                            <a:latin typeface="Cambria Math"/>
                            <a:ea typeface="Arial Unicode MS" pitchFamily="34" charset="-128"/>
                            <a:cs typeface="Arial Unicode MS" pitchFamily="34" charset="-128"/>
                          </a:rPr>
                          <m:t>1</m:t>
                        </m:r>
                      </m:num>
                      <m:den>
                        <m:r>
                          <m:rPr>
                            <m:sty m:val="p"/>
                          </m:rPr>
                          <a:rPr lang="de-DE" sz="2400" i="0">
                            <a:latin typeface="Cambria Math"/>
                            <a:ea typeface="Arial Unicode MS" pitchFamily="34" charset="-128"/>
                            <a:cs typeface="Arial Unicode MS" pitchFamily="34" charset="-128"/>
                          </a:rPr>
                          <m:t>R</m:t>
                        </m:r>
                        <m:r>
                          <m:rPr>
                            <m:sty m:val="p"/>
                          </m:rPr>
                          <a:rPr lang="de-DE" sz="2400" b="0" i="0" baseline="-25000" smtClean="0">
                            <a:latin typeface="Cambria Math"/>
                            <a:ea typeface="Arial Unicode MS" pitchFamily="34" charset="-128"/>
                            <a:cs typeface="Arial Unicode MS" pitchFamily="34" charset="-128"/>
                          </a:rPr>
                          <m:t>ges</m:t>
                        </m:r>
                      </m:den>
                    </m:f>
                  </m:oMath>
                </a14:m>
                <a:endParaRPr kumimoji="0" lang="de-DE" sz="2400" b="1" u="none" strike="noStrike" cap="none" normalizeH="0" baseline="-25000" dirty="0">
                  <a:ln>
                    <a:noFill/>
                  </a:ln>
                  <a:solidFill>
                    <a:schemeClr val="tx1"/>
                  </a:solidFill>
                  <a:effectLst/>
                  <a:latin typeface="Arial Unicode MS" pitchFamily="34" charset="-128"/>
                  <a:ea typeface="Arial Unicode MS" pitchFamily="34" charset="-128"/>
                  <a:cs typeface="Arial Unicode MS" pitchFamily="34" charset="-128"/>
                </a:endParaRPr>
              </a:p>
            </p:txBody>
          </p:sp>
        </mc:Choice>
        <mc:Fallback xmlns="">
          <p:sp>
            <p:nvSpPr>
              <p:cNvPr id="3" name="Rectangle 1"/>
              <p:cNvSpPr>
                <a:spLocks noRot="1" noChangeAspect="1" noMove="1" noResize="1" noEditPoints="1" noAdjustHandles="1" noChangeArrowheads="1" noChangeShapeType="1" noTextEdit="1"/>
              </p:cNvSpPr>
              <p:nvPr/>
            </p:nvSpPr>
            <p:spPr bwMode="auto">
              <a:xfrm>
                <a:off x="776537" y="1556792"/>
                <a:ext cx="7992887" cy="4578882"/>
              </a:xfrm>
              <a:prstGeom prst="rect">
                <a:avLst/>
              </a:prstGeom>
              <a:blipFill rotWithShape="1">
                <a:blip r:embed="rId3"/>
                <a:stretch>
                  <a:fillRect l="-38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a:noFill/>
                  </a:rPr>
                  <a:t> </a:t>
                </a:r>
              </a:p>
            </p:txBody>
          </p:sp>
        </mc:Fallback>
      </mc:AlternateContent>
      <p:pic>
        <p:nvPicPr>
          <p:cNvPr id="1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0480174"/>
      </p:ext>
    </p:extLst>
  </p:cSld>
  <p:clrMapOvr>
    <a:masterClrMapping/>
  </p:clrMapOvr>
  <p:transition spd="med">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6816" y="2348880"/>
            <a:ext cx="5274619" cy="397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2" name="Titel 1"/>
          <p:cNvSpPr>
            <a:spLocks noGrp="1"/>
          </p:cNvSpPr>
          <p:nvPr>
            <p:ph type="title"/>
          </p:nvPr>
        </p:nvSpPr>
        <p:spPr/>
        <p:txBody>
          <a:bodyPr/>
          <a:lstStyle/>
          <a:p>
            <a:pPr eaLnBrk="1" hangingPunct="1"/>
            <a:r>
              <a:rPr lang="de-DE" dirty="0"/>
              <a:t>Dämmung, U-Wert</a:t>
            </a:r>
            <a:endParaRPr lang="de-DE" i="1" dirty="0"/>
          </a:p>
        </p:txBody>
      </p:sp>
      <p:sp>
        <p:nvSpPr>
          <p:cNvPr id="3" name="Textplatzhalter 2"/>
          <p:cNvSpPr>
            <a:spLocks noGrp="1"/>
          </p:cNvSpPr>
          <p:nvPr>
            <p:ph type="body" sz="quarter" idx="10"/>
          </p:nvPr>
        </p:nvSpPr>
        <p:spPr>
          <a:xfrm>
            <a:off x="776536" y="1268760"/>
            <a:ext cx="9073008" cy="432048"/>
          </a:xfrm>
        </p:spPr>
        <p:txBody>
          <a:bodyPr/>
          <a:lstStyle/>
          <a:p>
            <a:r>
              <a:rPr lang="de-DE" dirty="0"/>
              <a:t>U-Wert Berechnung</a:t>
            </a:r>
            <a:endParaRPr lang="de-DE" sz="1600" dirty="0"/>
          </a:p>
        </p:txBody>
      </p:sp>
      <p:sp>
        <p:nvSpPr>
          <p:cNvPr id="2" name="Textfeld 1"/>
          <p:cNvSpPr txBox="1"/>
          <p:nvPr/>
        </p:nvSpPr>
        <p:spPr bwMode="auto">
          <a:xfrm>
            <a:off x="2936776" y="1838580"/>
            <a:ext cx="2232248" cy="33855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algn="r"/>
            <a:r>
              <a:rPr lang="de-DE" sz="1600" dirty="0"/>
              <a:t>Wärmeübergang 1</a:t>
            </a:r>
            <a:endParaRPr lang="de-DE" sz="1600" baseline="-25000" dirty="0"/>
          </a:p>
        </p:txBody>
      </p:sp>
      <p:sp>
        <p:nvSpPr>
          <p:cNvPr id="6" name="Textfeld 5"/>
          <p:cNvSpPr txBox="1"/>
          <p:nvPr/>
        </p:nvSpPr>
        <p:spPr bwMode="auto">
          <a:xfrm>
            <a:off x="5169024" y="1838581"/>
            <a:ext cx="1629197" cy="33855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algn="ctr"/>
            <a:r>
              <a:rPr lang="de-DE" sz="1600" dirty="0"/>
              <a:t>Wärmeleitung</a:t>
            </a:r>
          </a:p>
        </p:txBody>
      </p:sp>
      <p:sp>
        <p:nvSpPr>
          <p:cNvPr id="7" name="Textfeld 6"/>
          <p:cNvSpPr txBox="1"/>
          <p:nvPr/>
        </p:nvSpPr>
        <p:spPr bwMode="auto">
          <a:xfrm>
            <a:off x="6825208" y="1838579"/>
            <a:ext cx="2160240" cy="33855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r>
              <a:rPr lang="de-DE" sz="1600" dirty="0"/>
              <a:t>Wärmeübergang 2</a:t>
            </a: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feld 9"/>
          <p:cNvSpPr txBox="1"/>
          <p:nvPr/>
        </p:nvSpPr>
        <p:spPr bwMode="auto">
          <a:xfrm>
            <a:off x="272480" y="1836113"/>
            <a:ext cx="3096344" cy="338554"/>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algn="r"/>
            <a:r>
              <a:rPr lang="de-DE" sz="1600" dirty="0"/>
              <a:t>Wärmedurchgang besteht aus: </a:t>
            </a:r>
            <a:endParaRPr lang="de-DE" sz="1600" baseline="-25000" dirty="0"/>
          </a:p>
        </p:txBody>
      </p:sp>
      <p:cxnSp>
        <p:nvCxnSpPr>
          <p:cNvPr id="5" name="Gerade Verbindung 4"/>
          <p:cNvCxnSpPr/>
          <p:nvPr/>
        </p:nvCxnSpPr>
        <p:spPr>
          <a:xfrm>
            <a:off x="5169024" y="1052736"/>
            <a:ext cx="0" cy="1121931"/>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 name="Gerade Verbindung 12"/>
          <p:cNvCxnSpPr/>
          <p:nvPr/>
        </p:nvCxnSpPr>
        <p:spPr>
          <a:xfrm>
            <a:off x="6753200" y="1052736"/>
            <a:ext cx="0" cy="1124399"/>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6870362"/>
      </p:ext>
    </p:extLst>
  </p:cSld>
  <p:clrMapOvr>
    <a:masterClrMapping/>
  </p:clrMapOvr>
  <p:transition spd="med">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Dämmung, U-Wert</a:t>
            </a:r>
            <a:endParaRPr lang="de-DE" i="1" dirty="0"/>
          </a:p>
        </p:txBody>
      </p:sp>
      <p:sp>
        <p:nvSpPr>
          <p:cNvPr id="6" name="Rechteck 5"/>
          <p:cNvSpPr/>
          <p:nvPr/>
        </p:nvSpPr>
        <p:spPr>
          <a:xfrm>
            <a:off x="776536" y="1268760"/>
            <a:ext cx="9217024" cy="400110"/>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Berechnung des U-Wertes für eine mehrschichtige Wand</a:t>
            </a:r>
          </a:p>
        </p:txBody>
      </p:sp>
      <p:pic>
        <p:nvPicPr>
          <p:cNvPr id="1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103" r="29365"/>
          <a:stretch/>
        </p:blipFill>
        <p:spPr bwMode="auto">
          <a:xfrm>
            <a:off x="272480" y="1988840"/>
            <a:ext cx="4860000" cy="2763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4675" y="2564904"/>
            <a:ext cx="5414829"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hteck 1"/>
          <p:cNvSpPr/>
          <p:nvPr/>
        </p:nvSpPr>
        <p:spPr>
          <a:xfrm>
            <a:off x="895558" y="5636277"/>
            <a:ext cx="2635209" cy="276999"/>
          </a:xfrm>
          <a:prstGeom prst="rect">
            <a:avLst/>
          </a:prstGeom>
        </p:spPr>
        <p:txBody>
          <a:bodyPr wrap="none">
            <a:spAutoFit/>
          </a:bodyPr>
          <a:lstStyle/>
          <a:p>
            <a:r>
              <a:rPr lang="de-DE" sz="1200" dirty="0"/>
              <a:t>Quelle: u-wert.net von Dr. Ralf Plag </a:t>
            </a:r>
          </a:p>
        </p:txBody>
      </p:sp>
    </p:spTree>
    <p:extLst>
      <p:ext uri="{BB962C8B-B14F-4D97-AF65-F5344CB8AC3E}">
        <p14:creationId xmlns:p14="http://schemas.microsoft.com/office/powerpoint/2010/main" val="2537032245"/>
      </p:ext>
    </p:extLst>
  </p:cSld>
  <p:clrMapOvr>
    <a:masterClrMapping/>
  </p:clrMapOvr>
  <p:transition spd="med">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7920880" cy="4924425"/>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latin typeface="Arial Unicode MS" pitchFamily="34" charset="-128"/>
                <a:ea typeface="Arial Unicode MS" pitchFamily="34" charset="-128"/>
                <a:cs typeface="Arial Unicode MS" pitchFamily="34" charset="-128"/>
              </a:rPr>
              <a:t>Was ist eigentlich Energie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In nicht allgemeingültiger Form definieren wir Energie als Fähigkeit, mechanische Arbeit zu verrichten, Wärme abzugeben oder Licht auszusenden.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Energie ist nötig, um einen Körper zu beschleunigen oder um ihn entgegen einer Kraft zu bewegen, um eine Substanz zu erwärmen, um Gas zu verdichten, um elektrischen Strom fließen zu lassen oder um elektromagnetische Wellen abzustrahlen.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Die Energie ist eine physikalische Größe, ihre SI-Einheit ist das Joule (J).</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Einheiten:		 1 cal = 4,19 J		1 J = 1 </a:t>
            </a:r>
            <a:r>
              <a:rPr lang="de-DE" sz="1600" dirty="0" err="1">
                <a:latin typeface="Arial Unicode MS" pitchFamily="34" charset="-128"/>
                <a:ea typeface="Arial Unicode MS" pitchFamily="34" charset="-128"/>
                <a:cs typeface="Arial Unicode MS" pitchFamily="34" charset="-128"/>
              </a:rPr>
              <a:t>Nm</a:t>
            </a:r>
            <a:r>
              <a:rPr lang="de-DE" sz="1600" dirty="0">
                <a:latin typeface="Arial Unicode MS" pitchFamily="34" charset="-128"/>
                <a:ea typeface="Arial Unicode MS" pitchFamily="34" charset="-128"/>
                <a:cs typeface="Arial Unicode MS" pitchFamily="34" charset="-128"/>
              </a:rPr>
              <a:t> = 1 </a:t>
            </a:r>
            <a:r>
              <a:rPr lang="de-DE" sz="1600" dirty="0" err="1">
                <a:latin typeface="Arial Unicode MS" pitchFamily="34" charset="-128"/>
                <a:ea typeface="Arial Unicode MS" pitchFamily="34" charset="-128"/>
                <a:cs typeface="Arial Unicode MS" pitchFamily="34" charset="-128"/>
              </a:rPr>
              <a:t>Ws</a:t>
            </a:r>
            <a:endParaRPr lang="de-DE" sz="16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endParaRPr lang="de-DE" sz="16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Energie lässt sich in verschiedene Energieformen umwandeln. Dabei kann die Gesamtenergie innerhalb eines abgeschlossenen Systems aufgrund der Energieerhaltung weder vermehrt noch vermindert werden (1. Hauptsatz der TD).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Weiterhin setzt der zweite Hauptsatz der Thermodynamik der Umwandelbarkeit prinzipielle Grenzen, insbesondere ist thermische Energie nur eingeschränkt in andere Energieformen umwandelbar und zwischen Systemen übertragbar. </a:t>
            </a:r>
            <a:endParaRPr lang="de-DE" sz="1600" dirty="0"/>
          </a:p>
        </p:txBody>
      </p:sp>
      <p:sp>
        <p:nvSpPr>
          <p:cNvPr id="7" name="Titel 1"/>
          <p:cNvSpPr>
            <a:spLocks noGrp="1"/>
          </p:cNvSpPr>
          <p:nvPr>
            <p:ph type="title"/>
          </p:nvPr>
        </p:nvSpPr>
        <p:spPr/>
        <p:txBody>
          <a:bodyPr/>
          <a:lstStyle/>
          <a:p>
            <a:pPr eaLnBrk="1" hangingPunct="1"/>
            <a:r>
              <a:rPr lang="de-DE" dirty="0"/>
              <a:t>Grundlagen - Energie</a:t>
            </a:r>
            <a:endParaRPr lang="de-DE" i="1" dirty="0"/>
          </a:p>
        </p:txBody>
      </p:sp>
    </p:spTree>
    <p:extLst>
      <p:ext uri="{BB962C8B-B14F-4D97-AF65-F5344CB8AC3E}">
        <p14:creationId xmlns:p14="http://schemas.microsoft.com/office/powerpoint/2010/main" val="1966704868"/>
      </p:ext>
    </p:extLst>
  </p:cSld>
  <p:clrMapOvr>
    <a:masterClrMapping/>
  </p:clrMapOvr>
  <p:transition spd="med">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Dämmung, U-Wert</a:t>
            </a:r>
            <a:endParaRPr lang="de-DE" i="1" dirty="0"/>
          </a:p>
        </p:txBody>
      </p:sp>
      <p:sp>
        <p:nvSpPr>
          <p:cNvPr id="6" name="Rechteck 5"/>
          <p:cNvSpPr/>
          <p:nvPr/>
        </p:nvSpPr>
        <p:spPr>
          <a:xfrm>
            <a:off x="776536" y="1268760"/>
            <a:ext cx="9217024" cy="400110"/>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latin typeface="Arial Unicode MS" pitchFamily="34" charset="-128"/>
                <a:ea typeface="Arial Unicode MS" pitchFamily="34" charset="-128"/>
                <a:cs typeface="Arial Unicode MS" pitchFamily="34" charset="-128"/>
              </a:rPr>
              <a:t>U-Wert – Normen</a:t>
            </a: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80581" y="1118939"/>
            <a:ext cx="880931" cy="869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4608" y="1760562"/>
            <a:ext cx="6229350" cy="447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1162591"/>
      </p:ext>
    </p:extLst>
  </p:cSld>
  <p:clrMapOvr>
    <a:masterClrMapping/>
  </p:clrMapOvr>
  <p:transition spd="med">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
          <p:cNvSpPr>
            <a:spLocks noGrp="1"/>
          </p:cNvSpPr>
          <p:nvPr>
            <p:ph type="title"/>
          </p:nvPr>
        </p:nvSpPr>
        <p:spPr/>
        <p:txBody>
          <a:bodyPr/>
          <a:lstStyle/>
          <a:p>
            <a:pPr eaLnBrk="1" hangingPunct="1"/>
            <a:r>
              <a:rPr lang="de-DE" dirty="0"/>
              <a:t>Heizwert &amp; Brennwert</a:t>
            </a:r>
            <a:endParaRPr lang="de-DE" i="1" dirty="0"/>
          </a:p>
        </p:txBody>
      </p:sp>
      <p:sp>
        <p:nvSpPr>
          <p:cNvPr id="3" name="Textplatzhalter 2"/>
          <p:cNvSpPr>
            <a:spLocks noGrp="1"/>
          </p:cNvSpPr>
          <p:nvPr>
            <p:ph type="body" sz="quarter" idx="10"/>
          </p:nvPr>
        </p:nvSpPr>
        <p:spPr>
          <a:xfrm>
            <a:off x="776536" y="1268760"/>
            <a:ext cx="9073008" cy="1846138"/>
          </a:xfrm>
        </p:spPr>
        <p:txBody>
          <a:bodyPr/>
          <a:lstStyle/>
          <a:p>
            <a:r>
              <a:rPr lang="de-DE" dirty="0"/>
              <a:t>Begriffe und Definition</a:t>
            </a:r>
            <a:endParaRPr lang="de-DE" sz="1600" dirty="0"/>
          </a:p>
          <a:p>
            <a:pPr marL="0" indent="0">
              <a:buNone/>
            </a:pPr>
            <a:endParaRPr lang="de-DE" sz="1600" dirty="0"/>
          </a:p>
        </p:txBody>
      </p:sp>
      <p:sp>
        <p:nvSpPr>
          <p:cNvPr id="4" name="Rechteck 3"/>
          <p:cNvSpPr/>
          <p:nvPr/>
        </p:nvSpPr>
        <p:spPr>
          <a:xfrm>
            <a:off x="776536" y="1743194"/>
            <a:ext cx="7848872" cy="4031873"/>
          </a:xfrm>
          <a:prstGeom prst="rect">
            <a:avLst/>
          </a:prstGeom>
        </p:spPr>
        <p:txBody>
          <a:bodyPr wrap="square">
            <a:spAutoFit/>
          </a:bodyPr>
          <a:lstStyle/>
          <a:p>
            <a:r>
              <a:rPr lang="de-DE" sz="1600" dirty="0"/>
              <a:t>Der Heizwert Hi (früher unterer Heizwert Hu) ist die bei einer Verbrennung maximal nutzbare Wärmemenge, bei der es </a:t>
            </a:r>
            <a:r>
              <a:rPr lang="de-DE" sz="1600" dirty="0">
                <a:solidFill>
                  <a:srgbClr val="0070C0"/>
                </a:solidFill>
              </a:rPr>
              <a:t>nicht</a:t>
            </a:r>
            <a:r>
              <a:rPr lang="de-DE" sz="1600" dirty="0"/>
              <a:t> zu einer Kondensation des im Abgas enthaltenen Wasserdampfes kommt, bezogen auf die Menge des eingesetzten Brennstoffs. Der Heizwert wird umgangssprachlich unpräzise „Energiegehalt“ oder „Energiewert“ genannt.</a:t>
            </a:r>
          </a:p>
          <a:p>
            <a:endParaRPr lang="de-DE" sz="1600" dirty="0"/>
          </a:p>
          <a:p>
            <a:r>
              <a:rPr lang="de-DE" sz="1600" dirty="0"/>
              <a:t>Der Heizwert ist also das Maß für die spezifisch je Bemessungseinheit nutzbare Wärmemenge </a:t>
            </a:r>
            <a:r>
              <a:rPr lang="de-DE" sz="1600" dirty="0">
                <a:solidFill>
                  <a:srgbClr val="0070C0"/>
                </a:solidFill>
              </a:rPr>
              <a:t>ohne</a:t>
            </a:r>
            <a:r>
              <a:rPr lang="de-DE" sz="1600" dirty="0"/>
              <a:t> Kondensationswärme. </a:t>
            </a:r>
          </a:p>
          <a:p>
            <a:endParaRPr lang="de-DE" sz="1600" dirty="0"/>
          </a:p>
          <a:p>
            <a:r>
              <a:rPr lang="de-DE" sz="1600" dirty="0"/>
              <a:t>Der Brennwert </a:t>
            </a:r>
            <a:r>
              <a:rPr lang="de-DE" sz="1600" dirty="0" err="1"/>
              <a:t>Hs</a:t>
            </a:r>
            <a:r>
              <a:rPr lang="de-DE" sz="1600" dirty="0"/>
              <a:t> (früher oberer Heizwert Ho) eines Brennstoffes gibt die Wärmemenge an, die bei Verbrennung und anschließender Abkühlung der Verbrennungsgase auf 25 °C </a:t>
            </a:r>
            <a:r>
              <a:rPr lang="de-DE" sz="1600" dirty="0">
                <a:solidFill>
                  <a:srgbClr val="0070C0"/>
                </a:solidFill>
              </a:rPr>
              <a:t>sowie deren Kondensation</a:t>
            </a:r>
            <a:r>
              <a:rPr lang="de-DE" sz="1600" dirty="0"/>
              <a:t> freigesetzt wird.</a:t>
            </a:r>
          </a:p>
          <a:p>
            <a:endParaRPr lang="de-DE" sz="1600" dirty="0"/>
          </a:p>
          <a:p>
            <a:r>
              <a:rPr lang="de-DE" sz="1600" dirty="0"/>
              <a:t>Brennwert ist immer höher als Heizwert.</a:t>
            </a:r>
          </a:p>
          <a:p>
            <a:endParaRPr lang="de-DE" sz="1600" dirty="0"/>
          </a:p>
          <a:p>
            <a:endParaRPr lang="de-DE" sz="1600" dirty="0"/>
          </a:p>
        </p:txBody>
      </p:sp>
    </p:spTree>
    <p:extLst>
      <p:ext uri="{BB962C8B-B14F-4D97-AF65-F5344CB8AC3E}">
        <p14:creationId xmlns:p14="http://schemas.microsoft.com/office/powerpoint/2010/main" val="333332050"/>
      </p:ext>
    </p:extLst>
  </p:cSld>
  <p:clrMapOvr>
    <a:masterClrMapping/>
  </p:clrMapOvr>
  <p:transition spd="med">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p:txBody>
          <a:bodyPr/>
          <a:lstStyle/>
          <a:p>
            <a:pPr eaLnBrk="1" hangingPunct="1"/>
            <a:r>
              <a:rPr lang="de-DE" dirty="0"/>
              <a:t>Heizwert &amp; Brennwert</a:t>
            </a:r>
            <a:endParaRPr lang="de-DE" i="1" dirty="0"/>
          </a:p>
        </p:txBody>
      </p:sp>
      <p:sp>
        <p:nvSpPr>
          <p:cNvPr id="2" name="Textplatzhalter 1"/>
          <p:cNvSpPr>
            <a:spLocks noGrp="1"/>
          </p:cNvSpPr>
          <p:nvPr>
            <p:ph type="body" sz="quarter" idx="10"/>
          </p:nvPr>
        </p:nvSpPr>
        <p:spPr>
          <a:xfrm>
            <a:off x="776536" y="1268760"/>
            <a:ext cx="8424936" cy="432048"/>
          </a:xfrm>
        </p:spPr>
        <p:txBody>
          <a:bodyPr/>
          <a:lstStyle/>
          <a:p>
            <a:r>
              <a:rPr lang="de-DE" dirty="0"/>
              <a:t>Umrechnungsfaktoren verschiedener Energieträger</a:t>
            </a:r>
            <a:endParaRPr lang="de-DE" sz="1600" dirty="0"/>
          </a:p>
        </p:txBody>
      </p:sp>
      <p:sp>
        <p:nvSpPr>
          <p:cNvPr id="4" name="Rectangle 2"/>
          <p:cNvSpPr>
            <a:spLocks noChangeArrowheads="1"/>
          </p:cNvSpPr>
          <p:nvPr/>
        </p:nvSpPr>
        <p:spPr bwMode="auto">
          <a:xfrm>
            <a:off x="5936915" y="1183829"/>
            <a:ext cx="3816424" cy="40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61" tIns="-6348"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900" b="1" i="0" u="none" strike="noStrike" cap="none" normalizeH="0" baseline="0" dirty="0">
              <a:ln>
                <a:noFill/>
              </a:ln>
              <a:solidFill>
                <a:srgbClr val="000000"/>
              </a:solidFill>
              <a:effectLst/>
              <a:latin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a:ln>
                <a:noFill/>
              </a:ln>
              <a:solidFill>
                <a:schemeClr val="tx1"/>
              </a:solidFill>
              <a:effectLst/>
              <a:latin typeface="Arial" pitchFamily="34" charset="0"/>
            </a:endParaRPr>
          </a:p>
        </p:txBody>
      </p:sp>
      <p:sp>
        <p:nvSpPr>
          <p:cNvPr id="5" name="Rechteck 4"/>
          <p:cNvSpPr/>
          <p:nvPr/>
        </p:nvSpPr>
        <p:spPr>
          <a:xfrm>
            <a:off x="1352600" y="1859340"/>
            <a:ext cx="7632848" cy="4154984"/>
          </a:xfrm>
          <a:prstGeom prst="rect">
            <a:avLst/>
          </a:prstGeom>
        </p:spPr>
        <p:txBody>
          <a:bodyPr wrap="square">
            <a:spAutoFit/>
          </a:bodyPr>
          <a:lstStyle/>
          <a:p>
            <a:r>
              <a:rPr lang="de-DE" dirty="0"/>
              <a:t>Brennstoff 	Heizwert → Brennwert 	Brennwert → Heizwert </a:t>
            </a:r>
          </a:p>
          <a:p>
            <a:endParaRPr lang="de-DE" dirty="0"/>
          </a:p>
          <a:p>
            <a:r>
              <a:rPr lang="de-DE" dirty="0"/>
              <a:t>Heizöl 			1,06 			0,943 </a:t>
            </a:r>
          </a:p>
          <a:p>
            <a:r>
              <a:rPr lang="de-DE" dirty="0"/>
              <a:t>Erdgas 			1,11 			0,901 </a:t>
            </a:r>
          </a:p>
          <a:p>
            <a:r>
              <a:rPr lang="de-DE" dirty="0"/>
              <a:t>Flüssiggas 		1,09 			0,917 </a:t>
            </a:r>
          </a:p>
          <a:p>
            <a:r>
              <a:rPr lang="de-DE" dirty="0"/>
              <a:t>Steinkohle 		1,04 			0,962 </a:t>
            </a:r>
          </a:p>
          <a:p>
            <a:r>
              <a:rPr lang="de-DE" dirty="0"/>
              <a:t>Braunkohle 		1,07 			0,935 </a:t>
            </a:r>
          </a:p>
          <a:p>
            <a:r>
              <a:rPr lang="de-DE" dirty="0"/>
              <a:t>Holz 			1,08 			0,926 </a:t>
            </a:r>
          </a:p>
          <a:p>
            <a:endParaRPr lang="de-DE" dirty="0"/>
          </a:p>
          <a:p>
            <a:r>
              <a:rPr lang="de-DE" dirty="0"/>
              <a:t>KWK 			1,00 			1,00 </a:t>
            </a:r>
          </a:p>
          <a:p>
            <a:r>
              <a:rPr lang="de-DE" dirty="0"/>
              <a:t>Fernwärme 		1,00 			1,00 </a:t>
            </a:r>
          </a:p>
          <a:p>
            <a:r>
              <a:rPr lang="de-DE" dirty="0"/>
              <a:t>Strom 			1,00 			1,00 </a:t>
            </a:r>
          </a:p>
          <a:p>
            <a:endParaRPr lang="de-DE" dirty="0"/>
          </a:p>
          <a:p>
            <a:endParaRPr lang="de-DE" dirty="0"/>
          </a:p>
          <a:p>
            <a:r>
              <a:rPr lang="de-DE" sz="1200" dirty="0"/>
              <a:t>Quelle: </a:t>
            </a:r>
            <a:r>
              <a:rPr lang="de-DE" sz="1200" dirty="0" err="1"/>
              <a:t>EnEV</a:t>
            </a:r>
            <a:endParaRPr lang="de-DE" sz="1200" dirty="0"/>
          </a:p>
        </p:txBody>
      </p:sp>
    </p:spTree>
    <p:extLst>
      <p:ext uri="{BB962C8B-B14F-4D97-AF65-F5344CB8AC3E}">
        <p14:creationId xmlns:p14="http://schemas.microsoft.com/office/powerpoint/2010/main" val="3988595521"/>
      </p:ext>
    </p:extLst>
  </p:cSld>
  <p:clrMapOvr>
    <a:masterClrMapping/>
  </p:clrMapOvr>
  <p:transition spd="med">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p:txBody>
          <a:bodyPr/>
          <a:lstStyle/>
          <a:p>
            <a:pPr eaLnBrk="1" hangingPunct="1"/>
            <a:r>
              <a:rPr lang="de-DE" dirty="0"/>
              <a:t>Volumenstrom und Druckverlust</a:t>
            </a:r>
            <a:endParaRPr lang="de-DE" i="1" dirty="0"/>
          </a:p>
        </p:txBody>
      </p:sp>
      <p:sp>
        <p:nvSpPr>
          <p:cNvPr id="2" name="Textplatzhalter 1"/>
          <p:cNvSpPr>
            <a:spLocks noGrp="1"/>
          </p:cNvSpPr>
          <p:nvPr>
            <p:ph type="body" sz="quarter" idx="10"/>
          </p:nvPr>
        </p:nvSpPr>
        <p:spPr>
          <a:xfrm>
            <a:off x="776536" y="1268760"/>
            <a:ext cx="8424936" cy="432048"/>
          </a:xfrm>
        </p:spPr>
        <p:txBody>
          <a:bodyPr/>
          <a:lstStyle/>
          <a:p>
            <a:r>
              <a:rPr lang="de-DE" dirty="0"/>
              <a:t>Umrechnungsfaktoren verschiedener Energieträger</a:t>
            </a:r>
            <a:endParaRPr lang="de-DE" sz="1600" dirty="0"/>
          </a:p>
        </p:txBody>
      </p:sp>
      <p:sp>
        <p:nvSpPr>
          <p:cNvPr id="4" name="Rectangle 2"/>
          <p:cNvSpPr>
            <a:spLocks noChangeArrowheads="1"/>
          </p:cNvSpPr>
          <p:nvPr/>
        </p:nvSpPr>
        <p:spPr bwMode="auto">
          <a:xfrm>
            <a:off x="5936915" y="1183829"/>
            <a:ext cx="3816424" cy="40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61" tIns="-6348"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900" b="1" i="0" u="none" strike="noStrike" cap="none" normalizeH="0" baseline="0" dirty="0">
              <a:ln>
                <a:noFill/>
              </a:ln>
              <a:solidFill>
                <a:srgbClr val="000000"/>
              </a:solidFill>
              <a:effectLst/>
              <a:latin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a:ln>
                <a:noFill/>
              </a:ln>
              <a:solidFill>
                <a:schemeClr val="tx1"/>
              </a:solidFill>
              <a:effectLst/>
              <a:latin typeface="Arial" pitchFamily="34" charset="0"/>
            </a:endParaRPr>
          </a:p>
        </p:txBody>
      </p:sp>
      <p:sp>
        <p:nvSpPr>
          <p:cNvPr id="5" name="Rechteck 4"/>
          <p:cNvSpPr/>
          <p:nvPr/>
        </p:nvSpPr>
        <p:spPr>
          <a:xfrm>
            <a:off x="1352600" y="1859340"/>
            <a:ext cx="7632848" cy="4154984"/>
          </a:xfrm>
          <a:prstGeom prst="rect">
            <a:avLst/>
          </a:prstGeom>
        </p:spPr>
        <p:txBody>
          <a:bodyPr wrap="square">
            <a:spAutoFit/>
          </a:bodyPr>
          <a:lstStyle/>
          <a:p>
            <a:r>
              <a:rPr lang="de-DE" dirty="0"/>
              <a:t>Brennstoff 	Heizwert → Brennwert 	Brennwert → Heizwert </a:t>
            </a:r>
          </a:p>
          <a:p>
            <a:endParaRPr lang="de-DE" dirty="0"/>
          </a:p>
          <a:p>
            <a:r>
              <a:rPr lang="de-DE" dirty="0"/>
              <a:t>Heizöl 			1,06 			0,943 </a:t>
            </a:r>
          </a:p>
          <a:p>
            <a:r>
              <a:rPr lang="de-DE" dirty="0"/>
              <a:t>Erdgas 			1,11 			0,901 </a:t>
            </a:r>
          </a:p>
          <a:p>
            <a:r>
              <a:rPr lang="de-DE" dirty="0"/>
              <a:t>Flüssiggas 		1,09 			0,917 </a:t>
            </a:r>
          </a:p>
          <a:p>
            <a:r>
              <a:rPr lang="de-DE" dirty="0"/>
              <a:t>Steinkohle 		1,04 			0,962 </a:t>
            </a:r>
          </a:p>
          <a:p>
            <a:r>
              <a:rPr lang="de-DE" dirty="0"/>
              <a:t>Braunkohle 		1,07 			0,935 </a:t>
            </a:r>
          </a:p>
          <a:p>
            <a:r>
              <a:rPr lang="de-DE" dirty="0"/>
              <a:t>Holz 			1,08 			0,926 </a:t>
            </a:r>
          </a:p>
          <a:p>
            <a:endParaRPr lang="de-DE" dirty="0"/>
          </a:p>
          <a:p>
            <a:r>
              <a:rPr lang="de-DE" dirty="0"/>
              <a:t>KWK 			1,00 			1,00 </a:t>
            </a:r>
          </a:p>
          <a:p>
            <a:r>
              <a:rPr lang="de-DE" dirty="0"/>
              <a:t>Fernwärme 		1,00 			1,00 </a:t>
            </a:r>
          </a:p>
          <a:p>
            <a:r>
              <a:rPr lang="de-DE" dirty="0"/>
              <a:t>Strom 			1,00 			1,00 </a:t>
            </a:r>
          </a:p>
          <a:p>
            <a:endParaRPr lang="de-DE" dirty="0"/>
          </a:p>
          <a:p>
            <a:endParaRPr lang="de-DE" dirty="0"/>
          </a:p>
          <a:p>
            <a:r>
              <a:rPr lang="de-DE" sz="1200" dirty="0"/>
              <a:t>Quelle: </a:t>
            </a:r>
            <a:r>
              <a:rPr lang="de-DE" sz="1200" dirty="0" err="1"/>
              <a:t>EnEV</a:t>
            </a:r>
            <a:endParaRPr lang="de-DE" sz="1200" dirty="0"/>
          </a:p>
        </p:txBody>
      </p:sp>
    </p:spTree>
    <p:extLst>
      <p:ext uri="{BB962C8B-B14F-4D97-AF65-F5344CB8AC3E}">
        <p14:creationId xmlns:p14="http://schemas.microsoft.com/office/powerpoint/2010/main" val="939750257"/>
      </p:ext>
    </p:extLst>
  </p:cSld>
  <p:clrMapOvr>
    <a:masterClrMapping/>
  </p:clrMapOvr>
  <p:transition spd="med">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p:txBody>
          <a:bodyPr/>
          <a:lstStyle/>
          <a:p>
            <a:pPr eaLnBrk="1" hangingPunct="1"/>
            <a:r>
              <a:rPr lang="de-DE" dirty="0"/>
              <a:t>Volumenstrom und Druckverlust</a:t>
            </a:r>
            <a:endParaRPr lang="de-DE" i="1" dirty="0"/>
          </a:p>
        </p:txBody>
      </p:sp>
      <p:sp>
        <p:nvSpPr>
          <p:cNvPr id="2" name="Textplatzhalter 1"/>
          <p:cNvSpPr>
            <a:spLocks noGrp="1"/>
          </p:cNvSpPr>
          <p:nvPr>
            <p:ph type="body" sz="quarter" idx="10"/>
          </p:nvPr>
        </p:nvSpPr>
        <p:spPr>
          <a:xfrm>
            <a:off x="776536" y="1268760"/>
            <a:ext cx="8424936" cy="432048"/>
          </a:xfrm>
        </p:spPr>
        <p:txBody>
          <a:bodyPr/>
          <a:lstStyle/>
          <a:p>
            <a:r>
              <a:rPr lang="de-DE" dirty="0"/>
              <a:t>Volumenstrom</a:t>
            </a:r>
            <a:endParaRPr lang="de-DE" sz="1600" dirty="0"/>
          </a:p>
        </p:txBody>
      </p:sp>
      <p:sp>
        <p:nvSpPr>
          <p:cNvPr id="4" name="Rectangle 2"/>
          <p:cNvSpPr>
            <a:spLocks noChangeArrowheads="1"/>
          </p:cNvSpPr>
          <p:nvPr/>
        </p:nvSpPr>
        <p:spPr bwMode="auto">
          <a:xfrm>
            <a:off x="5936915" y="1183829"/>
            <a:ext cx="3816424" cy="40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61" tIns="-6348"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900" b="1" i="0" u="none" strike="noStrike" cap="none" normalizeH="0" baseline="0" dirty="0">
              <a:ln>
                <a:noFill/>
              </a:ln>
              <a:solidFill>
                <a:srgbClr val="000000"/>
              </a:solidFill>
              <a:effectLst/>
              <a:latin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a:ln>
                <a:noFill/>
              </a:ln>
              <a:solidFill>
                <a:schemeClr val="tx1"/>
              </a:solidFill>
              <a:effectLst/>
              <a:latin typeface="Arial" pitchFamily="34" charset="0"/>
            </a:endParaRPr>
          </a:p>
        </p:txBody>
      </p:sp>
      <mc:AlternateContent xmlns:mc="http://schemas.openxmlformats.org/markup-compatibility/2006" xmlns:a14="http://schemas.microsoft.com/office/drawing/2010/main">
        <mc:Choice Requires="a14">
          <p:sp>
            <p:nvSpPr>
              <p:cNvPr id="5" name="Rechteck 4"/>
              <p:cNvSpPr/>
              <p:nvPr/>
            </p:nvSpPr>
            <p:spPr>
              <a:xfrm>
                <a:off x="1352600" y="1859340"/>
                <a:ext cx="7632848" cy="4493089"/>
              </a:xfrm>
              <a:prstGeom prst="rect">
                <a:avLst/>
              </a:prstGeom>
            </p:spPr>
            <p:txBody>
              <a:bodyPr wrap="square">
                <a:spAutoFit/>
              </a:bodyPr>
              <a:lstStyle/>
              <a:p>
                <a:r>
                  <a:rPr lang="de-DE" sz="1600" dirty="0"/>
                  <a:t>Unter einem Volumenstrom versteht man das Volumen eines Mediums, das sich innerhalb einer Zeiteinheit durch einen Querschnitt bewegt.</a:t>
                </a:r>
              </a:p>
              <a:p>
                <a:r>
                  <a:rPr lang="de-DE" sz="1000" dirty="0"/>
                  <a:t>		</a:t>
                </a:r>
                <a:r>
                  <a:rPr lang="de-DE" sz="1100" dirty="0"/>
                  <a:t>	</a:t>
                </a:r>
              </a:p>
              <a:p>
                <a:pPr/>
                <a14:m>
                  <m:oMathPara xmlns:m="http://schemas.openxmlformats.org/officeDocument/2006/math">
                    <m:oMathParaPr>
                      <m:jc m:val="centerGroup"/>
                    </m:oMathParaPr>
                    <m:oMath xmlns:m="http://schemas.openxmlformats.org/officeDocument/2006/math">
                      <m:r>
                        <a:rPr lang="de-DE" sz="2000" b="0" i="1" smtClean="0">
                          <a:latin typeface="Cambria Math"/>
                        </a:rPr>
                        <m:t>𝑉</m:t>
                      </m:r>
                      <m:r>
                        <a:rPr lang="de-DE" sz="2000" b="0" i="1" smtClean="0">
                          <a:latin typeface="Cambria Math"/>
                        </a:rPr>
                        <m:t>= </m:t>
                      </m:r>
                      <m:f>
                        <m:fPr>
                          <m:ctrlPr>
                            <a:rPr lang="de-DE" sz="2000" i="1" smtClean="0">
                              <a:latin typeface="Cambria Math" panose="02040503050406030204" pitchFamily="18" charset="0"/>
                            </a:rPr>
                          </m:ctrlPr>
                        </m:fPr>
                        <m:num>
                          <m:r>
                            <a:rPr lang="de-DE" sz="2000" b="0" i="1" smtClean="0">
                              <a:latin typeface="Cambria Math"/>
                            </a:rPr>
                            <m:t>𝑑𝑉</m:t>
                          </m:r>
                        </m:num>
                        <m:den>
                          <m:r>
                            <a:rPr lang="de-DE" sz="2000" b="0" i="1" smtClean="0">
                              <a:latin typeface="Cambria Math"/>
                            </a:rPr>
                            <m:t>𝑑𝑡</m:t>
                          </m:r>
                        </m:den>
                      </m:f>
                      <m:r>
                        <a:rPr lang="de-DE" sz="2000" b="0" i="1" smtClean="0">
                          <a:latin typeface="Cambria Math"/>
                        </a:rPr>
                        <m:t>=</m:t>
                      </m:r>
                      <m:f>
                        <m:fPr>
                          <m:ctrlPr>
                            <a:rPr lang="de-DE" sz="2000" i="1">
                              <a:latin typeface="Cambria Math" panose="02040503050406030204" pitchFamily="18" charset="0"/>
                            </a:rPr>
                          </m:ctrlPr>
                        </m:fPr>
                        <m:num>
                          <m:r>
                            <a:rPr lang="de-DE" sz="2000" i="1">
                              <a:latin typeface="Cambria Math"/>
                            </a:rPr>
                            <m:t>𝑉</m:t>
                          </m:r>
                        </m:num>
                        <m:den>
                          <m:r>
                            <a:rPr lang="de-DE" sz="2000" i="1">
                              <a:latin typeface="Cambria Math"/>
                            </a:rPr>
                            <m:t>𝑡</m:t>
                          </m:r>
                        </m:den>
                      </m:f>
                    </m:oMath>
                  </m:oMathPara>
                </a14:m>
                <a:endParaRPr lang="de-DE" sz="1600" dirty="0"/>
              </a:p>
              <a:p>
                <a:endParaRPr lang="de-DE" sz="1000" dirty="0"/>
              </a:p>
              <a:p>
                <a:r>
                  <a:rPr lang="de-DE" sz="1600" dirty="0"/>
                  <a:t>Volumenstrom [V] z.B. in m³/s, l/min oder m³/h </a:t>
                </a:r>
              </a:p>
              <a:p>
                <a:r>
                  <a:rPr lang="de-DE" sz="1600" dirty="0"/>
                  <a:t>Volumen [V] z.B. in cm³, dm³ oder m³, (</a:t>
                </a:r>
                <a:r>
                  <a:rPr lang="de-DE" sz="1600" dirty="0" err="1"/>
                  <a:t>dV</a:t>
                </a:r>
                <a:r>
                  <a:rPr lang="de-DE" sz="1600" dirty="0"/>
                  <a:t> bezeichnet die Differenz von V2 – V1) </a:t>
                </a:r>
              </a:p>
              <a:p>
                <a:r>
                  <a:rPr lang="de-DE" sz="1600" dirty="0"/>
                  <a:t>Zeit [t] z.B. in s, min oder h, (</a:t>
                </a:r>
                <a:r>
                  <a:rPr lang="de-DE" sz="1600" dirty="0" err="1"/>
                  <a:t>dt</a:t>
                </a:r>
                <a:r>
                  <a:rPr lang="de-DE" sz="1600" dirty="0"/>
                  <a:t> bezeichnet die Differenz von Zeit2 – Zeit1)</a:t>
                </a:r>
              </a:p>
              <a:p>
                <a:endParaRPr lang="de-DE" sz="1600" dirty="0"/>
              </a:p>
              <a:p>
                <a:endParaRPr lang="de-DE" sz="1600" dirty="0"/>
              </a:p>
              <a:p>
                <a:r>
                  <a:rPr lang="de-DE" sz="1600" dirty="0"/>
                  <a:t>Des Weiteren gilt für Gase und Flüssigkeiten die Beziehung:</a:t>
                </a:r>
              </a:p>
              <a:p>
                <a:endParaRPr lang="de-DE" sz="1000" dirty="0"/>
              </a:p>
              <a:p>
                <a:pPr/>
                <a14:m>
                  <m:oMathPara xmlns:m="http://schemas.openxmlformats.org/officeDocument/2006/math">
                    <m:oMathParaPr>
                      <m:jc m:val="centerGroup"/>
                    </m:oMathParaPr>
                    <m:oMath xmlns:m="http://schemas.openxmlformats.org/officeDocument/2006/math">
                      <m:r>
                        <a:rPr lang="de-DE" sz="2000" i="1">
                          <a:latin typeface="Cambria Math"/>
                        </a:rPr>
                        <m:t>𝑉</m:t>
                      </m:r>
                      <m:r>
                        <a:rPr lang="de-DE" sz="2000" i="1">
                          <a:latin typeface="Cambria Math"/>
                        </a:rPr>
                        <m:t>=</m:t>
                      </m:r>
                      <m:r>
                        <a:rPr lang="de-DE" sz="2000" b="0" i="1" smtClean="0">
                          <a:latin typeface="Cambria Math"/>
                        </a:rPr>
                        <m:t>𝐴</m:t>
                      </m:r>
                      <m:r>
                        <a:rPr lang="de-DE" sz="2000" b="0" i="1" smtClean="0">
                          <a:latin typeface="Cambria Math"/>
                        </a:rPr>
                        <m:t>∗</m:t>
                      </m:r>
                      <m:r>
                        <a:rPr lang="de-DE" sz="2000" b="0" i="1" smtClean="0">
                          <a:latin typeface="Cambria Math"/>
                        </a:rPr>
                        <m:t>𝑐</m:t>
                      </m:r>
                    </m:oMath>
                  </m:oMathPara>
                </a14:m>
                <a:endParaRPr lang="de-DE" sz="2000" dirty="0"/>
              </a:p>
              <a:p>
                <a:endParaRPr lang="de-DE" sz="1000" dirty="0"/>
              </a:p>
              <a:p>
                <a:r>
                  <a:rPr lang="de-DE" sz="1600" dirty="0"/>
                  <a:t>Volumenstrom [V], z.B. in m³/s </a:t>
                </a:r>
              </a:p>
              <a:p>
                <a:r>
                  <a:rPr lang="de-DE" sz="1600" dirty="0"/>
                  <a:t>mittlere Strömungsgeschwindigkeit [c], z.B. in m/s </a:t>
                </a:r>
              </a:p>
              <a:p>
                <a:r>
                  <a:rPr lang="de-DE" sz="1600" dirty="0"/>
                  <a:t>Querschnittsfläche [A] z.B. in m²</a:t>
                </a:r>
              </a:p>
              <a:p>
                <a:endParaRPr lang="de-DE" sz="1100" dirty="0"/>
              </a:p>
            </p:txBody>
          </p:sp>
        </mc:Choice>
        <mc:Fallback xmlns="">
          <p:sp>
            <p:nvSpPr>
              <p:cNvPr id="5" name="Rechteck 4"/>
              <p:cNvSpPr>
                <a:spLocks noRot="1" noChangeAspect="1" noMove="1" noResize="1" noEditPoints="1" noAdjustHandles="1" noChangeArrowheads="1" noChangeShapeType="1" noTextEdit="1"/>
              </p:cNvSpPr>
              <p:nvPr/>
            </p:nvSpPr>
            <p:spPr>
              <a:xfrm>
                <a:off x="1352600" y="1859340"/>
                <a:ext cx="7632848" cy="4493089"/>
              </a:xfrm>
              <a:prstGeom prst="rect">
                <a:avLst/>
              </a:prstGeom>
              <a:blipFill rotWithShape="1">
                <a:blip r:embed="rId2"/>
                <a:stretch>
                  <a:fillRect l="-479" t="-407"/>
                </a:stretch>
              </a:blipFill>
            </p:spPr>
            <p:txBody>
              <a:bodyPr/>
              <a:lstStyle/>
              <a:p>
                <a:r>
                  <a:rPr lang="de-DE">
                    <a:noFill/>
                  </a:rPr>
                  <a:t> </a:t>
                </a:r>
              </a:p>
            </p:txBody>
          </p:sp>
        </mc:Fallback>
      </mc:AlternateContent>
      <p:sp>
        <p:nvSpPr>
          <p:cNvPr id="10" name="Textfeld 9"/>
          <p:cNvSpPr txBox="1"/>
          <p:nvPr/>
        </p:nvSpPr>
        <p:spPr bwMode="auto">
          <a:xfrm>
            <a:off x="4448944" y="2528900"/>
            <a:ext cx="288032"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eaLnBrk="0" hangingPunct="0">
              <a:spcAft>
                <a:spcPts val="1200"/>
              </a:spcAft>
            </a:pPr>
            <a:r>
              <a:rPr lang="de-DE" sz="2400" dirty="0"/>
              <a:t>· </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
        <p:nvSpPr>
          <p:cNvPr id="33" name="Textfeld 32"/>
          <p:cNvSpPr txBox="1"/>
          <p:nvPr/>
        </p:nvSpPr>
        <p:spPr bwMode="auto">
          <a:xfrm>
            <a:off x="4628964" y="4689140"/>
            <a:ext cx="288032"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eaLnBrk="0" hangingPunct="0">
              <a:spcAft>
                <a:spcPts val="1200"/>
              </a:spcAft>
            </a:pPr>
            <a:r>
              <a:rPr lang="de-DE" sz="2400" dirty="0"/>
              <a:t>· </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
        <p:nvSpPr>
          <p:cNvPr id="34" name="Textfeld 33"/>
          <p:cNvSpPr txBox="1"/>
          <p:nvPr/>
        </p:nvSpPr>
        <p:spPr bwMode="auto">
          <a:xfrm>
            <a:off x="2792760" y="5121188"/>
            <a:ext cx="288032"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eaLnBrk="0" hangingPunct="0">
              <a:spcAft>
                <a:spcPts val="1200"/>
              </a:spcAft>
            </a:pPr>
            <a:r>
              <a:rPr lang="de-DE" sz="2400" dirty="0"/>
              <a:t>· </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
        <p:nvSpPr>
          <p:cNvPr id="35" name="Textfeld 34"/>
          <p:cNvSpPr txBox="1"/>
          <p:nvPr/>
        </p:nvSpPr>
        <p:spPr bwMode="auto">
          <a:xfrm>
            <a:off x="2792760" y="3068960"/>
            <a:ext cx="288032"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eaLnBrk="0" hangingPunct="0">
              <a:spcAft>
                <a:spcPts val="1200"/>
              </a:spcAft>
            </a:pPr>
            <a:r>
              <a:rPr lang="de-DE" sz="2400" dirty="0"/>
              <a:t>· </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104181967"/>
      </p:ext>
    </p:extLst>
  </p:cSld>
  <p:clrMapOvr>
    <a:masterClrMapping/>
  </p:clrMapOvr>
  <p:transition spd="med">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p:txBody>
          <a:bodyPr/>
          <a:lstStyle/>
          <a:p>
            <a:pPr eaLnBrk="1" hangingPunct="1"/>
            <a:r>
              <a:rPr lang="de-DE" dirty="0"/>
              <a:t>Volumenstrom und Druckverlust</a:t>
            </a:r>
            <a:endParaRPr lang="de-DE" i="1" dirty="0"/>
          </a:p>
        </p:txBody>
      </p:sp>
      <p:sp>
        <p:nvSpPr>
          <p:cNvPr id="2" name="Textplatzhalter 1"/>
          <p:cNvSpPr>
            <a:spLocks noGrp="1"/>
          </p:cNvSpPr>
          <p:nvPr>
            <p:ph type="body" sz="quarter" idx="10"/>
          </p:nvPr>
        </p:nvSpPr>
        <p:spPr>
          <a:xfrm>
            <a:off x="776536" y="1268760"/>
            <a:ext cx="8424936" cy="432048"/>
          </a:xfrm>
        </p:spPr>
        <p:txBody>
          <a:bodyPr/>
          <a:lstStyle/>
          <a:p>
            <a:r>
              <a:rPr lang="de-DE" dirty="0"/>
              <a:t>Druckverlust</a:t>
            </a:r>
            <a:endParaRPr lang="de-DE" sz="1600" dirty="0"/>
          </a:p>
        </p:txBody>
      </p:sp>
      <p:sp>
        <p:nvSpPr>
          <p:cNvPr id="4" name="Rectangle 2"/>
          <p:cNvSpPr>
            <a:spLocks noChangeArrowheads="1"/>
          </p:cNvSpPr>
          <p:nvPr/>
        </p:nvSpPr>
        <p:spPr bwMode="auto">
          <a:xfrm>
            <a:off x="5936915" y="1183829"/>
            <a:ext cx="3816424" cy="40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61" tIns="-6348"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900" b="1" i="0" u="none" strike="noStrike" cap="none" normalizeH="0" baseline="0" dirty="0">
              <a:ln>
                <a:noFill/>
              </a:ln>
              <a:solidFill>
                <a:srgbClr val="000000"/>
              </a:solidFill>
              <a:effectLst/>
              <a:latin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a:ln>
                <a:noFill/>
              </a:ln>
              <a:solidFill>
                <a:schemeClr val="tx1"/>
              </a:solidFill>
              <a:effectLst/>
              <a:latin typeface="Arial" pitchFamily="34" charset="0"/>
            </a:endParaRPr>
          </a:p>
        </p:txBody>
      </p:sp>
      <mc:AlternateContent xmlns:mc="http://schemas.openxmlformats.org/markup-compatibility/2006" xmlns:a14="http://schemas.microsoft.com/office/drawing/2010/main">
        <mc:Choice Requires="a14">
          <p:sp>
            <p:nvSpPr>
              <p:cNvPr id="5" name="Rechteck 4"/>
              <p:cNvSpPr/>
              <p:nvPr/>
            </p:nvSpPr>
            <p:spPr>
              <a:xfrm>
                <a:off x="1352600" y="2323592"/>
                <a:ext cx="7632848" cy="56534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de-DE" b="0" i="1" smtClean="0">
                          <a:latin typeface="Cambria Math"/>
                        </a:rPr>
                        <m:t>𝑑𝑃</m:t>
                      </m:r>
                      <m:r>
                        <a:rPr lang="de-DE" i="1">
                          <a:latin typeface="Cambria Math"/>
                        </a:rPr>
                        <m:t>= </m:t>
                      </m:r>
                      <m:f>
                        <m:fPr>
                          <m:ctrlPr>
                            <a:rPr lang="de-DE" i="1">
                              <a:latin typeface="Cambria Math" panose="02040503050406030204" pitchFamily="18" charset="0"/>
                            </a:rPr>
                          </m:ctrlPr>
                        </m:fPr>
                        <m:num>
                          <m:r>
                            <m:rPr>
                              <m:sty m:val="p"/>
                            </m:rPr>
                            <a:rPr lang="el-GR" b="0" i="1" smtClean="0">
                              <a:latin typeface="Cambria Math"/>
                            </a:rPr>
                            <m:t>ρ</m:t>
                          </m:r>
                        </m:num>
                        <m:den>
                          <m:r>
                            <a:rPr lang="de-DE" b="0" i="1" smtClean="0">
                              <a:latin typeface="Cambria Math"/>
                            </a:rPr>
                            <m:t>2</m:t>
                          </m:r>
                        </m:den>
                      </m:f>
                      <m:r>
                        <a:rPr lang="de-DE" b="0" i="1" smtClean="0">
                          <a:latin typeface="Cambria Math"/>
                        </a:rPr>
                        <m:t>∗</m:t>
                      </m:r>
                      <m:r>
                        <a:rPr lang="de-DE" b="0" i="1" smtClean="0">
                          <a:latin typeface="Cambria Math"/>
                        </a:rPr>
                        <m:t>𝑣</m:t>
                      </m:r>
                      <m:r>
                        <a:rPr lang="de-DE" b="0" i="1" baseline="30000" smtClean="0">
                          <a:latin typeface="Cambria Math"/>
                        </a:rPr>
                        <m:t>2</m:t>
                      </m:r>
                    </m:oMath>
                  </m:oMathPara>
                </a14:m>
                <a:endParaRPr lang="de-DE" sz="1400" baseline="30000" dirty="0"/>
              </a:p>
            </p:txBody>
          </p:sp>
        </mc:Choice>
        <mc:Fallback xmlns="">
          <p:sp>
            <p:nvSpPr>
              <p:cNvPr id="5" name="Rechteck 4"/>
              <p:cNvSpPr>
                <a:spLocks noRot="1" noChangeAspect="1" noMove="1" noResize="1" noEditPoints="1" noAdjustHandles="1" noChangeArrowheads="1" noChangeShapeType="1" noTextEdit="1"/>
              </p:cNvSpPr>
              <p:nvPr/>
            </p:nvSpPr>
            <p:spPr>
              <a:xfrm>
                <a:off x="1352600" y="2323592"/>
                <a:ext cx="7632848" cy="565348"/>
              </a:xfrm>
              <a:prstGeom prst="rect">
                <a:avLst/>
              </a:prstGeom>
              <a:blipFill rotWithShape="1">
                <a:blip r:embed="rId2"/>
                <a:stretch>
                  <a:fillRect/>
                </a:stretch>
              </a:blipFill>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6" name="Rechteck 5"/>
              <p:cNvSpPr/>
              <p:nvPr/>
            </p:nvSpPr>
            <p:spPr>
              <a:xfrm>
                <a:off x="1324372" y="1700808"/>
                <a:ext cx="7949108" cy="4685898"/>
              </a:xfrm>
              <a:prstGeom prst="rect">
                <a:avLst/>
              </a:prstGeom>
            </p:spPr>
            <p:txBody>
              <a:bodyPr wrap="square">
                <a:spAutoFit/>
              </a:bodyPr>
              <a:lstStyle/>
              <a:p>
                <a:r>
                  <a:rPr lang="de-DE" sz="1600" dirty="0"/>
                  <a:t>Der Druckverlust ist die durch Wandreibung und innere Fluidreibung in Rohrleitungen, Formstücken, Armaturen usw. entstehende Druckdifferenz. </a:t>
                </a:r>
              </a:p>
              <a:p>
                <a:endParaRPr lang="de-DE" sz="1050" dirty="0"/>
              </a:p>
              <a:p>
                <a:endParaRPr lang="de-DE" sz="1600" dirty="0"/>
              </a:p>
              <a:p>
                <a:endParaRPr lang="de-DE" sz="1600" dirty="0"/>
              </a:p>
              <a:p>
                <a:r>
                  <a:rPr lang="de-DE" sz="1600" dirty="0"/>
                  <a:t>Druckverlust [</a:t>
                </a:r>
                <a:r>
                  <a:rPr lang="de-DE" sz="1600" dirty="0" err="1"/>
                  <a:t>dP</a:t>
                </a:r>
                <a:r>
                  <a:rPr lang="de-DE" sz="1600" dirty="0"/>
                  <a:t>] z.B. in </a:t>
                </a:r>
                <a:r>
                  <a:rPr lang="de-DE" sz="1600" dirty="0" err="1"/>
                  <a:t>Pa</a:t>
                </a:r>
                <a:r>
                  <a:rPr lang="de-DE" sz="1600" dirty="0"/>
                  <a:t>, bar oder </a:t>
                </a:r>
                <a:r>
                  <a:rPr lang="de-DE" sz="1600" dirty="0" err="1"/>
                  <a:t>mbar</a:t>
                </a:r>
                <a:r>
                  <a:rPr lang="de-DE" sz="1600" dirty="0"/>
                  <a:t> </a:t>
                </a:r>
              </a:p>
              <a:p>
                <a:r>
                  <a:rPr lang="de-DE" sz="1600" dirty="0"/>
                  <a:t>Dichte [</a:t>
                </a:r>
                <a14:m>
                  <m:oMath xmlns:m="http://schemas.openxmlformats.org/officeDocument/2006/math">
                    <m:r>
                      <m:rPr>
                        <m:sty m:val="p"/>
                      </m:rPr>
                      <a:rPr lang="el-GR" sz="1600" i="1">
                        <a:latin typeface="Cambria Math"/>
                      </a:rPr>
                      <m:t>ρ</m:t>
                    </m:r>
                  </m:oMath>
                </a14:m>
                <a:r>
                  <a:rPr lang="de-DE" sz="1600" dirty="0"/>
                  <a:t>], z.B. in g/cm³, kg/dm³ oder kg/l</a:t>
                </a:r>
              </a:p>
              <a:p>
                <a:r>
                  <a:rPr lang="de-DE" sz="1600" dirty="0"/>
                  <a:t>Strömungsgeschwindigkeit [v] z.B. in m/s, km/h</a:t>
                </a:r>
              </a:p>
              <a:p>
                <a:endParaRPr lang="de-DE" sz="1600" dirty="0"/>
              </a:p>
              <a:p>
                <a:r>
                  <a:rPr lang="de-DE" sz="1600" dirty="0"/>
                  <a:t>Wie aus obigem Grundansatz zur Formel zur Druckdifferenz ersichtlich, geht die Strömungsgeschwindigkeit quadratisch in das Ergebnis ein.</a:t>
                </a:r>
              </a:p>
              <a:p>
                <a:endParaRPr lang="de-DE" sz="1600" dirty="0"/>
              </a:p>
              <a:p>
                <a:r>
                  <a:rPr lang="de-DE" sz="1600" dirty="0"/>
                  <a:t>Daraus folgt: 	½ Geschwindigkeit (doppelte Fläche) =  ¼ Druckverlust</a:t>
                </a:r>
              </a:p>
              <a:p>
                <a:r>
                  <a:rPr lang="de-DE" sz="1600" dirty="0"/>
                  <a:t>oder		 ½ Fläche (doppelte Geschwindigkeit) = vierfacher Druckverlust</a:t>
                </a:r>
              </a:p>
              <a:p>
                <a:endParaRPr lang="de-DE" sz="1600" dirty="0"/>
              </a:p>
              <a:p>
                <a:r>
                  <a:rPr lang="de-DE" sz="1600" dirty="0"/>
                  <a:t>Daraus folgt: Wärmepumpen benötigen im Vergleich zu Heizkesseln üblicherweise eine wesentlich erhöhte Wassermenge (ca. Faktor 2). Um vierfache Druckverluste zu vermeiden, müssen die Wasserrohrquerschnitte verdoppelt ausgeführt werden. Bei Rohren bedeutet dies in der Regel, zwei Standard-Nennweiten größer zu wählen.</a:t>
                </a:r>
              </a:p>
            </p:txBody>
          </p:sp>
        </mc:Choice>
        <mc:Fallback xmlns="">
          <p:sp>
            <p:nvSpPr>
              <p:cNvPr id="6" name="Rechteck 5"/>
              <p:cNvSpPr>
                <a:spLocks noRot="1" noChangeAspect="1" noMove="1" noResize="1" noEditPoints="1" noAdjustHandles="1" noChangeArrowheads="1" noChangeShapeType="1" noTextEdit="1"/>
              </p:cNvSpPr>
              <p:nvPr/>
            </p:nvSpPr>
            <p:spPr>
              <a:xfrm>
                <a:off x="1324372" y="1700808"/>
                <a:ext cx="7949108" cy="4685898"/>
              </a:xfrm>
              <a:prstGeom prst="rect">
                <a:avLst/>
              </a:prstGeom>
              <a:blipFill rotWithShape="1">
                <a:blip r:embed="rId3"/>
                <a:stretch>
                  <a:fillRect l="-383" t="-390" r="-307" b="-780"/>
                </a:stretch>
              </a:blipFill>
            </p:spPr>
            <p:txBody>
              <a:bodyPr/>
              <a:lstStyle/>
              <a:p>
                <a:r>
                  <a:rPr lang="de-DE">
                    <a:noFill/>
                  </a:rPr>
                  <a:t> </a:t>
                </a:r>
              </a:p>
            </p:txBody>
          </p:sp>
        </mc:Fallback>
      </mc:AlternateContent>
    </p:spTree>
    <p:extLst>
      <p:ext uri="{BB962C8B-B14F-4D97-AF65-F5344CB8AC3E}">
        <p14:creationId xmlns:p14="http://schemas.microsoft.com/office/powerpoint/2010/main" val="939750257"/>
      </p:ext>
    </p:extLst>
  </p:cSld>
  <p:clrMapOvr>
    <a:masterClrMapping/>
  </p:clrMapOvr>
  <p:transition spd="med">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p:txBody>
          <a:bodyPr/>
          <a:lstStyle/>
          <a:p>
            <a:pPr eaLnBrk="1" hangingPunct="1"/>
            <a:r>
              <a:rPr lang="de-DE" dirty="0"/>
              <a:t>Volumenstrom und Druckverlust</a:t>
            </a:r>
            <a:endParaRPr lang="de-DE" i="1" dirty="0"/>
          </a:p>
        </p:txBody>
      </p:sp>
      <p:sp>
        <p:nvSpPr>
          <p:cNvPr id="2" name="Textplatzhalter 1"/>
          <p:cNvSpPr>
            <a:spLocks noGrp="1"/>
          </p:cNvSpPr>
          <p:nvPr>
            <p:ph type="body" sz="quarter" idx="10"/>
          </p:nvPr>
        </p:nvSpPr>
        <p:spPr>
          <a:xfrm>
            <a:off x="776536" y="1268760"/>
            <a:ext cx="8424936" cy="432048"/>
          </a:xfrm>
        </p:spPr>
        <p:txBody>
          <a:bodyPr/>
          <a:lstStyle/>
          <a:p>
            <a:r>
              <a:rPr lang="de-DE" dirty="0"/>
              <a:t>Pumpendrehzahl - Affinitätsgesetze</a:t>
            </a:r>
            <a:endParaRPr lang="de-DE" sz="1600" dirty="0"/>
          </a:p>
        </p:txBody>
      </p:sp>
      <p:sp>
        <p:nvSpPr>
          <p:cNvPr id="4" name="Rectangle 2"/>
          <p:cNvSpPr>
            <a:spLocks noChangeArrowheads="1"/>
          </p:cNvSpPr>
          <p:nvPr/>
        </p:nvSpPr>
        <p:spPr bwMode="auto">
          <a:xfrm>
            <a:off x="5936915" y="1183829"/>
            <a:ext cx="3816424" cy="40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61" tIns="-6348"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900" b="1" i="0" u="none" strike="noStrike" cap="none" normalizeH="0" baseline="0" dirty="0">
              <a:ln>
                <a:noFill/>
              </a:ln>
              <a:solidFill>
                <a:srgbClr val="000000"/>
              </a:solidFill>
              <a:effectLst/>
              <a:latin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a:ln>
                <a:noFill/>
              </a:ln>
              <a:solidFill>
                <a:schemeClr val="tx1"/>
              </a:solidFill>
              <a:effectLst/>
              <a:latin typeface="Arial" pitchFamily="34" charset="0"/>
            </a:endParaRPr>
          </a:p>
        </p:txBody>
      </p:sp>
      <p:sp>
        <p:nvSpPr>
          <p:cNvPr id="6" name="Rechteck 5"/>
          <p:cNvSpPr/>
          <p:nvPr/>
        </p:nvSpPr>
        <p:spPr>
          <a:xfrm>
            <a:off x="1332147" y="1880820"/>
            <a:ext cx="8421191" cy="4401205"/>
          </a:xfrm>
          <a:prstGeom prst="rect">
            <a:avLst/>
          </a:prstGeom>
        </p:spPr>
        <p:txBody>
          <a:bodyPr wrap="square">
            <a:spAutoFit/>
          </a:bodyPr>
          <a:lstStyle/>
          <a:p>
            <a:r>
              <a:rPr lang="de-DE" sz="1600" dirty="0">
                <a:latin typeface="Arial" pitchFamily="34" charset="0"/>
                <a:cs typeface="Arial" pitchFamily="34" charset="0"/>
              </a:rPr>
              <a:t>Das Affinitätsgesetz beschreibt die Drehzahlabhängigkeit der Förderkenngrößen von Kreiselpumpen. Es lässt sich aus den allgemeinen Ähnlichkeitsbeziehungen als Sonderfall herleiten. Es gilt:	Beispiel n1= 1, n2 = 2 (Verdopplung)</a:t>
            </a:r>
          </a:p>
          <a:p>
            <a:endParaRPr lang="de-DE" sz="1600" dirty="0">
              <a:latin typeface="Arial" pitchFamily="34" charset="0"/>
              <a:cs typeface="Arial" pitchFamily="34" charset="0"/>
            </a:endParaRPr>
          </a:p>
          <a:p>
            <a:pPr marL="342900" indent="-342900">
              <a:buAutoNum type="arabicPeriod"/>
            </a:pPr>
            <a:r>
              <a:rPr lang="de-DE" sz="1600" dirty="0">
                <a:latin typeface="Arial" pitchFamily="34" charset="0"/>
                <a:cs typeface="Arial" pitchFamily="34" charset="0"/>
              </a:rPr>
              <a:t>Modellgesetz:	Im Verhältnis zur Drehzahl ändert sich das Volumen proportional.</a:t>
            </a:r>
          </a:p>
          <a:p>
            <a:pPr marL="0" lvl="3"/>
            <a:r>
              <a:rPr lang="de-DE" sz="2000" dirty="0">
                <a:latin typeface="Arial" pitchFamily="34" charset="0"/>
                <a:cs typeface="Arial" pitchFamily="34" charset="0"/>
              </a:rPr>
              <a:t>		</a:t>
            </a:r>
            <a:r>
              <a:rPr lang="de-DE" sz="1600" dirty="0">
                <a:latin typeface="Arial" pitchFamily="34" charset="0"/>
                <a:cs typeface="Arial" pitchFamily="34" charset="0"/>
              </a:rPr>
              <a:t>n</a:t>
            </a:r>
            <a:r>
              <a:rPr lang="de-DE" sz="1600" baseline="-25000" dirty="0">
                <a:latin typeface="Arial" pitchFamily="34" charset="0"/>
                <a:cs typeface="Arial" pitchFamily="34" charset="0"/>
              </a:rPr>
              <a:t>2</a:t>
            </a:r>
            <a:r>
              <a:rPr lang="de-DE" sz="1600" dirty="0">
                <a:latin typeface="Arial" pitchFamily="34" charset="0"/>
                <a:cs typeface="Arial" pitchFamily="34" charset="0"/>
              </a:rPr>
              <a:t>  : n</a:t>
            </a:r>
            <a:r>
              <a:rPr lang="de-DE" sz="1600" baseline="-25000" dirty="0">
                <a:latin typeface="Arial" pitchFamily="34" charset="0"/>
                <a:cs typeface="Arial" pitchFamily="34" charset="0"/>
              </a:rPr>
              <a:t>1</a:t>
            </a:r>
            <a:r>
              <a:rPr lang="de-DE" sz="1600" dirty="0">
                <a:latin typeface="Arial" pitchFamily="34" charset="0"/>
                <a:cs typeface="Arial" pitchFamily="34" charset="0"/>
              </a:rPr>
              <a:t>  = V</a:t>
            </a:r>
            <a:r>
              <a:rPr lang="de-DE" sz="1600" baseline="-25000" dirty="0">
                <a:latin typeface="Arial" pitchFamily="34" charset="0"/>
                <a:cs typeface="Arial" pitchFamily="34" charset="0"/>
              </a:rPr>
              <a:t>2</a:t>
            </a:r>
            <a:r>
              <a:rPr lang="de-DE" sz="1600" dirty="0">
                <a:latin typeface="Arial" pitchFamily="34" charset="0"/>
                <a:cs typeface="Arial" pitchFamily="34" charset="0"/>
              </a:rPr>
              <a:t> :  V</a:t>
            </a:r>
            <a:r>
              <a:rPr lang="de-DE" sz="1600" baseline="-25000" dirty="0">
                <a:latin typeface="Arial" pitchFamily="34" charset="0"/>
                <a:cs typeface="Arial" pitchFamily="34" charset="0"/>
              </a:rPr>
              <a:t>1</a:t>
            </a:r>
            <a:r>
              <a:rPr lang="de-DE" sz="1600" dirty="0">
                <a:latin typeface="Arial" pitchFamily="34" charset="0"/>
                <a:cs typeface="Arial" pitchFamily="34" charset="0"/>
              </a:rPr>
              <a:t> 		(V bedeutet Volumenstrom, also Menge)</a:t>
            </a:r>
          </a:p>
          <a:p>
            <a:pPr marL="0" lvl="3"/>
            <a:r>
              <a:rPr lang="de-DE" sz="1600" dirty="0">
                <a:latin typeface="Arial" pitchFamily="34" charset="0"/>
                <a:cs typeface="Arial" pitchFamily="34" charset="0"/>
              </a:rPr>
              <a:t>		 2  :  1  =  2   :  1</a:t>
            </a:r>
          </a:p>
          <a:p>
            <a:pPr marL="0" lvl="3"/>
            <a:endParaRPr lang="de-DE" sz="1200" dirty="0">
              <a:latin typeface="Arial" pitchFamily="34" charset="0"/>
              <a:cs typeface="Arial" pitchFamily="34" charset="0"/>
            </a:endParaRPr>
          </a:p>
          <a:p>
            <a:pPr marL="342900" indent="-342900">
              <a:buAutoNum type="arabicPeriod" startAt="2"/>
            </a:pPr>
            <a:r>
              <a:rPr lang="de-DE" sz="1600" dirty="0">
                <a:latin typeface="Arial" pitchFamily="34" charset="0"/>
                <a:cs typeface="Arial" pitchFamily="34" charset="0"/>
              </a:rPr>
              <a:t>Modellgesetz:	Im Verhältnis zur Drehzahl ändert sich der Druck quadratisch.</a:t>
            </a:r>
          </a:p>
          <a:p>
            <a:pPr marL="0" lvl="3"/>
            <a:r>
              <a:rPr lang="de-DE" sz="2000" dirty="0">
                <a:latin typeface="Arial" pitchFamily="34" charset="0"/>
                <a:cs typeface="Arial" pitchFamily="34" charset="0"/>
              </a:rPr>
              <a:t>		</a:t>
            </a:r>
            <a:r>
              <a:rPr lang="de-DE" sz="1600" dirty="0">
                <a:latin typeface="Arial" pitchFamily="34" charset="0"/>
                <a:cs typeface="Arial" pitchFamily="34" charset="0"/>
              </a:rPr>
              <a:t>(n</a:t>
            </a:r>
            <a:r>
              <a:rPr lang="de-DE" sz="1600" baseline="-25000" dirty="0">
                <a:latin typeface="Arial" pitchFamily="34" charset="0"/>
                <a:cs typeface="Arial" pitchFamily="34" charset="0"/>
              </a:rPr>
              <a:t>2</a:t>
            </a:r>
            <a:r>
              <a:rPr lang="de-DE" sz="1600" dirty="0">
                <a:latin typeface="Arial" pitchFamily="34" charset="0"/>
                <a:cs typeface="Arial" pitchFamily="34" charset="0"/>
              </a:rPr>
              <a:t> : n</a:t>
            </a:r>
            <a:r>
              <a:rPr lang="de-DE" sz="1600" baseline="-25000" dirty="0">
                <a:latin typeface="Arial" pitchFamily="34" charset="0"/>
                <a:cs typeface="Arial" pitchFamily="34" charset="0"/>
              </a:rPr>
              <a:t>1</a:t>
            </a:r>
            <a:r>
              <a:rPr lang="de-DE" sz="1600" dirty="0">
                <a:latin typeface="Arial" pitchFamily="34" charset="0"/>
                <a:cs typeface="Arial" pitchFamily="34" charset="0"/>
              </a:rPr>
              <a:t>)</a:t>
            </a:r>
            <a:r>
              <a:rPr lang="de-DE" sz="1600" baseline="30000" dirty="0">
                <a:latin typeface="Arial" pitchFamily="34" charset="0"/>
                <a:cs typeface="Arial" pitchFamily="34" charset="0"/>
              </a:rPr>
              <a:t>2  </a:t>
            </a:r>
            <a:r>
              <a:rPr lang="de-DE" sz="1600" dirty="0">
                <a:latin typeface="Arial" pitchFamily="34" charset="0"/>
                <a:cs typeface="Arial" pitchFamily="34" charset="0"/>
              </a:rPr>
              <a:t>= H</a:t>
            </a:r>
            <a:r>
              <a:rPr lang="de-DE" sz="1600" baseline="-25000" dirty="0">
                <a:latin typeface="Arial" pitchFamily="34" charset="0"/>
                <a:cs typeface="Arial" pitchFamily="34" charset="0"/>
              </a:rPr>
              <a:t>2</a:t>
            </a:r>
            <a:r>
              <a:rPr lang="de-DE" sz="1600" dirty="0">
                <a:latin typeface="Arial" pitchFamily="34" charset="0"/>
                <a:cs typeface="Arial" pitchFamily="34" charset="0"/>
              </a:rPr>
              <a:t> : H</a:t>
            </a:r>
            <a:r>
              <a:rPr lang="de-DE" sz="1600" baseline="-25000" dirty="0">
                <a:latin typeface="Arial" pitchFamily="34" charset="0"/>
                <a:cs typeface="Arial" pitchFamily="34" charset="0"/>
              </a:rPr>
              <a:t>1</a:t>
            </a:r>
            <a:r>
              <a:rPr lang="de-DE" sz="1600" dirty="0">
                <a:latin typeface="Arial" pitchFamily="34" charset="0"/>
                <a:cs typeface="Arial" pitchFamily="34" charset="0"/>
              </a:rPr>
              <a:t> </a:t>
            </a:r>
            <a:r>
              <a:rPr lang="de-DE" sz="2000" dirty="0">
                <a:latin typeface="Arial" pitchFamily="34" charset="0"/>
                <a:cs typeface="Arial" pitchFamily="34" charset="0"/>
              </a:rPr>
              <a:t>		</a:t>
            </a:r>
            <a:r>
              <a:rPr lang="de-DE" sz="1600" dirty="0">
                <a:latin typeface="Arial" pitchFamily="34" charset="0"/>
                <a:cs typeface="Arial" pitchFamily="34" charset="0"/>
              </a:rPr>
              <a:t>(H bedeutet Höhe, also Druck)</a:t>
            </a:r>
            <a:endParaRPr lang="de-DE" sz="2000" dirty="0">
              <a:latin typeface="Arial" pitchFamily="34" charset="0"/>
              <a:cs typeface="Arial" pitchFamily="34" charset="0"/>
            </a:endParaRPr>
          </a:p>
          <a:p>
            <a:pPr marL="0" lvl="3"/>
            <a:r>
              <a:rPr lang="de-DE" sz="2000" dirty="0">
                <a:latin typeface="Arial" pitchFamily="34" charset="0"/>
                <a:cs typeface="Arial" pitchFamily="34" charset="0"/>
              </a:rPr>
              <a:t>		</a:t>
            </a:r>
            <a:r>
              <a:rPr lang="de-DE" sz="1600" dirty="0">
                <a:latin typeface="Arial" pitchFamily="34" charset="0"/>
                <a:cs typeface="Arial" pitchFamily="34" charset="0"/>
              </a:rPr>
              <a:t>( 2  : 1 )</a:t>
            </a:r>
            <a:r>
              <a:rPr lang="de-DE" sz="1600" baseline="30000" dirty="0">
                <a:latin typeface="Arial" pitchFamily="34" charset="0"/>
                <a:cs typeface="Arial" pitchFamily="34" charset="0"/>
              </a:rPr>
              <a:t>2  </a:t>
            </a:r>
            <a:r>
              <a:rPr lang="de-DE" sz="1600" dirty="0">
                <a:latin typeface="Arial" pitchFamily="34" charset="0"/>
                <a:cs typeface="Arial" pitchFamily="34" charset="0"/>
              </a:rPr>
              <a:t>= 4  :  1 </a:t>
            </a:r>
            <a:endParaRPr lang="de-DE" sz="1600" baseline="30000" dirty="0">
              <a:latin typeface="Arial" pitchFamily="34" charset="0"/>
              <a:cs typeface="Arial" pitchFamily="34" charset="0"/>
            </a:endParaRPr>
          </a:p>
          <a:p>
            <a:endParaRPr lang="de-DE" sz="1200" dirty="0">
              <a:latin typeface="Arial" pitchFamily="34" charset="0"/>
              <a:cs typeface="Arial" pitchFamily="34" charset="0"/>
            </a:endParaRPr>
          </a:p>
          <a:p>
            <a:pPr marL="342900" indent="-342900">
              <a:buAutoNum type="arabicPeriod" startAt="3"/>
            </a:pPr>
            <a:r>
              <a:rPr lang="de-DE" sz="1600" dirty="0">
                <a:latin typeface="Arial" pitchFamily="34" charset="0"/>
                <a:cs typeface="Arial" pitchFamily="34" charset="0"/>
              </a:rPr>
              <a:t>Modellgesetz: 	Im Verhältnis zur Drehzahl ändert sich die Leistungsaufnahme in der 			dritten Potenz.</a:t>
            </a:r>
          </a:p>
          <a:p>
            <a:r>
              <a:rPr lang="de-DE" sz="1600" dirty="0">
                <a:latin typeface="Arial" pitchFamily="34" charset="0"/>
                <a:cs typeface="Arial" pitchFamily="34" charset="0"/>
              </a:rPr>
              <a:t> 		(n</a:t>
            </a:r>
            <a:r>
              <a:rPr lang="de-DE" sz="1600" baseline="-25000" dirty="0">
                <a:latin typeface="Arial" pitchFamily="34" charset="0"/>
                <a:cs typeface="Arial" pitchFamily="34" charset="0"/>
              </a:rPr>
              <a:t>2</a:t>
            </a:r>
            <a:r>
              <a:rPr lang="de-DE" sz="1600" dirty="0">
                <a:latin typeface="Arial" pitchFamily="34" charset="0"/>
                <a:cs typeface="Arial" pitchFamily="34" charset="0"/>
              </a:rPr>
              <a:t> : n</a:t>
            </a:r>
            <a:r>
              <a:rPr lang="de-DE" sz="1600" baseline="-25000" dirty="0">
                <a:latin typeface="Arial" pitchFamily="34" charset="0"/>
                <a:cs typeface="Arial" pitchFamily="34" charset="0"/>
              </a:rPr>
              <a:t>1</a:t>
            </a:r>
            <a:r>
              <a:rPr lang="de-DE" sz="1600" dirty="0">
                <a:latin typeface="Arial" pitchFamily="34" charset="0"/>
                <a:cs typeface="Arial" pitchFamily="34" charset="0"/>
              </a:rPr>
              <a:t>)</a:t>
            </a:r>
            <a:r>
              <a:rPr lang="de-DE" sz="1600" baseline="30000" dirty="0">
                <a:latin typeface="Arial" pitchFamily="34" charset="0"/>
                <a:cs typeface="Arial" pitchFamily="34" charset="0"/>
              </a:rPr>
              <a:t>3  </a:t>
            </a:r>
            <a:r>
              <a:rPr lang="de-DE" sz="1600" dirty="0">
                <a:latin typeface="Arial" pitchFamily="34" charset="0"/>
                <a:cs typeface="Arial" pitchFamily="34" charset="0"/>
              </a:rPr>
              <a:t>= P</a:t>
            </a:r>
            <a:r>
              <a:rPr lang="de-DE" sz="1600" baseline="-25000" dirty="0">
                <a:latin typeface="Arial" pitchFamily="34" charset="0"/>
                <a:cs typeface="Arial" pitchFamily="34" charset="0"/>
              </a:rPr>
              <a:t>2</a:t>
            </a:r>
            <a:r>
              <a:rPr lang="de-DE" sz="1600" dirty="0">
                <a:latin typeface="Arial" pitchFamily="34" charset="0"/>
                <a:cs typeface="Arial" pitchFamily="34" charset="0"/>
              </a:rPr>
              <a:t> : P</a:t>
            </a:r>
            <a:r>
              <a:rPr lang="de-DE" sz="1600" baseline="-25000" dirty="0">
                <a:latin typeface="Arial" pitchFamily="34" charset="0"/>
                <a:cs typeface="Arial" pitchFamily="34" charset="0"/>
              </a:rPr>
              <a:t>1</a:t>
            </a:r>
            <a:r>
              <a:rPr lang="de-DE" sz="1600" dirty="0">
                <a:latin typeface="Arial" pitchFamily="34" charset="0"/>
                <a:cs typeface="Arial" pitchFamily="34" charset="0"/>
              </a:rPr>
              <a:t> 		(P bedeutet elektr. Leistungsaufnahme) </a:t>
            </a:r>
          </a:p>
          <a:p>
            <a:pPr marL="0" lvl="3"/>
            <a:r>
              <a:rPr lang="de-DE" sz="2000" dirty="0">
                <a:latin typeface="Arial" pitchFamily="34" charset="0"/>
                <a:cs typeface="Arial" pitchFamily="34" charset="0"/>
              </a:rPr>
              <a:t>		</a:t>
            </a:r>
            <a:r>
              <a:rPr lang="de-DE" sz="1600" dirty="0">
                <a:latin typeface="Arial" pitchFamily="34" charset="0"/>
                <a:cs typeface="Arial" pitchFamily="34" charset="0"/>
              </a:rPr>
              <a:t>( 2  : 1 )</a:t>
            </a:r>
            <a:r>
              <a:rPr lang="de-DE" sz="1600" baseline="30000" dirty="0">
                <a:latin typeface="Arial" pitchFamily="34" charset="0"/>
                <a:cs typeface="Arial" pitchFamily="34" charset="0"/>
              </a:rPr>
              <a:t>3  </a:t>
            </a:r>
            <a:r>
              <a:rPr lang="de-DE" sz="1600" dirty="0">
                <a:latin typeface="Arial" pitchFamily="34" charset="0"/>
                <a:cs typeface="Arial" pitchFamily="34" charset="0"/>
              </a:rPr>
              <a:t>=  8  :  1 </a:t>
            </a:r>
            <a:endParaRPr lang="de-DE" sz="1600" baseline="30000" dirty="0">
              <a:latin typeface="Arial" pitchFamily="34" charset="0"/>
              <a:cs typeface="Arial" pitchFamily="34" charset="0"/>
            </a:endParaRPr>
          </a:p>
          <a:p>
            <a:r>
              <a:rPr lang="de-DE" sz="1600" dirty="0">
                <a:latin typeface="Arial" pitchFamily="34" charset="0"/>
                <a:cs typeface="Arial" pitchFamily="34" charset="0"/>
              </a:rPr>
              <a:t> </a:t>
            </a:r>
          </a:p>
        </p:txBody>
      </p:sp>
      <p:pic>
        <p:nvPicPr>
          <p:cNvPr id="3080" name="Picture 8" descr="http://impeller.net/pics/magazine/Afini-Modell-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052513"/>
            <a:ext cx="533400" cy="3810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http://impeller.net/pics/magazine/Afini-Modell-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0672" y="4221088"/>
            <a:ext cx="695325" cy="485775"/>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http://impeller.net/pics/magazine/Afini-Modell-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5282" y="3248980"/>
            <a:ext cx="533400" cy="3810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http://impeller.net/pics/magazine/Afini-Modell-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4668" y="5409220"/>
            <a:ext cx="657225" cy="485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9750257"/>
      </p:ext>
    </p:extLst>
  </p:cSld>
  <p:clrMapOvr>
    <a:masterClrMapping/>
  </p:clrMapOvr>
  <p:transition spd="med">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Einheiten</a:t>
            </a:r>
            <a:endParaRPr lang="de-DE" i="1" dirty="0"/>
          </a:p>
        </p:txBody>
      </p:sp>
      <mc:AlternateContent xmlns:mc="http://schemas.openxmlformats.org/markup-compatibility/2006" xmlns:a14="http://schemas.microsoft.com/office/drawing/2010/main">
        <mc:Choice Requires="a14">
          <p:sp>
            <p:nvSpPr>
              <p:cNvPr id="2" name="Textplatzhalter 1"/>
              <p:cNvSpPr>
                <a:spLocks noGrp="1"/>
              </p:cNvSpPr>
              <p:nvPr>
                <p:ph type="body" sz="quarter" idx="10"/>
              </p:nvPr>
            </p:nvSpPr>
            <p:spPr>
              <a:xfrm>
                <a:off x="776536" y="1268760"/>
                <a:ext cx="8928992" cy="5040560"/>
              </a:xfrm>
            </p:spPr>
            <p:txBody>
              <a:bodyPr/>
              <a:lstStyle/>
              <a:p>
                <a:r>
                  <a:rPr lang="de-DE" dirty="0"/>
                  <a:t>Energetische Einheiten und Umrechnungsfaktoren</a:t>
                </a:r>
              </a:p>
              <a:p>
                <a:pPr marL="0" indent="0">
                  <a:spcAft>
                    <a:spcPts val="0"/>
                  </a:spcAft>
                  <a:buNone/>
                </a:pPr>
                <a:r>
                  <a:rPr lang="de-DE" sz="1400" dirty="0"/>
                  <a:t>Größe 	   Größen-	Einheit 		Zeichen 	SI-	         Umrechnungen</a:t>
                </a:r>
              </a:p>
              <a:p>
                <a:pPr marL="0" indent="0">
                  <a:spcAft>
                    <a:spcPts val="0"/>
                  </a:spcAft>
                  <a:buNone/>
                </a:pPr>
                <a:r>
                  <a:rPr lang="de-DE" sz="1400" dirty="0"/>
                  <a:t>	   </a:t>
                </a:r>
                <a:r>
                  <a:rPr lang="de-DE" sz="1400" dirty="0" err="1"/>
                  <a:t>symbol</a:t>
                </a:r>
                <a:r>
                  <a:rPr lang="de-DE" sz="1400" dirty="0"/>
                  <a:t>				Einheit		</a:t>
                </a:r>
              </a:p>
              <a:p>
                <a:pPr marL="0" indent="0">
                  <a:spcAft>
                    <a:spcPts val="0"/>
                  </a:spcAft>
                  <a:buNone/>
                </a:pPr>
                <a:endParaRPr lang="de-DE" sz="1400" dirty="0"/>
              </a:p>
              <a:p>
                <a:pPr marL="0" indent="0">
                  <a:buNone/>
                </a:pPr>
                <a:r>
                  <a:rPr lang="de-DE" sz="1400" dirty="0"/>
                  <a:t>Kraft	     </a:t>
                </a:r>
                <a:r>
                  <a:rPr lang="de-DE" sz="1400" i="1" dirty="0"/>
                  <a:t>F 	</a:t>
                </a:r>
                <a:r>
                  <a:rPr lang="de-DE" sz="1400" dirty="0"/>
                  <a:t>Newton		N	1 N = 1 </a:t>
                </a:r>
                <a14:m>
                  <m:oMath xmlns:m="http://schemas.openxmlformats.org/officeDocument/2006/math">
                    <m:f>
                      <m:fPr>
                        <m:ctrlPr>
                          <a:rPr lang="de-DE" sz="1400" i="1" smtClean="0">
                            <a:latin typeface="Cambria Math" panose="02040503050406030204" pitchFamily="18" charset="0"/>
                          </a:rPr>
                        </m:ctrlPr>
                      </m:fPr>
                      <m:num>
                        <m:r>
                          <m:rPr>
                            <m:sty m:val="p"/>
                          </m:rPr>
                          <a:rPr lang="de-DE" sz="1400" b="0" i="0" smtClean="0">
                            <a:latin typeface="Cambria Math"/>
                          </a:rPr>
                          <m:t>kg</m:t>
                        </m:r>
                        <m:r>
                          <a:rPr lang="de-DE" sz="1400" b="0" i="0" smtClean="0">
                            <a:latin typeface="Cambria Math"/>
                          </a:rPr>
                          <m:t> </m:t>
                        </m:r>
                        <m:r>
                          <m:rPr>
                            <m:sty m:val="p"/>
                          </m:rPr>
                          <a:rPr lang="de-DE" sz="1400" b="0" i="0" smtClean="0">
                            <a:latin typeface="Cambria Math"/>
                          </a:rPr>
                          <m:t>m</m:t>
                        </m:r>
                        <m:r>
                          <a:rPr lang="de-DE" sz="1400" b="0" i="0" smtClean="0">
                            <a:latin typeface="Cambria Math"/>
                          </a:rPr>
                          <m:t> </m:t>
                        </m:r>
                      </m:num>
                      <m:den>
                        <m:r>
                          <m:rPr>
                            <m:sty m:val="p"/>
                          </m:rPr>
                          <a:rPr lang="de-DE" sz="1400" b="0" i="0" smtClean="0">
                            <a:latin typeface="Cambria Math"/>
                          </a:rPr>
                          <m:t>s</m:t>
                        </m:r>
                        <m:r>
                          <a:rPr lang="de-DE" sz="1400" b="0" i="0" smtClean="0">
                            <a:latin typeface="Cambria Math"/>
                          </a:rPr>
                          <m:t>²</m:t>
                        </m:r>
                      </m:den>
                    </m:f>
                  </m:oMath>
                </a14:m>
                <a:r>
                  <a:rPr lang="de-DE" sz="1400" dirty="0"/>
                  <a:t>        1 </a:t>
                </a:r>
                <a:r>
                  <a:rPr lang="de-DE" sz="1400" dirty="0" err="1"/>
                  <a:t>kp</a:t>
                </a:r>
                <a:r>
                  <a:rPr lang="de-DE" sz="1400" dirty="0"/>
                  <a:t> = 9,81 N </a:t>
                </a:r>
              </a:p>
              <a:p>
                <a:pPr marL="0" indent="0">
                  <a:spcAft>
                    <a:spcPts val="0"/>
                  </a:spcAft>
                  <a:buNone/>
                </a:pPr>
                <a:r>
                  <a:rPr lang="de-DE" sz="1400" dirty="0"/>
                  <a:t>Druck	     </a:t>
                </a:r>
                <a:r>
                  <a:rPr lang="de-DE" sz="1400" i="1" dirty="0"/>
                  <a:t>p</a:t>
                </a:r>
                <a:r>
                  <a:rPr lang="de-DE" sz="1400" dirty="0"/>
                  <a:t>	Pascal 		</a:t>
                </a:r>
                <a:r>
                  <a:rPr lang="de-DE" sz="1400" dirty="0" err="1"/>
                  <a:t>Pa</a:t>
                </a:r>
                <a:r>
                  <a:rPr lang="de-DE" sz="1400" dirty="0"/>
                  <a:t> 	1 </a:t>
                </a:r>
                <a:r>
                  <a:rPr lang="de-DE" sz="1400" dirty="0" err="1"/>
                  <a:t>Pa</a:t>
                </a:r>
                <a:r>
                  <a:rPr lang="de-DE" sz="1400" dirty="0"/>
                  <a:t> =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N</m:t>
                        </m:r>
                        <m:r>
                          <a:rPr lang="de-DE" sz="1400" i="0">
                            <a:latin typeface="Cambria Math"/>
                          </a:rPr>
                          <m:t> </m:t>
                        </m:r>
                      </m:num>
                      <m:den>
                        <m:r>
                          <m:rPr>
                            <m:sty m:val="p"/>
                          </m:rPr>
                          <a:rPr lang="de-DE" sz="1400" b="0" i="0" smtClean="0">
                            <a:latin typeface="Cambria Math"/>
                          </a:rPr>
                          <m:t>m</m:t>
                        </m:r>
                        <m:r>
                          <a:rPr lang="de-DE" sz="1400" i="0">
                            <a:latin typeface="Cambria Math"/>
                          </a:rPr>
                          <m:t>²</m:t>
                        </m:r>
                      </m:den>
                    </m:f>
                  </m:oMath>
                </a14:m>
                <a:r>
                  <a:rPr lang="de-DE" sz="1400" dirty="0"/>
                  <a:t>	         1 bar = 10</a:t>
                </a:r>
                <a:r>
                  <a:rPr lang="de-DE" sz="1400" baseline="30000" dirty="0"/>
                  <a:t>5 </a:t>
                </a:r>
                <a:r>
                  <a:rPr lang="de-DE" sz="1400" dirty="0" err="1"/>
                  <a:t>Pa</a:t>
                </a:r>
                <a:r>
                  <a:rPr lang="de-DE" sz="1400" dirty="0"/>
                  <a:t> = 0,1 </a:t>
                </a:r>
                <a:r>
                  <a:rPr lang="de-DE" sz="1400" dirty="0" err="1"/>
                  <a:t>Mpa</a:t>
                </a:r>
                <a:endParaRPr lang="de-DE" sz="1400" dirty="0"/>
              </a:p>
              <a:p>
                <a:pPr marL="0" indent="0">
                  <a:spcAft>
                    <a:spcPts val="600"/>
                  </a:spcAft>
                  <a:buNone/>
                </a:pPr>
                <a:r>
                  <a:rPr lang="de-DE" sz="1400" dirty="0"/>
                  <a:t>						         1 </a:t>
                </a:r>
                <a:r>
                  <a:rPr lang="de-DE" sz="1400" dirty="0" err="1"/>
                  <a:t>at</a:t>
                </a:r>
                <a:r>
                  <a:rPr lang="de-DE" sz="1400" dirty="0"/>
                  <a:t> = 1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kp</m:t>
                        </m:r>
                        <m:r>
                          <a:rPr lang="de-DE" sz="1400" i="0">
                            <a:latin typeface="Cambria Math"/>
                          </a:rPr>
                          <m:t> </m:t>
                        </m:r>
                      </m:num>
                      <m:den>
                        <m:r>
                          <m:rPr>
                            <m:sty m:val="p"/>
                          </m:rPr>
                          <a:rPr lang="de-DE" sz="1400" b="0" i="0" smtClean="0">
                            <a:latin typeface="Cambria Math"/>
                          </a:rPr>
                          <m:t>c</m:t>
                        </m:r>
                        <m:r>
                          <m:rPr>
                            <m:sty m:val="p"/>
                          </m:rPr>
                          <a:rPr lang="de-DE" sz="1400" i="0">
                            <a:latin typeface="Cambria Math"/>
                          </a:rPr>
                          <m:t>m</m:t>
                        </m:r>
                        <m:r>
                          <a:rPr lang="de-DE" sz="1400" i="0">
                            <a:latin typeface="Cambria Math"/>
                          </a:rPr>
                          <m:t>²</m:t>
                        </m:r>
                      </m:den>
                    </m:f>
                  </m:oMath>
                </a14:m>
                <a:r>
                  <a:rPr lang="de-DE" sz="1400" dirty="0"/>
                  <a:t> = 9,81 x 10</a:t>
                </a:r>
                <a:r>
                  <a:rPr lang="de-DE" sz="1400" baseline="30000" dirty="0"/>
                  <a:t>4 </a:t>
                </a:r>
                <a:r>
                  <a:rPr lang="de-DE" sz="1400" dirty="0" err="1"/>
                  <a:t>Pa</a:t>
                </a:r>
                <a:endParaRPr lang="de-DE" sz="1400" dirty="0"/>
              </a:p>
              <a:p>
                <a:pPr marL="0" indent="0">
                  <a:buNone/>
                </a:pPr>
                <a:r>
                  <a:rPr lang="de-DE" sz="1400" dirty="0"/>
                  <a:t>						         1 </a:t>
                </a:r>
                <a:r>
                  <a:rPr lang="de-DE" sz="1400" dirty="0" err="1"/>
                  <a:t>atm</a:t>
                </a:r>
                <a:r>
                  <a:rPr lang="de-DE" sz="1400" dirty="0"/>
                  <a:t> = 760 Torr = 1,013 x 10</a:t>
                </a:r>
                <a:r>
                  <a:rPr lang="de-DE" sz="1400" baseline="30000" dirty="0"/>
                  <a:t>5 </a:t>
                </a:r>
                <a:r>
                  <a:rPr lang="de-DE" sz="1400" dirty="0" err="1"/>
                  <a:t>Pa</a:t>
                </a:r>
                <a:endParaRPr lang="de-DE" sz="1400" dirty="0"/>
              </a:p>
              <a:p>
                <a:pPr marL="0" indent="0">
                  <a:spcAft>
                    <a:spcPts val="600"/>
                  </a:spcAft>
                  <a:buNone/>
                </a:pPr>
                <a:r>
                  <a:rPr lang="de-DE" sz="1400" dirty="0"/>
                  <a:t>Masse	      </a:t>
                </a:r>
                <a:r>
                  <a:rPr lang="de-DE" sz="1400" i="1" dirty="0"/>
                  <a:t>m</a:t>
                </a:r>
                <a:r>
                  <a:rPr lang="de-DE" sz="1400" dirty="0"/>
                  <a:t>	Kilogramm		 kg	 	         1 kg = 10</a:t>
                </a:r>
                <a:r>
                  <a:rPr lang="de-DE" sz="1400" baseline="30000" dirty="0"/>
                  <a:t>-3</a:t>
                </a:r>
                <a:r>
                  <a:rPr lang="de-DE" sz="1400" dirty="0"/>
                  <a:t> t = 10</a:t>
                </a:r>
                <a:r>
                  <a:rPr lang="de-DE" sz="1400" baseline="30000" dirty="0"/>
                  <a:t>3</a:t>
                </a:r>
                <a:r>
                  <a:rPr lang="de-DE" sz="1400" dirty="0"/>
                  <a:t> g</a:t>
                </a:r>
              </a:p>
              <a:p>
                <a:pPr marL="0" indent="0">
                  <a:spcAft>
                    <a:spcPts val="0"/>
                  </a:spcAft>
                  <a:buNone/>
                </a:pPr>
                <a:r>
                  <a:rPr lang="de-DE" sz="1400" dirty="0"/>
                  <a:t>Massenstrom   </a:t>
                </a:r>
                <a:r>
                  <a:rPr lang="de-DE" sz="1400" i="1" dirty="0"/>
                  <a:t>m</a:t>
                </a:r>
                <a:r>
                  <a:rPr lang="de-DE" sz="1400" dirty="0"/>
                  <a:t>          </a:t>
                </a:r>
                <a:r>
                  <a:rPr lang="de-DE" sz="1400" dirty="0" err="1"/>
                  <a:t>Kilgramm</a:t>
                </a:r>
                <a:r>
                  <a:rPr lang="de-DE" sz="1400" dirty="0"/>
                  <a:t> je Sekunde   </a:t>
                </a:r>
                <a14:m>
                  <m:oMath xmlns:m="http://schemas.openxmlformats.org/officeDocument/2006/math">
                    <m:f>
                      <m:fPr>
                        <m:ctrlPr>
                          <a:rPr lang="de-DE" sz="1400" i="1">
                            <a:latin typeface="Cambria Math" panose="02040503050406030204" pitchFamily="18" charset="0"/>
                          </a:rPr>
                        </m:ctrlPr>
                      </m:fPr>
                      <m:num>
                        <m:r>
                          <a:rPr lang="de-DE" sz="1400" b="0" i="0" smtClean="0">
                            <a:latin typeface="Cambria Math"/>
                          </a:rPr>
                          <m:t> </m:t>
                        </m:r>
                        <m:r>
                          <m:rPr>
                            <m:sty m:val="p"/>
                          </m:rPr>
                          <a:rPr lang="de-DE" sz="1400">
                            <a:latin typeface="Cambria Math"/>
                          </a:rPr>
                          <m:t>k</m:t>
                        </m:r>
                        <m:r>
                          <m:rPr>
                            <m:sty m:val="p"/>
                          </m:rPr>
                          <a:rPr lang="de-DE" sz="1400" b="0" i="0" smtClean="0">
                            <a:latin typeface="Cambria Math"/>
                          </a:rPr>
                          <m:t>g</m:t>
                        </m:r>
                        <m:r>
                          <a:rPr lang="de-DE" sz="1400">
                            <a:latin typeface="Cambria Math"/>
                          </a:rPr>
                          <m:t> </m:t>
                        </m:r>
                      </m:num>
                      <m:den>
                        <m:r>
                          <m:rPr>
                            <m:sty m:val="p"/>
                          </m:rPr>
                          <a:rPr lang="de-DE" sz="1400" b="0" i="0" smtClean="0">
                            <a:latin typeface="Cambria Math"/>
                          </a:rPr>
                          <m:t>s</m:t>
                        </m:r>
                      </m:den>
                    </m:f>
                  </m:oMath>
                </a14:m>
                <a:r>
                  <a:rPr lang="de-DE" sz="1400" dirty="0"/>
                  <a:t>		         1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kg</m:t>
                        </m:r>
                        <m:r>
                          <a:rPr lang="de-DE" sz="1400">
                            <a:latin typeface="Cambria Math"/>
                          </a:rPr>
                          <m:t> </m:t>
                        </m:r>
                      </m:num>
                      <m:den>
                        <m:r>
                          <m:rPr>
                            <m:sty m:val="p"/>
                          </m:rPr>
                          <a:rPr lang="de-DE" sz="1400">
                            <a:latin typeface="Cambria Math"/>
                          </a:rPr>
                          <m:t>s</m:t>
                        </m:r>
                      </m:den>
                    </m:f>
                    <m:r>
                      <a:rPr lang="de-DE" sz="1400" i="1">
                        <a:latin typeface="Cambria Math"/>
                      </a:rPr>
                      <m:t> </m:t>
                    </m:r>
                  </m:oMath>
                </a14:m>
                <a:r>
                  <a:rPr lang="de-DE" sz="1400" dirty="0"/>
                  <a:t>= 3,6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t</m:t>
                        </m:r>
                        <m:r>
                          <a:rPr lang="de-DE" sz="1400">
                            <a:latin typeface="Cambria Math"/>
                          </a:rPr>
                          <m:t> </m:t>
                        </m:r>
                      </m:num>
                      <m:den>
                        <m:r>
                          <m:rPr>
                            <m:sty m:val="p"/>
                          </m:rPr>
                          <a:rPr lang="de-DE" sz="1400" b="0" i="0" smtClean="0">
                            <a:latin typeface="Cambria Math"/>
                          </a:rPr>
                          <m:t>h</m:t>
                        </m:r>
                      </m:den>
                    </m:f>
                  </m:oMath>
                </a14:m>
                <a:endParaRPr lang="de-DE" sz="1400" dirty="0"/>
              </a:p>
              <a:p>
                <a:pPr marL="0" indent="0">
                  <a:spcAft>
                    <a:spcPts val="0"/>
                  </a:spcAft>
                  <a:buNone/>
                </a:pPr>
                <a:endParaRPr lang="de-DE" sz="1400" dirty="0"/>
              </a:p>
              <a:p>
                <a:pPr marL="0" indent="0">
                  <a:spcAft>
                    <a:spcPts val="0"/>
                  </a:spcAft>
                  <a:buNone/>
                </a:pPr>
                <a:r>
                  <a:rPr lang="de-DE" sz="1400" dirty="0"/>
                  <a:t>Temperatur     </a:t>
                </a:r>
                <a:r>
                  <a:rPr lang="de-DE" sz="1400" i="1" dirty="0"/>
                  <a:t>T 	</a:t>
                </a:r>
                <a:r>
                  <a:rPr lang="de-DE" sz="1400" dirty="0"/>
                  <a:t>Kelvin		K		         0 K = -273,15 °C	</a:t>
                </a:r>
              </a:p>
              <a:p>
                <a:pPr marL="0" indent="0">
                  <a:spcAft>
                    <a:spcPts val="0"/>
                  </a:spcAft>
                  <a:buNone/>
                </a:pPr>
                <a:r>
                  <a:rPr lang="de-DE" sz="1400" dirty="0"/>
                  <a:t>Temperatur      </a:t>
                </a:r>
                <a:r>
                  <a:rPr lang="de-DE" sz="1400" i="1" dirty="0"/>
                  <a:t>t	</a:t>
                </a:r>
                <a:r>
                  <a:rPr lang="de-DE" sz="1400" dirty="0"/>
                  <a:t>Grad Celsius	°C		         0°C = 273,15 K</a:t>
                </a:r>
              </a:p>
              <a:p>
                <a:pPr marL="0" indent="0">
                  <a:spcAft>
                    <a:spcPts val="0"/>
                  </a:spcAft>
                  <a:buNone/>
                </a:pPr>
                <a:endParaRPr lang="de-DE" sz="1400" i="1" dirty="0"/>
              </a:p>
              <a:p>
                <a:pPr marL="0" indent="0">
                  <a:spcAft>
                    <a:spcPts val="0"/>
                  </a:spcAft>
                  <a:buNone/>
                </a:pPr>
                <a:r>
                  <a:rPr lang="de-DE" sz="1400" i="1" dirty="0"/>
                  <a:t>Praxis:</a:t>
                </a:r>
              </a:p>
              <a:p>
                <a:pPr marL="0" indent="0">
                  <a:spcAft>
                    <a:spcPts val="0"/>
                  </a:spcAft>
                  <a:buNone/>
                </a:pPr>
                <a:r>
                  <a:rPr lang="de-DE" sz="1400" dirty="0"/>
                  <a:t>Temperatur-    </a:t>
                </a:r>
                <a:r>
                  <a:rPr lang="de-DE" sz="1400" i="1" dirty="0" err="1"/>
                  <a:t>dt</a:t>
                </a:r>
                <a:r>
                  <a:rPr lang="de-DE" sz="1400" i="1" dirty="0"/>
                  <a:t>, </a:t>
                </a:r>
                <a:r>
                  <a:rPr lang="el-GR" sz="1400" i="1" dirty="0">
                    <a:latin typeface="Calibri"/>
                    <a:cs typeface="Calibri"/>
                  </a:rPr>
                  <a:t>Δ</a:t>
                </a:r>
                <a:r>
                  <a:rPr lang="de-DE" sz="1400" i="1" dirty="0"/>
                  <a:t>t	</a:t>
                </a:r>
                <a:r>
                  <a:rPr lang="de-DE" sz="1400" dirty="0"/>
                  <a:t>Kelvin		K		         1 K = (20 – 19 °C) 	</a:t>
                </a:r>
              </a:p>
              <a:p>
                <a:pPr marL="0" indent="0">
                  <a:spcAft>
                    <a:spcPts val="0"/>
                  </a:spcAft>
                  <a:buNone/>
                </a:pPr>
                <a:r>
                  <a:rPr lang="de-DE" sz="1400" dirty="0" err="1"/>
                  <a:t>differenzen</a:t>
                </a:r>
                <a:endParaRPr lang="de-DE" sz="1400" dirty="0"/>
              </a:p>
            </p:txBody>
          </p:sp>
        </mc:Choice>
        <mc:Fallback xmlns="">
          <p:sp>
            <p:nvSpPr>
              <p:cNvPr id="2" name="Textplatzhalter 1"/>
              <p:cNvSpPr>
                <a:spLocks noGrp="1" noRot="1" noChangeAspect="1" noMove="1" noResize="1" noEditPoints="1" noAdjustHandles="1" noChangeArrowheads="1" noChangeShapeType="1" noTextEdit="1"/>
              </p:cNvSpPr>
              <p:nvPr>
                <p:ph type="body" sz="quarter" idx="10"/>
              </p:nvPr>
            </p:nvSpPr>
            <p:spPr>
              <a:xfrm>
                <a:off x="776536" y="1268760"/>
                <a:ext cx="8928992" cy="5040560"/>
              </a:xfrm>
              <a:blipFill rotWithShape="1">
                <a:blip r:embed="rId2"/>
                <a:stretch>
                  <a:fillRect l="-137" t="-605"/>
                </a:stretch>
              </a:blipFill>
            </p:spPr>
            <p:txBody>
              <a:bodyPr/>
              <a:lstStyle/>
              <a:p>
                <a:r>
                  <a:rPr lang="de-DE">
                    <a:noFill/>
                  </a:rPr>
                  <a:t> </a:t>
                </a:r>
              </a:p>
            </p:txBody>
          </p:sp>
        </mc:Fallback>
      </mc:AlternateContent>
      <p:cxnSp>
        <p:nvCxnSpPr>
          <p:cNvPr id="5" name="Gerade Verbindung 4"/>
          <p:cNvCxnSpPr/>
          <p:nvPr/>
        </p:nvCxnSpPr>
        <p:spPr>
          <a:xfrm>
            <a:off x="560512" y="2276872"/>
            <a:ext cx="86409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Gerade Verbindung 6"/>
          <p:cNvCxnSpPr/>
          <p:nvPr/>
        </p:nvCxnSpPr>
        <p:spPr>
          <a:xfrm>
            <a:off x="560512" y="2780928"/>
            <a:ext cx="86409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Gerade Verbindung 8"/>
          <p:cNvCxnSpPr/>
          <p:nvPr/>
        </p:nvCxnSpPr>
        <p:spPr>
          <a:xfrm>
            <a:off x="560512" y="3861048"/>
            <a:ext cx="86409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Gerade Verbindung 7"/>
          <p:cNvCxnSpPr/>
          <p:nvPr/>
        </p:nvCxnSpPr>
        <p:spPr>
          <a:xfrm>
            <a:off x="560512" y="4581128"/>
            <a:ext cx="864096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feld 9"/>
          <p:cNvSpPr txBox="1"/>
          <p:nvPr/>
        </p:nvSpPr>
        <p:spPr bwMode="auto">
          <a:xfrm>
            <a:off x="2072680" y="4047455"/>
            <a:ext cx="360040"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lang="de-DE" sz="2400" kern="0" dirty="0">
                <a:solidFill>
                  <a:schemeClr val="tx2"/>
                </a:solidFill>
                <a:latin typeface="Arial Unicode MS" pitchFamily="34" charset="-128"/>
                <a:ea typeface="Arial Unicode MS" pitchFamily="34" charset="-128"/>
                <a:cs typeface="Arial Unicode MS" pitchFamily="34" charset="-128"/>
              </a:rPr>
              <a:t>·</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600412194"/>
      </p:ext>
    </p:extLst>
  </p:cSld>
  <p:clrMapOvr>
    <a:masterClrMapping/>
  </p:clrMapOvr>
  <p:transition spd="med">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Einheiten</a:t>
            </a:r>
            <a:endParaRPr lang="de-DE" i="1" dirty="0"/>
          </a:p>
        </p:txBody>
      </p:sp>
      <mc:AlternateContent xmlns:mc="http://schemas.openxmlformats.org/markup-compatibility/2006" xmlns:a14="http://schemas.microsoft.com/office/drawing/2010/main">
        <mc:Choice Requires="a14">
          <p:sp>
            <p:nvSpPr>
              <p:cNvPr id="2" name="Textplatzhalter 1"/>
              <p:cNvSpPr>
                <a:spLocks noGrp="1"/>
              </p:cNvSpPr>
              <p:nvPr>
                <p:ph type="body" sz="quarter" idx="10"/>
              </p:nvPr>
            </p:nvSpPr>
            <p:spPr>
              <a:xfrm>
                <a:off x="776536" y="1268760"/>
                <a:ext cx="8856984" cy="5040560"/>
              </a:xfrm>
            </p:spPr>
            <p:txBody>
              <a:bodyPr/>
              <a:lstStyle/>
              <a:p>
                <a:r>
                  <a:rPr lang="de-DE" dirty="0"/>
                  <a:t>Energetische Einheiten und Umrechnungsfaktoren</a:t>
                </a:r>
              </a:p>
              <a:p>
                <a:pPr marL="0" indent="0">
                  <a:spcAft>
                    <a:spcPts val="0"/>
                  </a:spcAft>
                  <a:buNone/>
                </a:pPr>
                <a:r>
                  <a:rPr lang="de-DE" sz="1400" dirty="0"/>
                  <a:t>Größe 		Größen-	 Einheit 	Zeichen 	SI-		Umrechnungen</a:t>
                </a:r>
              </a:p>
              <a:p>
                <a:pPr marL="0" indent="0">
                  <a:spcAft>
                    <a:spcPts val="0"/>
                  </a:spcAft>
                  <a:buNone/>
                </a:pPr>
                <a:r>
                  <a:rPr lang="de-DE" sz="1400" dirty="0"/>
                  <a:t>		</a:t>
                </a:r>
                <a:r>
                  <a:rPr lang="de-DE" sz="1400" dirty="0" err="1"/>
                  <a:t>symbol</a:t>
                </a:r>
                <a:r>
                  <a:rPr lang="de-DE" sz="1400" dirty="0"/>
                  <a:t>			Einheit		</a:t>
                </a:r>
              </a:p>
              <a:p>
                <a:pPr marL="0" indent="0">
                  <a:spcAft>
                    <a:spcPts val="0"/>
                  </a:spcAft>
                  <a:buNone/>
                </a:pPr>
                <a:endParaRPr lang="de-DE" sz="1400" dirty="0"/>
              </a:p>
              <a:p>
                <a:pPr marL="0" indent="0">
                  <a:spcAft>
                    <a:spcPts val="300"/>
                  </a:spcAft>
                  <a:buNone/>
                </a:pPr>
                <a:r>
                  <a:rPr lang="de-DE" sz="1400" dirty="0"/>
                  <a:t>Arbeit		</a:t>
                </a:r>
                <a:r>
                  <a:rPr lang="de-DE" sz="1400" i="1" dirty="0"/>
                  <a:t>W  </a:t>
                </a:r>
                <a:r>
                  <a:rPr lang="de-DE" sz="1400" dirty="0"/>
                  <a:t>	Joule	 J 	1 J = 1 Nm = 1 </a:t>
                </a:r>
                <a:r>
                  <a:rPr lang="de-DE" sz="1400" dirty="0" err="1"/>
                  <a:t>Ws</a:t>
                </a:r>
                <a:r>
                  <a:rPr lang="de-DE" sz="1400" dirty="0"/>
                  <a:t>	1 </a:t>
                </a:r>
                <a:r>
                  <a:rPr lang="de-DE" sz="1400" dirty="0" err="1"/>
                  <a:t>kp</a:t>
                </a:r>
                <a:r>
                  <a:rPr lang="de-DE" sz="1400" dirty="0"/>
                  <a:t> m = 9,81 J	</a:t>
                </a:r>
              </a:p>
              <a:p>
                <a:pPr marL="0" indent="0">
                  <a:spcAft>
                    <a:spcPts val="300"/>
                  </a:spcAft>
                  <a:buNone/>
                </a:pPr>
                <a:r>
                  <a:rPr lang="de-DE" sz="1400" dirty="0"/>
                  <a:t>Energie		</a:t>
                </a:r>
                <a:r>
                  <a:rPr lang="de-DE" sz="1400" i="1" dirty="0"/>
                  <a:t>W</a:t>
                </a:r>
                <a:r>
                  <a:rPr lang="de-DE" sz="1400" dirty="0"/>
                  <a:t>					1 kcal = 4,19 kJ</a:t>
                </a:r>
              </a:p>
              <a:p>
                <a:pPr marL="0" indent="0">
                  <a:spcAft>
                    <a:spcPts val="300"/>
                  </a:spcAft>
                  <a:buNone/>
                </a:pPr>
                <a:r>
                  <a:rPr lang="de-DE" sz="1400" dirty="0"/>
                  <a:t>Wärme		</a:t>
                </a:r>
                <a:r>
                  <a:rPr lang="de-DE" sz="1400" i="1" dirty="0"/>
                  <a:t>Q</a:t>
                </a:r>
              </a:p>
              <a:p>
                <a:pPr marL="0" indent="0">
                  <a:spcAft>
                    <a:spcPts val="300"/>
                  </a:spcAft>
                  <a:buNone/>
                </a:pPr>
                <a:r>
                  <a:rPr lang="de-DE" sz="1400" dirty="0"/>
                  <a:t>Enthalpie		</a:t>
                </a:r>
                <a:r>
                  <a:rPr lang="de-DE" sz="1400" i="1" dirty="0"/>
                  <a:t>H</a:t>
                </a:r>
                <a:r>
                  <a:rPr lang="de-DE" sz="1400" dirty="0"/>
                  <a:t>	</a:t>
                </a:r>
              </a:p>
              <a:p>
                <a:pPr marL="0" indent="0">
                  <a:spcAft>
                    <a:spcPts val="300"/>
                  </a:spcAft>
                  <a:buNone/>
                </a:pPr>
                <a:r>
                  <a:rPr lang="de-DE" sz="1400" dirty="0"/>
                  <a:t>Exergie		</a:t>
                </a:r>
                <a:r>
                  <a:rPr lang="de-DE" sz="1400" i="1" dirty="0"/>
                  <a:t>E</a:t>
                </a:r>
              </a:p>
              <a:p>
                <a:pPr marL="0" indent="0">
                  <a:spcAft>
                    <a:spcPts val="300"/>
                  </a:spcAft>
                  <a:buNone/>
                </a:pPr>
                <a:r>
                  <a:rPr lang="de-DE" sz="1400" dirty="0"/>
                  <a:t>Anergie		</a:t>
                </a:r>
                <a:r>
                  <a:rPr lang="de-DE" sz="1400" i="1" dirty="0"/>
                  <a:t>B</a:t>
                </a:r>
              </a:p>
              <a:p>
                <a:pPr marL="0" indent="0">
                  <a:spcAft>
                    <a:spcPts val="300"/>
                  </a:spcAft>
                  <a:buNone/>
                </a:pPr>
                <a:r>
                  <a:rPr lang="de-DE" sz="1400" dirty="0"/>
                  <a:t>Innere E		</a:t>
                </a:r>
                <a:r>
                  <a:rPr lang="de-DE" sz="1400" i="1" dirty="0"/>
                  <a:t>U</a:t>
                </a:r>
              </a:p>
              <a:p>
                <a:pPr marL="0" indent="0">
                  <a:spcAft>
                    <a:spcPts val="300"/>
                  </a:spcAft>
                  <a:buNone/>
                </a:pPr>
                <a:endParaRPr lang="de-DE" sz="1400" dirty="0"/>
              </a:p>
              <a:p>
                <a:pPr marL="0" indent="0">
                  <a:spcAft>
                    <a:spcPts val="0"/>
                  </a:spcAft>
                  <a:buNone/>
                </a:pPr>
                <a:r>
                  <a:rPr lang="de-DE" sz="1400" dirty="0"/>
                  <a:t>Leistung		</a:t>
                </a:r>
                <a:r>
                  <a:rPr lang="de-DE" sz="1400" i="1" dirty="0"/>
                  <a:t>P	</a:t>
                </a:r>
                <a:r>
                  <a:rPr lang="de-DE" sz="1400" dirty="0"/>
                  <a:t>Watt	W, kW			1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kcal</m:t>
                        </m:r>
                        <m:r>
                          <a:rPr lang="de-DE" sz="1400">
                            <a:latin typeface="Cambria Math"/>
                          </a:rPr>
                          <m:t> </m:t>
                        </m:r>
                      </m:num>
                      <m:den>
                        <m:r>
                          <m:rPr>
                            <m:sty m:val="p"/>
                          </m:rPr>
                          <a:rPr lang="de-DE" sz="1400" b="0" i="0" smtClean="0">
                            <a:latin typeface="Cambria Math"/>
                          </a:rPr>
                          <m:t>h</m:t>
                        </m:r>
                      </m:den>
                    </m:f>
                    <m:r>
                      <a:rPr lang="de-DE" sz="1400">
                        <a:latin typeface="Cambria Math"/>
                      </a:rPr>
                      <m:t> </m:t>
                    </m:r>
                  </m:oMath>
                </a14:m>
                <a:r>
                  <a:rPr lang="de-DE" sz="1400" dirty="0"/>
                  <a:t> = 1,163 W</a:t>
                </a:r>
              </a:p>
              <a:p>
                <a:pPr marL="0" indent="0">
                  <a:spcAft>
                    <a:spcPts val="300"/>
                  </a:spcAft>
                  <a:buNone/>
                </a:pPr>
                <a:r>
                  <a:rPr lang="de-DE" sz="1400" dirty="0"/>
                  <a:t>Wärmestrom	</a:t>
                </a:r>
                <a:r>
                  <a:rPr lang="de-DE" sz="1400" i="1" dirty="0"/>
                  <a:t>Q					</a:t>
                </a:r>
                <a:r>
                  <a:rPr lang="de-DE" sz="1400" dirty="0"/>
                  <a:t>1 PS = 763 W = 0,736 kW</a:t>
                </a:r>
                <a:endParaRPr lang="de-DE" sz="1400" i="1" dirty="0"/>
              </a:p>
              <a:p>
                <a:pPr marL="0" indent="0">
                  <a:spcAft>
                    <a:spcPts val="300"/>
                  </a:spcAft>
                  <a:buNone/>
                </a:pPr>
                <a:r>
                  <a:rPr lang="de-DE" sz="1400" dirty="0" err="1"/>
                  <a:t>Enthalpiestrom</a:t>
                </a:r>
                <a:r>
                  <a:rPr lang="de-DE" sz="1400" i="1" dirty="0"/>
                  <a:t>	H</a:t>
                </a:r>
              </a:p>
              <a:p>
                <a:pPr marL="0" indent="0">
                  <a:spcAft>
                    <a:spcPts val="300"/>
                  </a:spcAft>
                  <a:buNone/>
                </a:pPr>
                <a:r>
                  <a:rPr lang="de-DE" sz="1400" dirty="0" err="1"/>
                  <a:t>Exergiestrom</a:t>
                </a:r>
                <a:r>
                  <a:rPr lang="de-DE" sz="1400" i="1" dirty="0"/>
                  <a:t>	E</a:t>
                </a:r>
              </a:p>
              <a:p>
                <a:pPr marL="0" indent="0">
                  <a:spcAft>
                    <a:spcPts val="300"/>
                  </a:spcAft>
                  <a:buNone/>
                </a:pPr>
                <a:endParaRPr lang="de-DE" sz="1400" i="1" dirty="0"/>
              </a:p>
              <a:p>
                <a:pPr marL="0" indent="0">
                  <a:spcAft>
                    <a:spcPts val="0"/>
                  </a:spcAft>
                  <a:buNone/>
                </a:pPr>
                <a:r>
                  <a:rPr lang="de-DE" sz="1400" dirty="0"/>
                  <a:t>Entropie		</a:t>
                </a:r>
                <a:r>
                  <a:rPr lang="de-DE" sz="1400" i="1" dirty="0"/>
                  <a:t>S </a:t>
                </a:r>
                <a:r>
                  <a:rPr lang="de-DE" sz="1400" dirty="0"/>
                  <a:t>	Joule je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J</m:t>
                        </m:r>
                        <m:r>
                          <a:rPr lang="de-DE" sz="1400">
                            <a:latin typeface="Cambria Math"/>
                          </a:rPr>
                          <m:t> </m:t>
                        </m:r>
                      </m:num>
                      <m:den>
                        <m:r>
                          <m:rPr>
                            <m:sty m:val="p"/>
                          </m:rPr>
                          <a:rPr lang="de-DE" sz="1400">
                            <a:latin typeface="Cambria Math"/>
                          </a:rPr>
                          <m:t>K</m:t>
                        </m:r>
                      </m:den>
                    </m:f>
                    <m:r>
                      <a:rPr lang="de-DE" sz="1400">
                        <a:latin typeface="Cambria Math"/>
                      </a:rPr>
                      <m:t> </m:t>
                    </m:r>
                  </m:oMath>
                </a14:m>
                <a:r>
                  <a:rPr lang="de-DE" sz="1400" dirty="0"/>
                  <a:t>,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kJ</m:t>
                        </m:r>
                        <m:r>
                          <a:rPr lang="de-DE" sz="1400">
                            <a:latin typeface="Cambria Math"/>
                          </a:rPr>
                          <m:t> </m:t>
                        </m:r>
                      </m:num>
                      <m:den>
                        <m:r>
                          <m:rPr>
                            <m:sty m:val="p"/>
                          </m:rPr>
                          <a:rPr lang="de-DE" sz="1400">
                            <a:latin typeface="Cambria Math"/>
                          </a:rPr>
                          <m:t>K</m:t>
                        </m:r>
                      </m:den>
                    </m:f>
                    <m:r>
                      <a:rPr lang="de-DE" sz="1400" i="1">
                        <a:latin typeface="Cambria Math"/>
                      </a:rPr>
                      <m:t> </m:t>
                    </m:r>
                  </m:oMath>
                </a14:m>
                <a:r>
                  <a:rPr lang="de-DE" sz="1400" dirty="0"/>
                  <a:t>	1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J</m:t>
                        </m:r>
                        <m:r>
                          <a:rPr lang="de-DE" sz="1400">
                            <a:latin typeface="Cambria Math"/>
                          </a:rPr>
                          <m:t> </m:t>
                        </m:r>
                      </m:num>
                      <m:den>
                        <m:r>
                          <m:rPr>
                            <m:sty m:val="p"/>
                          </m:rPr>
                          <a:rPr lang="de-DE" sz="1400">
                            <a:latin typeface="Cambria Math"/>
                          </a:rPr>
                          <m:t>K</m:t>
                        </m:r>
                      </m:den>
                    </m:f>
                    <m:r>
                      <a:rPr lang="de-DE" sz="1400">
                        <a:latin typeface="Cambria Math"/>
                      </a:rPr>
                      <m:t> </m:t>
                    </m:r>
                  </m:oMath>
                </a14:m>
                <a:r>
                  <a:rPr lang="de-DE" sz="1400" dirty="0"/>
                  <a:t> = 1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Ws</m:t>
                        </m:r>
                        <m:r>
                          <a:rPr lang="de-DE" sz="1400">
                            <a:latin typeface="Cambria Math"/>
                          </a:rPr>
                          <m:t> </m:t>
                        </m:r>
                      </m:num>
                      <m:den>
                        <m:r>
                          <m:rPr>
                            <m:sty m:val="p"/>
                          </m:rPr>
                          <a:rPr lang="de-DE" sz="1400">
                            <a:latin typeface="Cambria Math"/>
                          </a:rPr>
                          <m:t>K</m:t>
                        </m:r>
                      </m:den>
                    </m:f>
                  </m:oMath>
                </a14:m>
                <a:r>
                  <a:rPr lang="de-DE" sz="1400" dirty="0"/>
                  <a:t>	    	1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kcal</m:t>
                        </m:r>
                        <m:r>
                          <a:rPr lang="de-DE" sz="1400">
                            <a:latin typeface="Cambria Math"/>
                          </a:rPr>
                          <m:t> </m:t>
                        </m:r>
                      </m:num>
                      <m:den>
                        <m:r>
                          <m:rPr>
                            <m:sty m:val="p"/>
                          </m:rPr>
                          <a:rPr lang="de-DE" sz="1400">
                            <a:latin typeface="Cambria Math"/>
                          </a:rPr>
                          <m:t>grd</m:t>
                        </m:r>
                      </m:den>
                    </m:f>
                    <m:r>
                      <a:rPr lang="de-DE" sz="1400">
                        <a:latin typeface="Cambria Math"/>
                      </a:rPr>
                      <m:t> </m:t>
                    </m:r>
                  </m:oMath>
                </a14:m>
                <a:r>
                  <a:rPr lang="de-DE" sz="1400" dirty="0"/>
                  <a:t> = 4,19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kJ</m:t>
                        </m:r>
                        <m:r>
                          <a:rPr lang="de-DE" sz="1400">
                            <a:latin typeface="Cambria Math"/>
                          </a:rPr>
                          <m:t> </m:t>
                        </m:r>
                      </m:num>
                      <m:den>
                        <m:r>
                          <m:rPr>
                            <m:sty m:val="p"/>
                          </m:rPr>
                          <a:rPr lang="de-DE" sz="1400">
                            <a:latin typeface="Cambria Math"/>
                          </a:rPr>
                          <m:t>K</m:t>
                        </m:r>
                      </m:den>
                    </m:f>
                    <m:r>
                      <a:rPr lang="de-DE" sz="1400">
                        <a:latin typeface="Cambria Math"/>
                      </a:rPr>
                      <m:t> </m:t>
                    </m:r>
                  </m:oMath>
                </a14:m>
                <a:endParaRPr lang="de-DE" sz="1400" dirty="0"/>
              </a:p>
              <a:p>
                <a:pPr marL="0" indent="0">
                  <a:spcAft>
                    <a:spcPts val="0"/>
                  </a:spcAft>
                  <a:buNone/>
                </a:pPr>
                <a:r>
                  <a:rPr lang="de-DE" sz="1400" dirty="0"/>
                  <a:t>			Kelvin</a:t>
                </a:r>
                <a:endParaRPr lang="de-DE" sz="1400" i="1" dirty="0"/>
              </a:p>
              <a:p>
                <a:pPr marL="0" indent="0">
                  <a:spcAft>
                    <a:spcPts val="0"/>
                  </a:spcAft>
                  <a:buNone/>
                </a:pPr>
                <a:endParaRPr lang="de-DE" sz="1400" dirty="0"/>
              </a:p>
            </p:txBody>
          </p:sp>
        </mc:Choice>
        <mc:Fallback xmlns="">
          <p:sp>
            <p:nvSpPr>
              <p:cNvPr id="2" name="Textplatzhalter 1"/>
              <p:cNvSpPr>
                <a:spLocks noGrp="1" noRot="1" noChangeAspect="1" noMove="1" noResize="1" noEditPoints="1" noAdjustHandles="1" noChangeArrowheads="1" noChangeShapeType="1" noTextEdit="1"/>
              </p:cNvSpPr>
              <p:nvPr>
                <p:ph type="body" sz="quarter" idx="10"/>
              </p:nvPr>
            </p:nvSpPr>
            <p:spPr>
              <a:xfrm>
                <a:off x="776536" y="1268760"/>
                <a:ext cx="8856984" cy="5040560"/>
              </a:xfrm>
              <a:blipFill rotWithShape="1">
                <a:blip r:embed="rId2"/>
                <a:stretch>
                  <a:fillRect l="-138" t="-605" b="-1814"/>
                </a:stretch>
              </a:blipFill>
            </p:spPr>
            <p:txBody>
              <a:bodyPr/>
              <a:lstStyle/>
              <a:p>
                <a:r>
                  <a:rPr lang="de-DE">
                    <a:noFill/>
                  </a:rPr>
                  <a:t> </a:t>
                </a:r>
              </a:p>
            </p:txBody>
          </p:sp>
        </mc:Fallback>
      </mc:AlternateContent>
      <p:cxnSp>
        <p:nvCxnSpPr>
          <p:cNvPr id="5" name="Gerade Verbindung 4"/>
          <p:cNvCxnSpPr/>
          <p:nvPr/>
        </p:nvCxnSpPr>
        <p:spPr>
          <a:xfrm>
            <a:off x="560512" y="2276872"/>
            <a:ext cx="86409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Gerade Verbindung 8"/>
          <p:cNvCxnSpPr/>
          <p:nvPr/>
        </p:nvCxnSpPr>
        <p:spPr>
          <a:xfrm>
            <a:off x="596516" y="4077072"/>
            <a:ext cx="86409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p:nvCxnSpPr>
        <p:spPr>
          <a:xfrm>
            <a:off x="596516" y="5913276"/>
            <a:ext cx="864096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feld 10"/>
          <p:cNvSpPr txBox="1"/>
          <p:nvPr/>
        </p:nvSpPr>
        <p:spPr bwMode="auto">
          <a:xfrm>
            <a:off x="2720752" y="4767535"/>
            <a:ext cx="360040"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lang="de-DE" sz="2400" kern="0" dirty="0">
                <a:solidFill>
                  <a:schemeClr val="tx2"/>
                </a:solidFill>
                <a:latin typeface="Arial Unicode MS" pitchFamily="34" charset="-128"/>
                <a:ea typeface="Arial Unicode MS" pitchFamily="34" charset="-128"/>
                <a:cs typeface="Arial Unicode MS" pitchFamily="34" charset="-128"/>
              </a:rPr>
              <a:t>·</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
        <p:nvSpPr>
          <p:cNvPr id="14" name="Textfeld 13"/>
          <p:cNvSpPr txBox="1"/>
          <p:nvPr/>
        </p:nvSpPr>
        <p:spPr bwMode="auto">
          <a:xfrm>
            <a:off x="2720752" y="4509120"/>
            <a:ext cx="360040"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lang="de-DE" sz="2400" kern="0" dirty="0">
                <a:solidFill>
                  <a:schemeClr val="tx2"/>
                </a:solidFill>
                <a:latin typeface="Arial Unicode MS" pitchFamily="34" charset="-128"/>
                <a:ea typeface="Arial Unicode MS" pitchFamily="34" charset="-128"/>
                <a:cs typeface="Arial Unicode MS" pitchFamily="34" charset="-128"/>
              </a:rPr>
              <a:t>·</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
        <p:nvSpPr>
          <p:cNvPr id="15" name="Textfeld 14"/>
          <p:cNvSpPr txBox="1"/>
          <p:nvPr/>
        </p:nvSpPr>
        <p:spPr bwMode="auto">
          <a:xfrm>
            <a:off x="2720752" y="5013176"/>
            <a:ext cx="360040"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lang="de-DE" sz="2400" kern="0" dirty="0">
                <a:solidFill>
                  <a:schemeClr val="tx2"/>
                </a:solidFill>
                <a:latin typeface="Arial Unicode MS" pitchFamily="34" charset="-128"/>
                <a:ea typeface="Arial Unicode MS" pitchFamily="34" charset="-128"/>
                <a:cs typeface="Arial Unicode MS" pitchFamily="34" charset="-128"/>
              </a:rPr>
              <a:t>·</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992320104"/>
      </p:ext>
    </p:extLst>
  </p:cSld>
  <p:clrMapOvr>
    <a:masterClrMapping/>
  </p:clrMapOvr>
  <p:transition spd="med">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pPr eaLnBrk="1" hangingPunct="1"/>
            <a:r>
              <a:rPr lang="de-DE" dirty="0"/>
              <a:t>Grundlagen - Einheiten</a:t>
            </a:r>
            <a:endParaRPr lang="de-DE" i="1" dirty="0"/>
          </a:p>
        </p:txBody>
      </p:sp>
      <mc:AlternateContent xmlns:mc="http://schemas.openxmlformats.org/markup-compatibility/2006" xmlns:a14="http://schemas.microsoft.com/office/drawing/2010/main">
        <mc:Choice Requires="a14">
          <p:sp>
            <p:nvSpPr>
              <p:cNvPr id="2" name="Textplatzhalter 1"/>
              <p:cNvSpPr>
                <a:spLocks noGrp="1"/>
              </p:cNvSpPr>
              <p:nvPr>
                <p:ph type="body" sz="quarter" idx="10"/>
              </p:nvPr>
            </p:nvSpPr>
            <p:spPr>
              <a:xfrm>
                <a:off x="776536" y="1268760"/>
                <a:ext cx="8856984" cy="5040560"/>
              </a:xfrm>
            </p:spPr>
            <p:txBody>
              <a:bodyPr/>
              <a:lstStyle/>
              <a:p>
                <a:r>
                  <a:rPr lang="de-DE" dirty="0"/>
                  <a:t>Energetische Einheiten und Umrechnungsfaktoren</a:t>
                </a:r>
              </a:p>
              <a:p>
                <a:pPr marL="0" indent="0">
                  <a:spcAft>
                    <a:spcPts val="0"/>
                  </a:spcAft>
                  <a:buNone/>
                </a:pPr>
                <a:r>
                  <a:rPr lang="de-DE" sz="1400" dirty="0"/>
                  <a:t>Größe 		Größen-	 Einheit 		Zeichen 	SI-	    Umrechnungen</a:t>
                </a:r>
              </a:p>
              <a:p>
                <a:pPr marL="0" indent="0">
                  <a:spcAft>
                    <a:spcPts val="0"/>
                  </a:spcAft>
                  <a:buNone/>
                </a:pPr>
                <a:r>
                  <a:rPr lang="de-DE" sz="1400" dirty="0"/>
                  <a:t>		</a:t>
                </a:r>
                <a:r>
                  <a:rPr lang="de-DE" sz="1400" dirty="0" err="1"/>
                  <a:t>symbol</a:t>
                </a:r>
                <a:r>
                  <a:rPr lang="de-DE" sz="1400" dirty="0"/>
                  <a:t>				Einheit		</a:t>
                </a:r>
              </a:p>
              <a:p>
                <a:pPr marL="0" indent="0">
                  <a:spcBef>
                    <a:spcPts val="1200"/>
                  </a:spcBef>
                  <a:spcAft>
                    <a:spcPts val="0"/>
                  </a:spcAft>
                  <a:buNone/>
                </a:pPr>
                <a:r>
                  <a:rPr lang="de-DE" sz="1400" dirty="0"/>
                  <a:t>	 </a:t>
                </a:r>
              </a:p>
              <a:p>
                <a:pPr marL="0" indent="0">
                  <a:spcAft>
                    <a:spcPts val="0"/>
                  </a:spcAft>
                  <a:buNone/>
                </a:pPr>
                <a:r>
                  <a:rPr lang="de-DE" sz="1400" dirty="0"/>
                  <a:t>Spezifische		</a:t>
                </a:r>
                <a:r>
                  <a:rPr lang="de-DE" sz="1400" i="1" dirty="0"/>
                  <a:t>c</a:t>
                </a:r>
                <a:r>
                  <a:rPr lang="de-DE" sz="1400" dirty="0"/>
                  <a:t>	Joule je Kilogramm	 </a:t>
                </a:r>
                <a14:m>
                  <m:oMath xmlns:m="http://schemas.openxmlformats.org/officeDocument/2006/math">
                    <m:f>
                      <m:fPr>
                        <m:ctrlPr>
                          <a:rPr lang="de-DE" sz="1400" i="1">
                            <a:latin typeface="Cambria Math" panose="02040503050406030204" pitchFamily="18" charset="0"/>
                          </a:rPr>
                        </m:ctrlPr>
                      </m:fPr>
                      <m:num>
                        <m:r>
                          <m:rPr>
                            <m:sty m:val="p"/>
                          </m:rPr>
                          <a:rPr lang="de-DE" sz="1400" i="0">
                            <a:latin typeface="Cambria Math"/>
                          </a:rPr>
                          <m:t>J</m:t>
                        </m:r>
                        <m:r>
                          <a:rPr lang="de-DE" sz="1400" i="0">
                            <a:latin typeface="Cambria Math"/>
                          </a:rPr>
                          <m:t> </m:t>
                        </m:r>
                      </m:num>
                      <m:den>
                        <m:r>
                          <m:rPr>
                            <m:sty m:val="p"/>
                          </m:rPr>
                          <a:rPr lang="de-DE" sz="1400" i="0">
                            <a:latin typeface="Cambria Math"/>
                          </a:rPr>
                          <m:t>Kg</m:t>
                        </m:r>
                        <m:r>
                          <a:rPr lang="de-DE" sz="1400" b="0" i="0" smtClean="0">
                            <a:latin typeface="Cambria Math"/>
                          </a:rPr>
                          <m:t> </m:t>
                        </m:r>
                        <m:r>
                          <m:rPr>
                            <m:sty m:val="p"/>
                          </m:rPr>
                          <a:rPr lang="de-DE" sz="1400" b="0" i="0" smtClean="0">
                            <a:latin typeface="Cambria Math"/>
                          </a:rPr>
                          <m:t>K</m:t>
                        </m:r>
                      </m:den>
                    </m:f>
                  </m:oMath>
                </a14:m>
                <a:r>
                  <a:rPr lang="de-DE" sz="1400" dirty="0"/>
                  <a:t> ,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kJ</m:t>
                        </m:r>
                        <m:r>
                          <a:rPr lang="de-DE" sz="1400" i="0">
                            <a:latin typeface="Cambria Math"/>
                          </a:rPr>
                          <m:t> </m:t>
                        </m:r>
                      </m:num>
                      <m:den>
                        <m:r>
                          <m:rPr>
                            <m:sty m:val="p"/>
                          </m:rPr>
                          <a:rPr lang="de-DE" sz="1400" b="0" i="0" smtClean="0">
                            <a:latin typeface="Cambria Math"/>
                          </a:rPr>
                          <m:t>k</m:t>
                        </m:r>
                        <m:r>
                          <m:rPr>
                            <m:sty m:val="p"/>
                          </m:rPr>
                          <a:rPr lang="de-DE" sz="1400" i="0">
                            <a:latin typeface="Cambria Math"/>
                          </a:rPr>
                          <m:t>g</m:t>
                        </m:r>
                        <m:r>
                          <a:rPr lang="de-DE" sz="1400" b="0" i="0" smtClean="0">
                            <a:latin typeface="Cambria Math"/>
                          </a:rPr>
                          <m:t> </m:t>
                        </m:r>
                        <m:r>
                          <m:rPr>
                            <m:sty m:val="p"/>
                          </m:rPr>
                          <a:rPr lang="de-DE" sz="1400" b="0" i="0" smtClean="0">
                            <a:latin typeface="Cambria Math"/>
                          </a:rPr>
                          <m:t>K</m:t>
                        </m:r>
                      </m:den>
                    </m:f>
                  </m:oMath>
                </a14:m>
                <a:r>
                  <a:rPr lang="de-DE" sz="1400" dirty="0"/>
                  <a:t> 	 	    1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kcal</m:t>
                        </m:r>
                        <m:r>
                          <a:rPr lang="de-DE" sz="1400" i="0">
                            <a:latin typeface="Cambria Math"/>
                          </a:rPr>
                          <m:t> </m:t>
                        </m:r>
                      </m:num>
                      <m:den>
                        <m:r>
                          <m:rPr>
                            <m:sty m:val="p"/>
                          </m:rPr>
                          <a:rPr lang="de-DE" sz="1400" b="0" i="0" smtClean="0">
                            <a:latin typeface="Cambria Math"/>
                          </a:rPr>
                          <m:t>kg</m:t>
                        </m:r>
                        <m:r>
                          <a:rPr lang="de-DE" sz="1400" b="0" i="0" smtClean="0">
                            <a:latin typeface="Cambria Math"/>
                          </a:rPr>
                          <m:t> </m:t>
                        </m:r>
                        <m:r>
                          <m:rPr>
                            <m:sty m:val="p"/>
                          </m:rPr>
                          <a:rPr lang="de-DE" sz="1400" b="0" i="0" smtClean="0">
                            <a:latin typeface="Cambria Math"/>
                          </a:rPr>
                          <m:t>grd</m:t>
                        </m:r>
                      </m:den>
                    </m:f>
                    <m:r>
                      <a:rPr lang="de-DE" sz="1400" i="0">
                        <a:latin typeface="Cambria Math"/>
                      </a:rPr>
                      <m:t> </m:t>
                    </m:r>
                  </m:oMath>
                </a14:m>
                <a:r>
                  <a:rPr lang="de-DE" sz="1400" dirty="0"/>
                  <a:t>    = 4,19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k</m:t>
                        </m:r>
                        <m:r>
                          <m:rPr>
                            <m:sty m:val="p"/>
                          </m:rPr>
                          <a:rPr lang="de-DE" sz="1400">
                            <a:latin typeface="Cambria Math"/>
                          </a:rPr>
                          <m:t>J</m:t>
                        </m:r>
                        <m:r>
                          <a:rPr lang="de-DE" sz="1400">
                            <a:latin typeface="Cambria Math"/>
                          </a:rPr>
                          <m:t> </m:t>
                        </m:r>
                      </m:num>
                      <m:den>
                        <m:r>
                          <m:rPr>
                            <m:sty m:val="p"/>
                          </m:rPr>
                          <a:rPr lang="de-DE" sz="1400" b="0" i="0" smtClean="0">
                            <a:latin typeface="Cambria Math"/>
                          </a:rPr>
                          <m:t>k</m:t>
                        </m:r>
                        <m:r>
                          <m:rPr>
                            <m:sty m:val="p"/>
                          </m:rPr>
                          <a:rPr lang="de-DE" sz="1400">
                            <a:latin typeface="Cambria Math"/>
                          </a:rPr>
                          <m:t>g</m:t>
                        </m:r>
                        <m:r>
                          <a:rPr lang="de-DE" sz="1400">
                            <a:latin typeface="Cambria Math"/>
                          </a:rPr>
                          <m:t> </m:t>
                        </m:r>
                        <m:r>
                          <m:rPr>
                            <m:sty m:val="p"/>
                          </m:rPr>
                          <a:rPr lang="de-DE" sz="1400">
                            <a:latin typeface="Cambria Math"/>
                          </a:rPr>
                          <m:t>K</m:t>
                        </m:r>
                      </m:den>
                    </m:f>
                  </m:oMath>
                </a14:m>
                <a:r>
                  <a:rPr lang="de-DE" sz="1400" dirty="0"/>
                  <a:t> Wärmekapazität </a:t>
                </a:r>
              </a:p>
              <a:p>
                <a:pPr marL="0" indent="0">
                  <a:spcAft>
                    <a:spcPts val="0"/>
                  </a:spcAft>
                  <a:buNone/>
                </a:pPr>
                <a:endParaRPr lang="de-DE" sz="1400" dirty="0"/>
              </a:p>
              <a:p>
                <a:pPr marL="0" indent="0">
                  <a:spcAft>
                    <a:spcPts val="0"/>
                  </a:spcAft>
                  <a:buNone/>
                </a:pPr>
                <a:r>
                  <a:rPr lang="de-DE" sz="1400" dirty="0"/>
                  <a:t>Wärmeleit-		</a:t>
                </a:r>
                <a:r>
                  <a:rPr lang="el-GR" sz="1400" i="1" dirty="0"/>
                  <a:t>λ</a:t>
                </a:r>
                <a:r>
                  <a:rPr lang="de-DE" sz="1400" dirty="0"/>
                  <a:t>	Watt je Meter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W</m:t>
                        </m:r>
                      </m:num>
                      <m:den>
                        <m:r>
                          <m:rPr>
                            <m:sty m:val="p"/>
                          </m:rPr>
                          <a:rPr lang="de-DE" sz="1400" b="0" i="0" smtClean="0">
                            <a:latin typeface="Cambria Math"/>
                          </a:rPr>
                          <m:t>m</m:t>
                        </m:r>
                        <m:r>
                          <a:rPr lang="de-DE" sz="1400">
                            <a:latin typeface="Cambria Math"/>
                          </a:rPr>
                          <m:t> </m:t>
                        </m:r>
                        <m:r>
                          <m:rPr>
                            <m:sty m:val="p"/>
                          </m:rPr>
                          <a:rPr lang="de-DE" sz="1400">
                            <a:latin typeface="Cambria Math"/>
                          </a:rPr>
                          <m:t>K</m:t>
                        </m:r>
                      </m:den>
                    </m:f>
                  </m:oMath>
                </a14:m>
                <a:r>
                  <a:rPr lang="de-DE" sz="1400" dirty="0"/>
                  <a:t> 		    1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kcal</m:t>
                        </m:r>
                        <m:r>
                          <a:rPr lang="de-DE" sz="1400">
                            <a:latin typeface="Cambria Math"/>
                          </a:rPr>
                          <m:t> </m:t>
                        </m:r>
                      </m:num>
                      <m:den>
                        <m:r>
                          <m:rPr>
                            <m:sty m:val="p"/>
                          </m:rPr>
                          <a:rPr lang="de-DE" sz="1400" b="0" i="0" smtClean="0">
                            <a:latin typeface="Cambria Math"/>
                          </a:rPr>
                          <m:t>m</m:t>
                        </m:r>
                        <m:r>
                          <a:rPr lang="de-DE" sz="1400" b="0" i="0" smtClean="0">
                            <a:latin typeface="Cambria Math"/>
                          </a:rPr>
                          <m:t> </m:t>
                        </m:r>
                        <m:r>
                          <m:rPr>
                            <m:sty m:val="p"/>
                          </m:rPr>
                          <a:rPr lang="de-DE" sz="1400" b="0" i="0" smtClean="0">
                            <a:latin typeface="Cambria Math"/>
                          </a:rPr>
                          <m:t>h</m:t>
                        </m:r>
                        <m:r>
                          <a:rPr lang="de-DE" sz="1400" b="0" i="0" smtClean="0">
                            <a:latin typeface="Cambria Math"/>
                          </a:rPr>
                          <m:t> </m:t>
                        </m:r>
                        <m:r>
                          <m:rPr>
                            <m:sty m:val="p"/>
                          </m:rPr>
                          <a:rPr lang="de-DE" sz="1400" b="0" i="0" smtClean="0">
                            <a:latin typeface="Cambria Math"/>
                          </a:rPr>
                          <m:t>grd</m:t>
                        </m:r>
                      </m:den>
                    </m:f>
                    <m:r>
                      <a:rPr lang="de-DE" sz="1400">
                        <a:latin typeface="Cambria Math"/>
                      </a:rPr>
                      <m:t> </m:t>
                    </m:r>
                  </m:oMath>
                </a14:m>
                <a:r>
                  <a:rPr lang="de-DE" sz="1400" dirty="0"/>
                  <a:t>= 1,163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W</m:t>
                        </m:r>
                        <m:r>
                          <a:rPr lang="de-DE" sz="1400">
                            <a:latin typeface="Cambria Math"/>
                          </a:rPr>
                          <m:t> </m:t>
                        </m:r>
                      </m:num>
                      <m:den>
                        <m:r>
                          <m:rPr>
                            <m:sty m:val="p"/>
                          </m:rPr>
                          <a:rPr lang="de-DE" sz="1400" b="0" i="0" smtClean="0">
                            <a:latin typeface="Cambria Math"/>
                          </a:rPr>
                          <m:t>m</m:t>
                        </m:r>
                        <m:r>
                          <a:rPr lang="de-DE" sz="1400" b="0" i="0" smtClean="0">
                            <a:latin typeface="Cambria Math"/>
                          </a:rPr>
                          <m:t> </m:t>
                        </m:r>
                        <m:r>
                          <m:rPr>
                            <m:sty m:val="p"/>
                          </m:rPr>
                          <a:rPr lang="de-DE" sz="1400">
                            <a:latin typeface="Cambria Math"/>
                          </a:rPr>
                          <m:t>K</m:t>
                        </m:r>
                      </m:den>
                    </m:f>
                  </m:oMath>
                </a14:m>
                <a:r>
                  <a:rPr lang="de-DE" sz="1400" dirty="0"/>
                  <a:t> </a:t>
                </a:r>
              </a:p>
              <a:p>
                <a:pPr marL="0" indent="0">
                  <a:spcAft>
                    <a:spcPts val="0"/>
                  </a:spcAft>
                  <a:buNone/>
                </a:pPr>
                <a:r>
                  <a:rPr lang="de-DE" sz="1400" dirty="0" err="1"/>
                  <a:t>fähigkeit</a:t>
                </a:r>
                <a:r>
                  <a:rPr lang="de-DE" sz="1400" dirty="0"/>
                  <a:t>			und Kelvin</a:t>
                </a:r>
              </a:p>
              <a:p>
                <a:pPr marL="0" indent="0">
                  <a:spcAft>
                    <a:spcPts val="0"/>
                  </a:spcAft>
                  <a:buNone/>
                </a:pPr>
                <a:endParaRPr lang="de-DE" sz="1400" dirty="0"/>
              </a:p>
              <a:p>
                <a:pPr marL="0" indent="0">
                  <a:spcAft>
                    <a:spcPts val="0"/>
                  </a:spcAft>
                  <a:buNone/>
                </a:pPr>
                <a:r>
                  <a:rPr lang="de-DE" sz="1400" dirty="0"/>
                  <a:t>Wärmeübergangs-	</a:t>
                </a:r>
                <a:r>
                  <a:rPr lang="el-GR" sz="1400" i="1" dirty="0"/>
                  <a:t>α</a:t>
                </a:r>
                <a:r>
                  <a:rPr lang="de-DE" sz="1400" dirty="0"/>
                  <a:t>	Watt je Quadratmeter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W</m:t>
                        </m:r>
                      </m:num>
                      <m:den>
                        <m:r>
                          <m:rPr>
                            <m:sty m:val="p"/>
                          </m:rPr>
                          <a:rPr lang="de-DE" sz="1400">
                            <a:latin typeface="Cambria Math"/>
                          </a:rPr>
                          <m:t>m</m:t>
                        </m:r>
                        <m:r>
                          <a:rPr lang="de-DE" sz="1400" b="0" i="0" baseline="30000" smtClean="0">
                            <a:latin typeface="Cambria Math"/>
                          </a:rPr>
                          <m:t>2</m:t>
                        </m:r>
                        <m:r>
                          <a:rPr lang="de-DE" sz="1400">
                            <a:latin typeface="Cambria Math"/>
                          </a:rPr>
                          <m:t> </m:t>
                        </m:r>
                        <m:r>
                          <m:rPr>
                            <m:sty m:val="p"/>
                          </m:rPr>
                          <a:rPr lang="de-DE" sz="1400">
                            <a:latin typeface="Cambria Math"/>
                          </a:rPr>
                          <m:t>K</m:t>
                        </m:r>
                      </m:den>
                    </m:f>
                  </m:oMath>
                </a14:m>
                <a:r>
                  <a:rPr lang="de-DE" sz="1400" dirty="0"/>
                  <a:t> 		    1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kcal</m:t>
                        </m:r>
                        <m:r>
                          <a:rPr lang="de-DE" sz="1400">
                            <a:latin typeface="Cambria Math"/>
                          </a:rPr>
                          <m:t> </m:t>
                        </m:r>
                      </m:num>
                      <m:den>
                        <m:r>
                          <m:rPr>
                            <m:sty m:val="p"/>
                          </m:rPr>
                          <a:rPr lang="de-DE" sz="1400">
                            <a:latin typeface="Cambria Math"/>
                          </a:rPr>
                          <m:t>m</m:t>
                        </m:r>
                        <m:r>
                          <a:rPr lang="de-DE" sz="1400" b="0" i="0" baseline="30000" smtClean="0">
                            <a:latin typeface="Cambria Math"/>
                          </a:rPr>
                          <m:t>2</m:t>
                        </m:r>
                        <m:r>
                          <a:rPr lang="de-DE" sz="1400">
                            <a:latin typeface="Cambria Math"/>
                          </a:rPr>
                          <m:t> </m:t>
                        </m:r>
                        <m:r>
                          <m:rPr>
                            <m:sty m:val="p"/>
                          </m:rPr>
                          <a:rPr lang="de-DE" sz="1400">
                            <a:latin typeface="Cambria Math"/>
                          </a:rPr>
                          <m:t>h</m:t>
                        </m:r>
                        <m:r>
                          <a:rPr lang="de-DE" sz="1400">
                            <a:latin typeface="Cambria Math"/>
                          </a:rPr>
                          <m:t> </m:t>
                        </m:r>
                        <m:r>
                          <m:rPr>
                            <m:sty m:val="p"/>
                          </m:rPr>
                          <a:rPr lang="de-DE" sz="1400">
                            <a:latin typeface="Cambria Math"/>
                          </a:rPr>
                          <m:t>grd</m:t>
                        </m:r>
                      </m:den>
                    </m:f>
                    <m:r>
                      <a:rPr lang="de-DE" sz="1400">
                        <a:latin typeface="Cambria Math"/>
                      </a:rPr>
                      <m:t> </m:t>
                    </m:r>
                  </m:oMath>
                </a14:m>
                <a:r>
                  <a:rPr lang="de-DE" sz="1400" dirty="0"/>
                  <a:t>= 1,163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W</m:t>
                        </m:r>
                        <m:r>
                          <a:rPr lang="de-DE" sz="1400">
                            <a:latin typeface="Cambria Math"/>
                          </a:rPr>
                          <m:t> </m:t>
                        </m:r>
                      </m:num>
                      <m:den>
                        <m:r>
                          <m:rPr>
                            <m:sty m:val="p"/>
                          </m:rPr>
                          <a:rPr lang="de-DE" sz="1400" b="0" i="0" smtClean="0">
                            <a:latin typeface="Cambria Math"/>
                          </a:rPr>
                          <m:t>m</m:t>
                        </m:r>
                        <m:r>
                          <a:rPr lang="de-DE" sz="1400" b="0" i="0" baseline="30000" smtClean="0">
                            <a:latin typeface="Cambria Math"/>
                          </a:rPr>
                          <m:t>2</m:t>
                        </m:r>
                        <m:r>
                          <a:rPr lang="de-DE" sz="1400">
                            <a:latin typeface="Cambria Math"/>
                          </a:rPr>
                          <m:t> </m:t>
                        </m:r>
                        <m:r>
                          <m:rPr>
                            <m:sty m:val="p"/>
                          </m:rPr>
                          <a:rPr lang="de-DE" sz="1400">
                            <a:latin typeface="Cambria Math"/>
                          </a:rPr>
                          <m:t>K</m:t>
                        </m:r>
                      </m:den>
                    </m:f>
                  </m:oMath>
                </a14:m>
                <a:r>
                  <a:rPr lang="de-DE" sz="1400" dirty="0"/>
                  <a:t> </a:t>
                </a:r>
              </a:p>
              <a:p>
                <a:pPr marL="0" indent="0">
                  <a:spcAft>
                    <a:spcPts val="0"/>
                  </a:spcAft>
                  <a:buNone/>
                </a:pPr>
                <a:r>
                  <a:rPr lang="de-DE" sz="1400" dirty="0" err="1"/>
                  <a:t>koeffizient</a:t>
                </a:r>
                <a:r>
                  <a:rPr lang="de-DE" sz="1400" dirty="0"/>
                  <a:t>			und Kelvin</a:t>
                </a:r>
              </a:p>
              <a:p>
                <a:pPr marL="0" indent="0">
                  <a:spcAft>
                    <a:spcPts val="0"/>
                  </a:spcAft>
                  <a:buNone/>
                </a:pPr>
                <a:endParaRPr lang="de-DE" sz="1400" dirty="0"/>
              </a:p>
              <a:p>
                <a:pPr marL="0" indent="0">
                  <a:spcAft>
                    <a:spcPts val="0"/>
                  </a:spcAft>
                  <a:buNone/>
                </a:pPr>
                <a:r>
                  <a:rPr lang="de-DE" sz="1400" dirty="0"/>
                  <a:t>Wärmedurchgangs-	</a:t>
                </a:r>
                <a:r>
                  <a:rPr lang="de-DE" sz="1400" i="1" dirty="0"/>
                  <a:t>u</a:t>
                </a:r>
                <a:r>
                  <a:rPr lang="de-DE" sz="1400" dirty="0"/>
                  <a:t>	Watt je Quadratmeter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W</m:t>
                        </m:r>
                      </m:num>
                      <m:den>
                        <m:r>
                          <m:rPr>
                            <m:sty m:val="p"/>
                          </m:rPr>
                          <a:rPr lang="de-DE" sz="1400">
                            <a:latin typeface="Cambria Math"/>
                          </a:rPr>
                          <m:t>m</m:t>
                        </m:r>
                        <m:r>
                          <a:rPr lang="de-DE" sz="1400" b="0" i="0" baseline="30000" smtClean="0">
                            <a:latin typeface="Cambria Math"/>
                          </a:rPr>
                          <m:t>2</m:t>
                        </m:r>
                        <m:r>
                          <a:rPr lang="de-DE" sz="1400" baseline="30000">
                            <a:latin typeface="Cambria Math"/>
                          </a:rPr>
                          <m:t> </m:t>
                        </m:r>
                        <m:r>
                          <m:rPr>
                            <m:sty m:val="p"/>
                          </m:rPr>
                          <a:rPr lang="de-DE" sz="1400">
                            <a:latin typeface="Cambria Math"/>
                          </a:rPr>
                          <m:t>K</m:t>
                        </m:r>
                      </m:den>
                    </m:f>
                  </m:oMath>
                </a14:m>
                <a:r>
                  <a:rPr lang="de-DE" sz="1400" dirty="0"/>
                  <a:t> 		    1 </a:t>
                </a:r>
                <a14:m>
                  <m:oMath xmlns:m="http://schemas.openxmlformats.org/officeDocument/2006/math">
                    <m:f>
                      <m:fPr>
                        <m:ctrlPr>
                          <a:rPr lang="de-DE" sz="1400" i="1">
                            <a:latin typeface="Cambria Math" panose="02040503050406030204" pitchFamily="18" charset="0"/>
                          </a:rPr>
                        </m:ctrlPr>
                      </m:fPr>
                      <m:num>
                        <m:r>
                          <m:rPr>
                            <m:sty m:val="p"/>
                          </m:rPr>
                          <a:rPr lang="de-DE" sz="1400">
                            <a:latin typeface="Cambria Math"/>
                          </a:rPr>
                          <m:t>kcal</m:t>
                        </m:r>
                        <m:r>
                          <a:rPr lang="de-DE" sz="1400">
                            <a:latin typeface="Cambria Math"/>
                          </a:rPr>
                          <m:t> </m:t>
                        </m:r>
                      </m:num>
                      <m:den>
                        <m:r>
                          <m:rPr>
                            <m:sty m:val="p"/>
                          </m:rPr>
                          <a:rPr lang="de-DE" sz="1400">
                            <a:latin typeface="Cambria Math"/>
                          </a:rPr>
                          <m:t>m</m:t>
                        </m:r>
                        <m:r>
                          <a:rPr lang="de-DE" sz="1400" b="0" i="0" baseline="30000" smtClean="0">
                            <a:latin typeface="Cambria Math"/>
                          </a:rPr>
                          <m:t>2</m:t>
                        </m:r>
                        <m:r>
                          <a:rPr lang="de-DE" sz="1400">
                            <a:latin typeface="Cambria Math"/>
                          </a:rPr>
                          <m:t> </m:t>
                        </m:r>
                        <m:r>
                          <m:rPr>
                            <m:sty m:val="p"/>
                          </m:rPr>
                          <a:rPr lang="de-DE" sz="1400">
                            <a:latin typeface="Cambria Math"/>
                          </a:rPr>
                          <m:t>h</m:t>
                        </m:r>
                        <m:r>
                          <a:rPr lang="de-DE" sz="1400">
                            <a:latin typeface="Cambria Math"/>
                          </a:rPr>
                          <m:t> </m:t>
                        </m:r>
                        <m:r>
                          <m:rPr>
                            <m:sty m:val="p"/>
                          </m:rPr>
                          <a:rPr lang="de-DE" sz="1400">
                            <a:latin typeface="Cambria Math"/>
                          </a:rPr>
                          <m:t>grd</m:t>
                        </m:r>
                      </m:den>
                    </m:f>
                    <m:r>
                      <a:rPr lang="de-DE" sz="1400">
                        <a:latin typeface="Cambria Math"/>
                      </a:rPr>
                      <m:t> </m:t>
                    </m:r>
                  </m:oMath>
                </a14:m>
                <a:r>
                  <a:rPr lang="de-DE" sz="1400" dirty="0"/>
                  <a:t>= 1,163 </a:t>
                </a:r>
                <a14:m>
                  <m:oMath xmlns:m="http://schemas.openxmlformats.org/officeDocument/2006/math">
                    <m:f>
                      <m:fPr>
                        <m:ctrlPr>
                          <a:rPr lang="de-DE" sz="1400" i="1">
                            <a:latin typeface="Cambria Math" panose="02040503050406030204" pitchFamily="18" charset="0"/>
                          </a:rPr>
                        </m:ctrlPr>
                      </m:fPr>
                      <m:num>
                        <m:r>
                          <m:rPr>
                            <m:sty m:val="p"/>
                          </m:rPr>
                          <a:rPr lang="de-DE" sz="1400" b="0" i="0" smtClean="0">
                            <a:latin typeface="Cambria Math"/>
                          </a:rPr>
                          <m:t>W</m:t>
                        </m:r>
                        <m:r>
                          <a:rPr lang="de-DE" sz="1400">
                            <a:latin typeface="Cambria Math"/>
                          </a:rPr>
                          <m:t> </m:t>
                        </m:r>
                      </m:num>
                      <m:den>
                        <m:r>
                          <m:rPr>
                            <m:sty m:val="p"/>
                          </m:rPr>
                          <a:rPr lang="de-DE" sz="1400" b="0" i="0" smtClean="0">
                            <a:latin typeface="Cambria Math"/>
                          </a:rPr>
                          <m:t>m</m:t>
                        </m:r>
                        <m:r>
                          <a:rPr lang="de-DE" sz="1400" b="0" i="0" baseline="30000" smtClean="0">
                            <a:latin typeface="Cambria Math"/>
                          </a:rPr>
                          <m:t>2</m:t>
                        </m:r>
                        <m:r>
                          <a:rPr lang="de-DE" sz="1400">
                            <a:latin typeface="Cambria Math"/>
                          </a:rPr>
                          <m:t> </m:t>
                        </m:r>
                        <m:r>
                          <m:rPr>
                            <m:sty m:val="p"/>
                          </m:rPr>
                          <a:rPr lang="de-DE" sz="1400">
                            <a:latin typeface="Cambria Math"/>
                          </a:rPr>
                          <m:t>K</m:t>
                        </m:r>
                      </m:den>
                    </m:f>
                  </m:oMath>
                </a14:m>
                <a:r>
                  <a:rPr lang="de-DE" sz="1400" dirty="0"/>
                  <a:t> </a:t>
                </a:r>
              </a:p>
              <a:p>
                <a:pPr marL="0" indent="0">
                  <a:spcAft>
                    <a:spcPts val="0"/>
                  </a:spcAft>
                  <a:buNone/>
                </a:pPr>
                <a:r>
                  <a:rPr lang="de-DE" sz="1400" dirty="0" err="1"/>
                  <a:t>koeffizient</a:t>
                </a:r>
                <a:r>
                  <a:rPr lang="de-DE" sz="1400" dirty="0"/>
                  <a:t> 			und Kelvin</a:t>
                </a:r>
              </a:p>
              <a:p>
                <a:pPr marL="0" indent="0">
                  <a:spcBef>
                    <a:spcPts val="600"/>
                  </a:spcBef>
                  <a:spcAft>
                    <a:spcPts val="600"/>
                  </a:spcAft>
                  <a:buNone/>
                </a:pPr>
                <a:r>
                  <a:rPr lang="de-DE" sz="1400" dirty="0"/>
                  <a:t>						</a:t>
                </a:r>
              </a:p>
              <a:p>
                <a:pPr marL="0" indent="0">
                  <a:spcBef>
                    <a:spcPts val="1200"/>
                  </a:spcBef>
                  <a:buNone/>
                </a:pPr>
                <a:r>
                  <a:rPr lang="de-DE" sz="1400" dirty="0"/>
                  <a:t>						</a:t>
                </a:r>
                <a:endParaRPr lang="de-DE" sz="1400" i="1" dirty="0"/>
              </a:p>
            </p:txBody>
          </p:sp>
        </mc:Choice>
        <mc:Fallback xmlns="">
          <p:sp>
            <p:nvSpPr>
              <p:cNvPr id="2" name="Textplatzhalter 1"/>
              <p:cNvSpPr>
                <a:spLocks noGrp="1" noRot="1" noChangeAspect="1" noMove="1" noResize="1" noEditPoints="1" noAdjustHandles="1" noChangeArrowheads="1" noChangeShapeType="1" noTextEdit="1"/>
              </p:cNvSpPr>
              <p:nvPr>
                <p:ph type="body" sz="quarter" idx="10"/>
              </p:nvPr>
            </p:nvSpPr>
            <p:spPr>
              <a:xfrm>
                <a:off x="776536" y="1268760"/>
                <a:ext cx="8856984" cy="5040560"/>
              </a:xfrm>
              <a:blipFill rotWithShape="1">
                <a:blip r:embed="rId2"/>
                <a:stretch>
                  <a:fillRect l="-138" t="-605"/>
                </a:stretch>
              </a:blipFill>
            </p:spPr>
            <p:txBody>
              <a:bodyPr/>
              <a:lstStyle/>
              <a:p>
                <a:r>
                  <a:rPr lang="de-DE">
                    <a:noFill/>
                  </a:rPr>
                  <a:t> </a:t>
                </a:r>
              </a:p>
            </p:txBody>
          </p:sp>
        </mc:Fallback>
      </mc:AlternateContent>
      <p:cxnSp>
        <p:nvCxnSpPr>
          <p:cNvPr id="4" name="Gerade Verbindung 3"/>
          <p:cNvCxnSpPr/>
          <p:nvPr/>
        </p:nvCxnSpPr>
        <p:spPr>
          <a:xfrm>
            <a:off x="560512" y="2420888"/>
            <a:ext cx="86409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Gerade Verbindung 4"/>
          <p:cNvCxnSpPr/>
          <p:nvPr/>
        </p:nvCxnSpPr>
        <p:spPr>
          <a:xfrm>
            <a:off x="560512" y="3068960"/>
            <a:ext cx="86409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Gerade Verbindung 6"/>
          <p:cNvCxnSpPr/>
          <p:nvPr/>
        </p:nvCxnSpPr>
        <p:spPr>
          <a:xfrm>
            <a:off x="560512" y="3753036"/>
            <a:ext cx="864096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3498420"/>
      </p:ext>
    </p:extLst>
  </p:cSld>
  <p:clrMapOvr>
    <a:masterClrMapping/>
  </p:clrMapOvr>
  <p:transition spd="med">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7848872" cy="5139869"/>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latin typeface="Arial Unicode MS" pitchFamily="34" charset="-128"/>
                <a:ea typeface="Arial Unicode MS" pitchFamily="34" charset="-128"/>
                <a:cs typeface="Arial Unicode MS" pitchFamily="34" charset="-128"/>
              </a:rPr>
              <a:t>Energieformen</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Energie kann in verschiedenen Energieformen vorkommen. Hierzu gehören beispielsweise (unvollständig!)</a:t>
            </a:r>
          </a:p>
          <a:p>
            <a:pPr eaLnBrk="0" hangingPunct="0">
              <a:spcBef>
                <a:spcPts val="0"/>
              </a:spcBef>
              <a:spcAft>
                <a:spcPts val="1200"/>
              </a:spcAft>
              <a:buClr>
                <a:srgbClr val="9D163C"/>
              </a:buClr>
            </a:pPr>
            <a:endParaRPr lang="de-DE" sz="1600" dirty="0">
              <a:latin typeface="Arial Unicode MS" pitchFamily="34" charset="-128"/>
              <a:ea typeface="Arial Unicode MS" pitchFamily="34" charset="-128"/>
              <a:cs typeface="Arial Unicode MS" pitchFamily="34" charset="-128"/>
            </a:endParaRPr>
          </a:p>
          <a:p>
            <a:pPr marL="285750" indent="-285750" eaLnBrk="0" hangingPunct="0">
              <a:spcBef>
                <a:spcPts val="0"/>
              </a:spcBef>
              <a:spcAft>
                <a:spcPts val="1200"/>
              </a:spcAft>
              <a:buClr>
                <a:srgbClr val="9D163C"/>
              </a:buClr>
              <a:buFontTx/>
              <a:buChar char="-"/>
            </a:pPr>
            <a:r>
              <a:rPr lang="de-DE" sz="1600" dirty="0">
                <a:latin typeface="Arial Unicode MS" pitchFamily="34" charset="-128"/>
                <a:ea typeface="Arial Unicode MS" pitchFamily="34" charset="-128"/>
                <a:cs typeface="Arial Unicode MS" pitchFamily="34" charset="-128"/>
              </a:rPr>
              <a:t>potentielle Energie (z.B. Pumpspeicher-Kraftwerk)	</a:t>
            </a:r>
            <a:r>
              <a:rPr lang="de-DE" sz="1600" dirty="0" err="1">
                <a:latin typeface="Arial Unicode MS" pitchFamily="34" charset="-128"/>
                <a:ea typeface="Arial Unicode MS" pitchFamily="34" charset="-128"/>
                <a:cs typeface="Arial Unicode MS" pitchFamily="34" charset="-128"/>
              </a:rPr>
              <a:t>E</a:t>
            </a:r>
            <a:r>
              <a:rPr lang="de-DE" sz="1200" dirty="0" err="1">
                <a:latin typeface="Arial Unicode MS" pitchFamily="34" charset="-128"/>
                <a:ea typeface="Arial Unicode MS" pitchFamily="34" charset="-128"/>
                <a:cs typeface="Arial Unicode MS" pitchFamily="34" charset="-128"/>
              </a:rPr>
              <a:t>pot</a:t>
            </a:r>
            <a:r>
              <a:rPr lang="de-DE" sz="1200" dirty="0">
                <a:latin typeface="Arial Unicode MS" pitchFamily="34" charset="-128"/>
                <a:ea typeface="Arial Unicode MS" pitchFamily="34" charset="-128"/>
                <a:cs typeface="Arial Unicode MS" pitchFamily="34" charset="-128"/>
              </a:rPr>
              <a:t> </a:t>
            </a:r>
            <a:r>
              <a:rPr lang="de-DE" sz="1600" dirty="0">
                <a:latin typeface="Arial Unicode MS" pitchFamily="34" charset="-128"/>
                <a:ea typeface="Arial Unicode MS" pitchFamily="34" charset="-128"/>
                <a:cs typeface="Arial Unicode MS" pitchFamily="34" charset="-128"/>
              </a:rPr>
              <a:t>= g m h </a:t>
            </a:r>
          </a:p>
          <a:p>
            <a:pPr marL="285750" indent="-285750" eaLnBrk="0" hangingPunct="0">
              <a:spcBef>
                <a:spcPts val="0"/>
              </a:spcBef>
              <a:spcAft>
                <a:spcPts val="1200"/>
              </a:spcAft>
              <a:buClr>
                <a:srgbClr val="9D163C"/>
              </a:buClr>
              <a:buFontTx/>
              <a:buChar char="-"/>
            </a:pPr>
            <a:r>
              <a:rPr lang="de-DE" sz="1600" dirty="0">
                <a:latin typeface="Arial Unicode MS" pitchFamily="34" charset="-128"/>
                <a:ea typeface="Arial Unicode MS" pitchFamily="34" charset="-128"/>
                <a:cs typeface="Arial Unicode MS" pitchFamily="34" charset="-128"/>
              </a:rPr>
              <a:t>kinetische Energie (z.B. Nutzung von Windenergie) 	</a:t>
            </a:r>
            <a:r>
              <a:rPr lang="de-DE" sz="1600" dirty="0" err="1">
                <a:latin typeface="Arial Unicode MS" pitchFamily="34" charset="-128"/>
                <a:ea typeface="Arial Unicode MS" pitchFamily="34" charset="-128"/>
                <a:cs typeface="Arial Unicode MS" pitchFamily="34" charset="-128"/>
              </a:rPr>
              <a:t>E</a:t>
            </a:r>
            <a:r>
              <a:rPr lang="de-DE" sz="1200" dirty="0" err="1">
                <a:latin typeface="Arial Unicode MS" pitchFamily="34" charset="-128"/>
                <a:ea typeface="Arial Unicode MS" pitchFamily="34" charset="-128"/>
                <a:cs typeface="Arial Unicode MS" pitchFamily="34" charset="-128"/>
              </a:rPr>
              <a:t>kin</a:t>
            </a:r>
            <a:r>
              <a:rPr lang="de-DE" sz="1200" dirty="0">
                <a:latin typeface="Arial Unicode MS" pitchFamily="34" charset="-128"/>
                <a:ea typeface="Arial Unicode MS" pitchFamily="34" charset="-128"/>
                <a:cs typeface="Arial Unicode MS" pitchFamily="34" charset="-128"/>
              </a:rPr>
              <a:t> </a:t>
            </a:r>
            <a:r>
              <a:rPr lang="de-DE" sz="1600" dirty="0">
                <a:latin typeface="Arial Unicode MS" pitchFamily="34" charset="-128"/>
                <a:ea typeface="Arial Unicode MS" pitchFamily="34" charset="-128"/>
                <a:cs typeface="Arial Unicode MS" pitchFamily="34" charset="-128"/>
              </a:rPr>
              <a:t>= ½ mv² 	 </a:t>
            </a:r>
          </a:p>
          <a:p>
            <a:pPr marL="285750" indent="-285750" eaLnBrk="0" hangingPunct="0">
              <a:spcBef>
                <a:spcPts val="0"/>
              </a:spcBef>
              <a:spcAft>
                <a:spcPts val="1200"/>
              </a:spcAft>
              <a:buClr>
                <a:srgbClr val="9D163C"/>
              </a:buClr>
              <a:buFontTx/>
              <a:buChar char="-"/>
            </a:pPr>
            <a:r>
              <a:rPr lang="de-DE" sz="1600" dirty="0">
                <a:latin typeface="Arial Unicode MS" pitchFamily="34" charset="-128"/>
                <a:ea typeface="Arial Unicode MS" pitchFamily="34" charset="-128"/>
                <a:cs typeface="Arial Unicode MS" pitchFamily="34" charset="-128"/>
              </a:rPr>
              <a:t>chemische Energie (z.B. fossilen Energieträger)</a:t>
            </a:r>
          </a:p>
          <a:p>
            <a:pPr marL="285750" indent="-285750" eaLnBrk="0" hangingPunct="0">
              <a:spcBef>
                <a:spcPts val="0"/>
              </a:spcBef>
              <a:spcAft>
                <a:spcPts val="1200"/>
              </a:spcAft>
              <a:buClr>
                <a:srgbClr val="9D163C"/>
              </a:buClr>
              <a:buFontTx/>
              <a:buChar char="-"/>
            </a:pPr>
            <a:r>
              <a:rPr lang="de-DE" sz="1600" dirty="0">
                <a:latin typeface="Arial Unicode MS" pitchFamily="34" charset="-128"/>
                <a:ea typeface="Arial Unicode MS" pitchFamily="34" charset="-128"/>
                <a:cs typeface="Arial Unicode MS" pitchFamily="34" charset="-128"/>
              </a:rPr>
              <a:t>thermische Energie (z.B. Dampferzeuger)</a:t>
            </a:r>
          </a:p>
          <a:p>
            <a:pPr marL="285750" indent="-285750" eaLnBrk="0" hangingPunct="0">
              <a:spcBef>
                <a:spcPts val="0"/>
              </a:spcBef>
              <a:spcAft>
                <a:spcPts val="1200"/>
              </a:spcAft>
              <a:buClr>
                <a:srgbClr val="9D163C"/>
              </a:buClr>
              <a:buFontTx/>
              <a:buChar char="-"/>
            </a:pPr>
            <a:r>
              <a:rPr lang="de-DE" sz="1600" dirty="0">
                <a:latin typeface="Arial Unicode MS" pitchFamily="34" charset="-128"/>
                <a:ea typeface="Arial Unicode MS" pitchFamily="34" charset="-128"/>
                <a:cs typeface="Arial Unicode MS" pitchFamily="34" charset="-128"/>
              </a:rPr>
              <a:t>elektrische Energie (z.B. statische Aufladung).  </a:t>
            </a:r>
          </a:p>
          <a:p>
            <a:pPr marL="285750" indent="-285750" eaLnBrk="0" hangingPunct="0">
              <a:spcBef>
                <a:spcPts val="0"/>
              </a:spcBef>
              <a:spcAft>
                <a:spcPts val="1200"/>
              </a:spcAft>
              <a:buClr>
                <a:srgbClr val="9D163C"/>
              </a:buClr>
              <a:buFontTx/>
              <a:buChar char="-"/>
            </a:pPr>
            <a:endParaRPr lang="de-DE" sz="16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Die Energieformen treten oft gemischt auf (z.B. elektrischer Strom und Wärme). Einige Energieformen sind in andere Energieformen umwandelbar. Die Summe der im System enthaltenen Gesamtenergie ist vor und nach jeder Umwandlung gleich.</a:t>
            </a:r>
          </a:p>
          <a:p>
            <a:pPr marL="285750" indent="-285750" eaLnBrk="0" hangingPunct="0">
              <a:spcBef>
                <a:spcPts val="0"/>
              </a:spcBef>
              <a:spcAft>
                <a:spcPts val="1200"/>
              </a:spcAft>
              <a:buClr>
                <a:srgbClr val="9D163C"/>
              </a:buClr>
              <a:buFontTx/>
              <a:buChar char="-"/>
            </a:pPr>
            <a:endParaRPr lang="de-DE" sz="1600" dirty="0"/>
          </a:p>
        </p:txBody>
      </p:sp>
      <p:sp>
        <p:nvSpPr>
          <p:cNvPr id="5" name="Titel 1"/>
          <p:cNvSpPr>
            <a:spLocks noGrp="1"/>
          </p:cNvSpPr>
          <p:nvPr>
            <p:ph type="title"/>
          </p:nvPr>
        </p:nvSpPr>
        <p:spPr/>
        <p:txBody>
          <a:bodyPr/>
          <a:lstStyle/>
          <a:p>
            <a:pPr eaLnBrk="1" hangingPunct="1"/>
            <a:r>
              <a:rPr lang="de-DE" dirty="0"/>
              <a:t>Grundlagen - Energieformen</a:t>
            </a:r>
            <a:endParaRPr lang="de-DE" i="1" dirty="0"/>
          </a:p>
        </p:txBody>
      </p:sp>
    </p:spTree>
    <p:extLst>
      <p:ext uri="{BB962C8B-B14F-4D97-AF65-F5344CB8AC3E}">
        <p14:creationId xmlns:p14="http://schemas.microsoft.com/office/powerpoint/2010/main" val="369634624"/>
      </p:ext>
    </p:extLst>
  </p:cSld>
  <p:clrMapOvr>
    <a:masterClrMapping/>
  </p:clrMapOvr>
  <p:transition spd="med">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
          <p:cNvSpPr>
            <a:spLocks noGrp="1"/>
          </p:cNvSpPr>
          <p:nvPr>
            <p:ph type="title"/>
          </p:nvPr>
        </p:nvSpPr>
        <p:spPr/>
        <p:txBody>
          <a:bodyPr/>
          <a:lstStyle/>
          <a:p>
            <a:pPr eaLnBrk="1" hangingPunct="1"/>
            <a:r>
              <a:rPr lang="de-DE" dirty="0"/>
              <a:t>Literatur- und Quellenverzeichnis</a:t>
            </a:r>
            <a:endParaRPr lang="de-DE" i="1" dirty="0"/>
          </a:p>
        </p:txBody>
      </p:sp>
      <p:sp>
        <p:nvSpPr>
          <p:cNvPr id="6" name="Rechteck 5"/>
          <p:cNvSpPr/>
          <p:nvPr/>
        </p:nvSpPr>
        <p:spPr>
          <a:xfrm>
            <a:off x="416496" y="1455162"/>
            <a:ext cx="9217024" cy="2800767"/>
          </a:xfrm>
          <a:prstGeom prst="rect">
            <a:avLst/>
          </a:prstGeom>
        </p:spPr>
        <p:txBody>
          <a:bodyPr wrap="square">
            <a:spAutoFit/>
          </a:bodyPr>
          <a:lstStyle/>
          <a:p>
            <a:r>
              <a:rPr lang="de-DE" sz="1600" dirty="0"/>
              <a:t>Quellennachweis:</a:t>
            </a:r>
          </a:p>
          <a:p>
            <a:br>
              <a:rPr lang="de-DE" sz="1600" dirty="0"/>
            </a:br>
            <a:r>
              <a:rPr lang="de-DE" sz="1600" dirty="0"/>
              <a:t>Wikipedia als universelle Wissensbasis</a:t>
            </a:r>
          </a:p>
          <a:p>
            <a:endParaRPr lang="de-DE" sz="1600" dirty="0"/>
          </a:p>
          <a:p>
            <a:r>
              <a:rPr lang="de-DE" sz="1600" dirty="0"/>
              <a:t>Sollten Abbildungen mit eingeschränktem Nutzungsrecht aus Wikipedia nicht bzw. nicht korrekt gekennzeichnet worden sein, bitten wir alle Urheber um Nachsicht.</a:t>
            </a:r>
          </a:p>
          <a:p>
            <a:endParaRPr lang="de-DE" sz="1600" dirty="0"/>
          </a:p>
          <a:p>
            <a:r>
              <a:rPr lang="de-DE" sz="1600" dirty="0"/>
              <a:t>u-wert.net, Dr. Ralf Plag (eine wirklich sehr gute Informationsbasis)</a:t>
            </a:r>
          </a:p>
          <a:p>
            <a:endParaRPr lang="de-DE" sz="1600" dirty="0"/>
          </a:p>
          <a:p>
            <a:r>
              <a:rPr lang="de-DE" sz="1600" dirty="0"/>
              <a:t>Günter Meyer / Erich Schiffner: </a:t>
            </a:r>
            <a:r>
              <a:rPr lang="de-DE" sz="1600" i="1" dirty="0"/>
              <a:t>Technische Thermodynamik. </a:t>
            </a:r>
            <a:r>
              <a:rPr lang="de-DE" sz="1600" dirty="0"/>
              <a:t>4. Aufl. – Leipzig : Fachbuchverlag</a:t>
            </a:r>
          </a:p>
          <a:p>
            <a:endParaRPr lang="de-DE" sz="1600" dirty="0"/>
          </a:p>
        </p:txBody>
      </p:sp>
    </p:spTree>
    <p:extLst>
      <p:ext uri="{BB962C8B-B14F-4D97-AF65-F5344CB8AC3E}">
        <p14:creationId xmlns:p14="http://schemas.microsoft.com/office/powerpoint/2010/main" val="3006245626"/>
      </p:ext>
    </p:extLst>
  </p:cSld>
  <p:clrMapOvr>
    <a:masterClrMapping/>
  </p:clrMapOvr>
  <p:transition spd="med">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996950" y="1628775"/>
            <a:ext cx="7772400" cy="1971675"/>
          </a:xfrm>
          <a:prstGeom prst="rect">
            <a:avLst/>
          </a:prstGeom>
          <a:noFill/>
          <a:ln w="9525">
            <a:noFill/>
            <a:miter lim="800000"/>
            <a:headEnd/>
            <a:tailEnd/>
          </a:ln>
        </p:spPr>
        <p:txBody>
          <a:bodyPr lIns="54000" tIns="0"/>
          <a:lstStyle/>
          <a:p>
            <a:pPr algn="ctr"/>
            <a:br>
              <a:rPr lang="de-DE" sz="3200">
                <a:solidFill>
                  <a:schemeClr val="tx2"/>
                </a:solidFill>
                <a:latin typeface="Grotesque MT Std Light" pitchFamily="34" charset="0"/>
              </a:rPr>
            </a:br>
            <a:br>
              <a:rPr lang="de-DE" sz="3200">
                <a:solidFill>
                  <a:schemeClr val="tx2"/>
                </a:solidFill>
                <a:latin typeface="Grotesque MT Std Light" pitchFamily="34" charset="0"/>
              </a:rPr>
            </a:br>
            <a:br>
              <a:rPr lang="de-DE" sz="3200">
                <a:solidFill>
                  <a:schemeClr val="tx2"/>
                </a:solidFill>
                <a:latin typeface="Grotesque MT Std Light" pitchFamily="34" charset="0"/>
              </a:rPr>
            </a:br>
            <a:br>
              <a:rPr lang="de-DE" sz="3200">
                <a:solidFill>
                  <a:schemeClr val="tx2"/>
                </a:solidFill>
                <a:latin typeface="Grotesque MT Std Light" pitchFamily="34" charset="0"/>
              </a:rPr>
            </a:br>
            <a:br>
              <a:rPr lang="de-DE" sz="3200">
                <a:solidFill>
                  <a:schemeClr val="tx2"/>
                </a:solidFill>
                <a:latin typeface="Grotesque MT Std Light" pitchFamily="34" charset="0"/>
              </a:rPr>
            </a:br>
            <a:endParaRPr lang="de-DE" sz="3200">
              <a:solidFill>
                <a:schemeClr val="tx2"/>
              </a:solidFill>
              <a:latin typeface="Grotesque MT Std Light" pitchFamily="34" charset="0"/>
            </a:endParaRPr>
          </a:p>
        </p:txBody>
      </p:sp>
      <p:sp>
        <p:nvSpPr>
          <p:cNvPr id="29699" name="Rectangle 3"/>
          <p:cNvSpPr>
            <a:spLocks noChangeArrowheads="1"/>
          </p:cNvSpPr>
          <p:nvPr/>
        </p:nvSpPr>
        <p:spPr bwMode="auto">
          <a:xfrm>
            <a:off x="560388" y="3886200"/>
            <a:ext cx="8858250" cy="1752600"/>
          </a:xfrm>
          <a:prstGeom prst="rect">
            <a:avLst/>
          </a:prstGeom>
          <a:noFill/>
          <a:ln w="9525">
            <a:noFill/>
            <a:miter lim="800000"/>
            <a:headEnd/>
            <a:tailEnd/>
          </a:ln>
        </p:spPr>
        <p:txBody>
          <a:bodyPr lIns="54000"/>
          <a:lstStyle/>
          <a:p>
            <a:pPr algn="ctr">
              <a:spcAft>
                <a:spcPct val="30000"/>
              </a:spcAft>
            </a:pPr>
            <a:endParaRPr lang="de-DE" sz="2800">
              <a:latin typeface="Grotesque MT Std Light" pitchFamily="34" charset="0"/>
            </a:endParaRPr>
          </a:p>
        </p:txBody>
      </p:sp>
      <p:sp>
        <p:nvSpPr>
          <p:cNvPr id="9" name="Titel 8"/>
          <p:cNvSpPr>
            <a:spLocks noGrp="1"/>
          </p:cNvSpPr>
          <p:nvPr>
            <p:ph type="title"/>
          </p:nvPr>
        </p:nvSpPr>
        <p:spPr/>
        <p:txBody>
          <a:bodyPr/>
          <a:lstStyle/>
          <a:p>
            <a:r>
              <a:rPr lang="de-DE" dirty="0"/>
              <a:t>Vielen Dank!</a:t>
            </a:r>
          </a:p>
        </p:txBody>
      </p:sp>
    </p:spTree>
    <p:extLst>
      <p:ext uri="{BB962C8B-B14F-4D97-AF65-F5344CB8AC3E}">
        <p14:creationId xmlns:p14="http://schemas.microsoft.com/office/powerpoint/2010/main" val="1322125989"/>
      </p:ext>
    </p:extLst>
  </p:cSld>
  <p:clrMapOvr>
    <a:masterClrMapping/>
  </p:clrMapOvr>
  <p:transition spd="med">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8604956" cy="2400657"/>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Energie, Arbeit, Leistung</a:t>
            </a:r>
          </a:p>
          <a:p>
            <a:pPr eaLnBrk="0" hangingPunct="0">
              <a:spcBef>
                <a:spcPts val="0"/>
              </a:spcBef>
              <a:spcAft>
                <a:spcPts val="1200"/>
              </a:spcAft>
              <a:buClr>
                <a:srgbClr val="9D163C"/>
              </a:buClr>
            </a:pPr>
            <a:r>
              <a:rPr lang="de-DE" sz="1600" dirty="0"/>
              <a:t>Energie	W	Joule 	J 	Zustandsbeschreibung an einem Punkt</a:t>
            </a:r>
          </a:p>
          <a:p>
            <a:pPr eaLnBrk="0" hangingPunct="0">
              <a:spcBef>
                <a:spcPts val="0"/>
              </a:spcBef>
              <a:spcAft>
                <a:spcPts val="1200"/>
              </a:spcAft>
              <a:buClr>
                <a:srgbClr val="9D163C"/>
              </a:buClr>
            </a:pPr>
            <a:r>
              <a:rPr lang="de-DE" sz="1600" dirty="0"/>
              <a:t>Arbeit	W, Q	Joule	J	Differenz zweier Energiezustände	</a:t>
            </a:r>
          </a:p>
          <a:p>
            <a:pPr eaLnBrk="0" hangingPunct="0">
              <a:spcBef>
                <a:spcPts val="0"/>
              </a:spcBef>
              <a:spcAft>
                <a:spcPts val="1200"/>
              </a:spcAft>
              <a:buClr>
                <a:srgbClr val="9D163C"/>
              </a:buClr>
            </a:pPr>
            <a:r>
              <a:rPr lang="de-DE" sz="1600" dirty="0"/>
              <a:t>Leistung	P, Q	Watt	W	zeitlicher Bezug der Arbeit (1 W = 1 J / s)</a:t>
            </a:r>
          </a:p>
          <a:p>
            <a:pPr eaLnBrk="0" hangingPunct="0">
              <a:spcBef>
                <a:spcPts val="0"/>
              </a:spcBef>
              <a:spcAft>
                <a:spcPts val="1200"/>
              </a:spcAft>
              <a:buClr>
                <a:srgbClr val="9D163C"/>
              </a:buClr>
            </a:pPr>
            <a:endParaRPr lang="de-DE" sz="16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Beispiel: Ich steige am Berg von 1000m auf 2000 m Höhe in einer Stunde nach oben.</a:t>
            </a:r>
          </a:p>
        </p:txBody>
      </p:sp>
      <p:sp>
        <p:nvSpPr>
          <p:cNvPr id="5" name="Titel 1"/>
          <p:cNvSpPr>
            <a:spLocks noGrp="1"/>
          </p:cNvSpPr>
          <p:nvPr>
            <p:ph type="title"/>
          </p:nvPr>
        </p:nvSpPr>
        <p:spPr/>
        <p:txBody>
          <a:bodyPr/>
          <a:lstStyle/>
          <a:p>
            <a:pPr eaLnBrk="1" hangingPunct="1"/>
            <a:r>
              <a:rPr lang="de-DE" dirty="0"/>
              <a:t>Grundlagen - Energie, Arbeit, Leistung</a:t>
            </a:r>
            <a:endParaRPr lang="de-DE" i="1" dirty="0"/>
          </a:p>
        </p:txBody>
      </p:sp>
      <p:sp>
        <p:nvSpPr>
          <p:cNvPr id="2" name="Textfeld 1"/>
          <p:cNvSpPr txBox="1"/>
          <p:nvPr/>
        </p:nvSpPr>
        <p:spPr bwMode="auto">
          <a:xfrm>
            <a:off x="1975645" y="2319263"/>
            <a:ext cx="288032" cy="461665"/>
          </a:xfrm>
          <a:prstGeom prst="rect">
            <a:avLst/>
          </a:prstGeom>
          <a:noFill/>
          <a:ln w="9525">
            <a:noFill/>
            <a:miter lim="800000"/>
            <a:headEnd/>
            <a:tailEnd/>
          </a:ln>
        </p:spPr>
        <p:txBody>
          <a:bodyPr vert="horz" wrap="square" lIns="54000" tIns="45720" rIns="91440" bIns="4572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1200"/>
              </a:spcAft>
              <a:buClrTx/>
              <a:buSzTx/>
              <a:tabLst/>
            </a:pPr>
            <a:r>
              <a:rPr lang="de-DE" sz="2400" kern="0" dirty="0">
                <a:solidFill>
                  <a:schemeClr val="tx2"/>
                </a:solidFill>
                <a:latin typeface="Arial Unicode MS" pitchFamily="34" charset="-128"/>
                <a:ea typeface="Arial Unicode MS" pitchFamily="34" charset="-128"/>
                <a:cs typeface="Arial Unicode MS" pitchFamily="34" charset="-128"/>
              </a:rPr>
              <a:t>·</a:t>
            </a:r>
            <a:endParaRPr kumimoji="0" lang="de-DE" sz="2400" b="0" i="0" u="none" strike="noStrike" kern="0" cap="none" spc="0" normalizeH="0" baseline="0" noProof="0" dirty="0">
              <a:ln>
                <a:noFill/>
              </a:ln>
              <a:solidFill>
                <a:schemeClr val="tx2"/>
              </a:solidFill>
              <a:effectLst/>
              <a:uLnTx/>
              <a:uFillTx/>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938589062"/>
      </p:ext>
    </p:extLst>
  </p:cSld>
  <p:clrMapOvr>
    <a:masterClrMapping/>
  </p:clrMapOvr>
  <p:transition spd="med">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8604956" cy="4893647"/>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Energie, Arbeit, Leistung</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Energie:   E</a:t>
            </a:r>
            <a:r>
              <a:rPr lang="de-DE" sz="1200" dirty="0">
                <a:latin typeface="Arial Unicode MS" pitchFamily="34" charset="-128"/>
                <a:ea typeface="Arial Unicode MS" pitchFamily="34" charset="-128"/>
                <a:cs typeface="Arial Unicode MS" pitchFamily="34" charset="-128"/>
              </a:rPr>
              <a:t>pot1</a:t>
            </a:r>
            <a:r>
              <a:rPr lang="de-DE" sz="1600" dirty="0">
                <a:latin typeface="Arial Unicode MS" pitchFamily="34" charset="-128"/>
                <a:ea typeface="Arial Unicode MS" pitchFamily="34" charset="-128"/>
                <a:cs typeface="Arial Unicode MS" pitchFamily="34" charset="-128"/>
              </a:rPr>
              <a:t> =</a:t>
            </a:r>
            <a:r>
              <a:rPr lang="de-DE" sz="2000" dirty="0">
                <a:latin typeface="Arial Unicode MS" pitchFamily="34" charset="-128"/>
                <a:ea typeface="Arial Unicode MS" pitchFamily="34" charset="-128"/>
                <a:cs typeface="Arial Unicode MS" pitchFamily="34" charset="-128"/>
              </a:rPr>
              <a:t> </a:t>
            </a:r>
            <a:r>
              <a:rPr lang="de-DE" sz="1600" dirty="0" err="1">
                <a:latin typeface="Arial Unicode MS" pitchFamily="34" charset="-128"/>
                <a:ea typeface="Arial Unicode MS" pitchFamily="34" charset="-128"/>
                <a:cs typeface="Arial Unicode MS" pitchFamily="34" charset="-128"/>
              </a:rPr>
              <a:t>mgh</a:t>
            </a:r>
            <a:r>
              <a:rPr lang="de-DE" sz="1600" dirty="0">
                <a:latin typeface="Arial Unicode MS" pitchFamily="34" charset="-128"/>
                <a:ea typeface="Arial Unicode MS" pitchFamily="34" charset="-128"/>
                <a:cs typeface="Arial Unicode MS" pitchFamily="34" charset="-128"/>
              </a:rPr>
              <a:t> = 80 kg x 9,81 m/s2 x 1000 m =    784.800 J    	=    785 kJ = 187 kcal</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                E</a:t>
            </a:r>
            <a:r>
              <a:rPr lang="de-DE" sz="1200" dirty="0">
                <a:latin typeface="Arial Unicode MS" pitchFamily="34" charset="-128"/>
                <a:ea typeface="Arial Unicode MS" pitchFamily="34" charset="-128"/>
                <a:cs typeface="Arial Unicode MS" pitchFamily="34" charset="-128"/>
              </a:rPr>
              <a:t>pot2</a:t>
            </a:r>
            <a:r>
              <a:rPr lang="de-DE" sz="1600" dirty="0">
                <a:latin typeface="Arial Unicode MS" pitchFamily="34" charset="-128"/>
                <a:ea typeface="Arial Unicode MS" pitchFamily="34" charset="-128"/>
                <a:cs typeface="Arial Unicode MS" pitchFamily="34" charset="-128"/>
              </a:rPr>
              <a:t> =</a:t>
            </a:r>
            <a:r>
              <a:rPr lang="de-DE" sz="2000" dirty="0">
                <a:latin typeface="Arial Unicode MS" pitchFamily="34" charset="-128"/>
                <a:ea typeface="Arial Unicode MS" pitchFamily="34" charset="-128"/>
                <a:cs typeface="Arial Unicode MS" pitchFamily="34" charset="-128"/>
              </a:rPr>
              <a:t> </a:t>
            </a:r>
            <a:r>
              <a:rPr lang="de-DE" sz="1600" dirty="0" err="1">
                <a:latin typeface="Arial Unicode MS" pitchFamily="34" charset="-128"/>
                <a:ea typeface="Arial Unicode MS" pitchFamily="34" charset="-128"/>
                <a:cs typeface="Arial Unicode MS" pitchFamily="34" charset="-128"/>
              </a:rPr>
              <a:t>mgh</a:t>
            </a:r>
            <a:r>
              <a:rPr lang="de-DE" sz="1600" dirty="0">
                <a:latin typeface="Arial Unicode MS" pitchFamily="34" charset="-128"/>
                <a:ea typeface="Arial Unicode MS" pitchFamily="34" charset="-128"/>
                <a:cs typeface="Arial Unicode MS" pitchFamily="34" charset="-128"/>
              </a:rPr>
              <a:t> = 80 kg x 9,81 m/s2 x 2000 m = 1.568.000 J 	= 1.568 kJ = 374 kcal</a:t>
            </a:r>
          </a:p>
          <a:p>
            <a:pPr eaLnBrk="0" hangingPunct="0">
              <a:spcBef>
                <a:spcPts val="0"/>
              </a:spcBef>
              <a:spcAft>
                <a:spcPts val="1200"/>
              </a:spcAft>
              <a:buClr>
                <a:srgbClr val="9D163C"/>
              </a:buClr>
            </a:pPr>
            <a:endParaRPr lang="de-DE" sz="8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Arbeit:      W = E</a:t>
            </a:r>
            <a:r>
              <a:rPr lang="de-DE" sz="1200" dirty="0">
                <a:latin typeface="Arial Unicode MS" pitchFamily="34" charset="-128"/>
                <a:ea typeface="Arial Unicode MS" pitchFamily="34" charset="-128"/>
                <a:cs typeface="Arial Unicode MS" pitchFamily="34" charset="-128"/>
              </a:rPr>
              <a:t>pot2</a:t>
            </a:r>
            <a:r>
              <a:rPr lang="de-DE" sz="1600" dirty="0">
                <a:latin typeface="Arial Unicode MS" pitchFamily="34" charset="-128"/>
                <a:ea typeface="Arial Unicode MS" pitchFamily="34" charset="-128"/>
                <a:cs typeface="Arial Unicode MS" pitchFamily="34" charset="-128"/>
              </a:rPr>
              <a:t> - E</a:t>
            </a:r>
            <a:r>
              <a:rPr lang="de-DE" sz="1200" dirty="0">
                <a:latin typeface="Arial Unicode MS" pitchFamily="34" charset="-128"/>
                <a:ea typeface="Arial Unicode MS" pitchFamily="34" charset="-128"/>
                <a:cs typeface="Arial Unicode MS" pitchFamily="34" charset="-128"/>
              </a:rPr>
              <a:t>pot1</a:t>
            </a:r>
            <a:r>
              <a:rPr lang="de-DE" sz="1600" dirty="0">
                <a:latin typeface="Arial Unicode MS" pitchFamily="34" charset="-128"/>
                <a:ea typeface="Arial Unicode MS" pitchFamily="34" charset="-128"/>
                <a:cs typeface="Arial Unicode MS" pitchFamily="34" charset="-128"/>
              </a:rPr>
              <a:t> (0) = 1.568.000 - 784.800 J = 784.800 J 	=    785 kJ = 187 kcal</a:t>
            </a:r>
          </a:p>
          <a:p>
            <a:pPr eaLnBrk="0" hangingPunct="0">
              <a:spcBef>
                <a:spcPts val="0"/>
              </a:spcBef>
              <a:spcAft>
                <a:spcPts val="1200"/>
              </a:spcAft>
              <a:buClr>
                <a:srgbClr val="9D163C"/>
              </a:buClr>
            </a:pPr>
            <a:endParaRPr lang="de-DE" sz="8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Leistung:	P = W / t = 784.800 J / 3600 s 			             	  = 218 W</a:t>
            </a:r>
          </a:p>
          <a:p>
            <a:pPr eaLnBrk="0" hangingPunct="0">
              <a:spcBef>
                <a:spcPts val="0"/>
              </a:spcBef>
              <a:spcAft>
                <a:spcPts val="1200"/>
              </a:spcAft>
              <a:buClr>
                <a:srgbClr val="9D163C"/>
              </a:buClr>
            </a:pPr>
            <a:endParaRPr lang="de-DE" sz="800" dirty="0">
              <a:latin typeface="Arial Unicode MS" pitchFamily="34" charset="-128"/>
              <a:ea typeface="Arial Unicode MS" pitchFamily="34" charset="-128"/>
              <a:cs typeface="Arial Unicode MS" pitchFamily="34" charset="-128"/>
            </a:endParaRPr>
          </a:p>
          <a:p>
            <a:pPr eaLnBrk="0" hangingPunct="0">
              <a:spcBef>
                <a:spcPts val="0"/>
              </a:spcBef>
              <a:spcAft>
                <a:spcPts val="1200"/>
              </a:spcAft>
              <a:buClr>
                <a:srgbClr val="9D163C"/>
              </a:buClr>
            </a:pPr>
            <a:r>
              <a:rPr lang="de-DE" sz="1600" dirty="0"/>
              <a:t>Der Wirkungsgrad bei der Umsetzung im Körper (Eigenbedarf ca. 50 %?), die Reibungsarbeit in den Schuhen, an der Bekleidung usw., die horizontale Fortbewegung und die Reibung an der Luft sind hier vernachlässigt!</a:t>
            </a:r>
          </a:p>
          <a:p>
            <a:pPr eaLnBrk="0" hangingPunct="0">
              <a:spcBef>
                <a:spcPts val="0"/>
              </a:spcBef>
              <a:spcAft>
                <a:spcPts val="1200"/>
              </a:spcAft>
              <a:buClr>
                <a:srgbClr val="9D163C"/>
              </a:buClr>
            </a:pPr>
            <a:endParaRPr lang="de-DE" sz="800" dirty="0"/>
          </a:p>
          <a:p>
            <a:pPr eaLnBrk="0" hangingPunct="0">
              <a:spcBef>
                <a:spcPts val="0"/>
              </a:spcBef>
              <a:spcAft>
                <a:spcPts val="1200"/>
              </a:spcAft>
              <a:buClr>
                <a:srgbClr val="9D163C"/>
              </a:buClr>
            </a:pPr>
            <a:r>
              <a:rPr lang="de-DE" sz="1600" dirty="0"/>
              <a:t>Zum Vergleich: Eine Tafel Schokolade Ritter Sport mit Nüssen enthält 2.325 kJ = 555 kcal.       In einer Stunde verbraucht sind das 646 W. </a:t>
            </a:r>
          </a:p>
        </p:txBody>
      </p:sp>
      <p:sp>
        <p:nvSpPr>
          <p:cNvPr id="5" name="Titel 1"/>
          <p:cNvSpPr>
            <a:spLocks noGrp="1"/>
          </p:cNvSpPr>
          <p:nvPr>
            <p:ph type="title"/>
          </p:nvPr>
        </p:nvSpPr>
        <p:spPr/>
        <p:txBody>
          <a:bodyPr/>
          <a:lstStyle/>
          <a:p>
            <a:pPr eaLnBrk="1" hangingPunct="1"/>
            <a:r>
              <a:rPr lang="de-DE" dirty="0"/>
              <a:t>Grundlagen - Energie, Arbeit, Leistung</a:t>
            </a:r>
            <a:endParaRPr lang="de-DE" i="1" dirty="0"/>
          </a:p>
        </p:txBody>
      </p:sp>
    </p:spTree>
    <p:extLst>
      <p:ext uri="{BB962C8B-B14F-4D97-AF65-F5344CB8AC3E}">
        <p14:creationId xmlns:p14="http://schemas.microsoft.com/office/powerpoint/2010/main" val="1044444654"/>
      </p:ext>
    </p:extLst>
  </p:cSld>
  <p:clrMapOvr>
    <a:masterClrMapping/>
  </p:clrMapOvr>
  <p:transition spd="med">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8208912" cy="3724096"/>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Primärenergie, Sekundärenergie, Endenergie, Nutzenergie</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Zur Deckung seines Energiebedarfs ist der Mensch auf die in der Natur vorkommenden Energiequellen angewiesen. Diese werden entweder in ihrer ursprünglichen Form (Primärenergie) oder nach Umwandlung (Sekundärenergie) eingesetzt.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Strom ist eine Sekundärenergie, da er aus der Umwandlung von Primärenergien oder auch anderen Sekundärenergien (z.B. Heizöl) gewonnen wird.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Die vom Verbraucher bezogene Energie wird als Endenergie bezeichnet, so z.B. das Heizöl im Tank oder der Strom, der aus der Steckdose entnommen wird.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Die Nutzenergie wiederum ist jene Energie, die nach der Umwandlung beim Verbraucher zur Verfügung steht, z.B. in Form von warmem Wasser oder mechanischer Energie. </a:t>
            </a:r>
          </a:p>
        </p:txBody>
      </p:sp>
      <p:sp>
        <p:nvSpPr>
          <p:cNvPr id="5" name="Titel 1"/>
          <p:cNvSpPr>
            <a:spLocks noGrp="1"/>
          </p:cNvSpPr>
          <p:nvPr>
            <p:ph type="title"/>
          </p:nvPr>
        </p:nvSpPr>
        <p:spPr/>
        <p:txBody>
          <a:bodyPr/>
          <a:lstStyle/>
          <a:p>
            <a:pPr eaLnBrk="1" hangingPunct="1"/>
            <a:r>
              <a:rPr lang="de-DE" dirty="0"/>
              <a:t>Grundlagen - Energiekette</a:t>
            </a:r>
            <a:endParaRPr lang="de-DE" i="1" dirty="0"/>
          </a:p>
        </p:txBody>
      </p:sp>
    </p:spTree>
    <p:extLst>
      <p:ext uri="{BB962C8B-B14F-4D97-AF65-F5344CB8AC3E}">
        <p14:creationId xmlns:p14="http://schemas.microsoft.com/office/powerpoint/2010/main" val="2932862737"/>
      </p:ext>
    </p:extLst>
  </p:cSld>
  <p:clrMapOvr>
    <a:masterClrMapping/>
  </p:clrMapOvr>
  <p:transition spd="med">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8208912" cy="4493538"/>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Primärenergie, Sekundärenergie, Endenergie, Nutzenergie</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Als Primärenergie bezeichnet man die Energie, die aus den natürlich vorkommenden Energieformen oder Energieträgern zur Verfügung steht. Also sozusagen die Energie die ohne weitere Umwandlung zur Verfügung steht. Primärenergieträger sind beispielsweise: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Steinkohle, Braunkohle, Erdgas, Erdöl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Windenergie (atmosphärische Strömungen)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Wasserkraft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Sonnenenergie (nutzbare solare Energieeinstrahlung: Licht, Wärme)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Kernenergie (Natur-Uran, u. a.)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Erdwärme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Wellenkraft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Meeresströmung </a:t>
            </a:r>
          </a:p>
        </p:txBody>
      </p:sp>
      <p:sp>
        <p:nvSpPr>
          <p:cNvPr id="5" name="Titel 1"/>
          <p:cNvSpPr>
            <a:spLocks noGrp="1"/>
          </p:cNvSpPr>
          <p:nvPr>
            <p:ph type="title"/>
          </p:nvPr>
        </p:nvSpPr>
        <p:spPr/>
        <p:txBody>
          <a:bodyPr/>
          <a:lstStyle/>
          <a:p>
            <a:pPr eaLnBrk="1" hangingPunct="1"/>
            <a:r>
              <a:rPr lang="de-DE" dirty="0"/>
              <a:t>Grundlagen - Energiekette</a:t>
            </a:r>
            <a:endParaRPr lang="de-DE" i="1" dirty="0"/>
          </a:p>
        </p:txBody>
      </p:sp>
    </p:spTree>
    <p:extLst>
      <p:ext uri="{BB962C8B-B14F-4D97-AF65-F5344CB8AC3E}">
        <p14:creationId xmlns:p14="http://schemas.microsoft.com/office/powerpoint/2010/main" val="3091371187"/>
      </p:ext>
    </p:extLst>
  </p:cSld>
  <p:clrMapOvr>
    <a:masterClrMapping/>
  </p:clrMapOvr>
  <p:transition spd="med">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776536" y="1268760"/>
            <a:ext cx="8352928" cy="5047536"/>
          </a:xfrm>
          <a:prstGeom prst="rect">
            <a:avLst/>
          </a:prstGeom>
        </p:spPr>
        <p:txBody>
          <a:bodyPr wrap="square">
            <a:spAutoFit/>
          </a:bodyPr>
          <a:lstStyle/>
          <a:p>
            <a:pPr marL="542925" indent="-542925" eaLnBrk="0" hangingPunct="0">
              <a:spcBef>
                <a:spcPts val="0"/>
              </a:spcBef>
              <a:spcAft>
                <a:spcPts val="1200"/>
              </a:spcAft>
              <a:buClr>
                <a:schemeClr val="accent1"/>
              </a:buClr>
              <a:buFont typeface="Courier New" panose="02070309020205020404" pitchFamily="49" charset="0"/>
              <a:buChar char="o"/>
            </a:pPr>
            <a:r>
              <a:rPr lang="de-DE" sz="2000" dirty="0">
                <a:ea typeface="Arial Unicode MS" pitchFamily="34" charset="-128"/>
              </a:rPr>
              <a:t>Primärenergie, Sekundärenergie, Endenergie, Nutzenergie</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Sekundärenergie ist die nach der verlustbehafteten Umwandlung der Primärenergieträger in sogenannten  Nutzenergieträger verbleibende Energieform.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Sekundärenergie ist beispielsweise: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Elektrischer Strom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Heizöl, Benzin, Diesel, Briketts, Flüssiggas, Erdgas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Fernwärme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Die Sekundärenergie wird erzeugt um folgende Eigenschaften zu erzielen: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gute Lagerfähigkeit (z. B. Koks, raffinierte Öle)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gute Transportfähigkeit (z. B. Elektrische Energie)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hohe Energiedichte (z. B. Koks) </a:t>
            </a:r>
          </a:p>
          <a:p>
            <a:pPr marL="542925" indent="-542925" eaLnBrk="0" hangingPunct="0">
              <a:spcBef>
                <a:spcPts val="0"/>
              </a:spcBef>
              <a:spcAft>
                <a:spcPts val="1200"/>
              </a:spcAft>
              <a:buClr>
                <a:schemeClr val="accent1"/>
              </a:buClr>
              <a:buFont typeface="Courier New" panose="02070309020205020404" pitchFamily="49" charset="0"/>
              <a:buChar char="o"/>
            </a:pPr>
            <a:r>
              <a:rPr lang="de-DE" sz="1600" dirty="0">
                <a:latin typeface="Arial Unicode MS" pitchFamily="34" charset="-128"/>
                <a:ea typeface="Arial Unicode MS" pitchFamily="34" charset="-128"/>
                <a:cs typeface="Arial Unicode MS" pitchFamily="34" charset="-128"/>
              </a:rPr>
              <a:t>einfache/billige Herstellung (Briketts) </a:t>
            </a:r>
          </a:p>
          <a:p>
            <a:pPr eaLnBrk="0" hangingPunct="0">
              <a:spcBef>
                <a:spcPts val="0"/>
              </a:spcBef>
              <a:spcAft>
                <a:spcPts val="1200"/>
              </a:spcAft>
              <a:buClr>
                <a:srgbClr val="9D163C"/>
              </a:buClr>
            </a:pPr>
            <a:r>
              <a:rPr lang="de-DE" sz="1600" dirty="0">
                <a:latin typeface="Arial Unicode MS" pitchFamily="34" charset="-128"/>
                <a:ea typeface="Arial Unicode MS" pitchFamily="34" charset="-128"/>
                <a:cs typeface="Arial Unicode MS" pitchFamily="34" charset="-128"/>
              </a:rPr>
              <a:t>Sekundärenergie = Primärenergie - Umwandlungsverluste aus Primärenergie</a:t>
            </a:r>
          </a:p>
        </p:txBody>
      </p:sp>
      <p:sp>
        <p:nvSpPr>
          <p:cNvPr id="5" name="Titel 1"/>
          <p:cNvSpPr>
            <a:spLocks noGrp="1"/>
          </p:cNvSpPr>
          <p:nvPr>
            <p:ph type="title"/>
          </p:nvPr>
        </p:nvSpPr>
        <p:spPr/>
        <p:txBody>
          <a:bodyPr/>
          <a:lstStyle/>
          <a:p>
            <a:pPr eaLnBrk="1" hangingPunct="1"/>
            <a:r>
              <a:rPr lang="de-DE" dirty="0"/>
              <a:t>Grundlagen - Energiekette</a:t>
            </a:r>
            <a:endParaRPr lang="de-DE" i="1" dirty="0"/>
          </a:p>
        </p:txBody>
      </p:sp>
    </p:spTree>
    <p:extLst>
      <p:ext uri="{BB962C8B-B14F-4D97-AF65-F5344CB8AC3E}">
        <p14:creationId xmlns:p14="http://schemas.microsoft.com/office/powerpoint/2010/main" val="883485246"/>
      </p:ext>
    </p:extLst>
  </p:cSld>
  <p:clrMapOvr>
    <a:masterClrMapping/>
  </p:clrMapOvr>
  <p:transition spd="med">
    <p:wipe/>
  </p:transition>
</p:sld>
</file>

<file path=ppt/theme/theme1.xml><?xml version="1.0" encoding="utf-8"?>
<a:theme xmlns:a="http://schemas.openxmlformats.org/drawingml/2006/main" name="ife Titelfolie">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sign1">
  <a:themeElements>
    <a:clrScheme name="Rot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Times New Roman-Arial">
      <a:maj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üro">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02-Unternehmensvorstellung.pptx" id="{1F6CD439-4B15-4F44-BCE1-E45F6064ADD6}" vid="{7FED1EE3-FD55-4A4B-B788-770F0D4D7333}"/>
    </a:ext>
  </a:ext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ISPEX Praesentationsvorlage</Template>
  <TotalTime>0</TotalTime>
  <Words>4330</Words>
  <Application>Microsoft Office PowerPoint</Application>
  <PresentationFormat>A4-Papier (210 x 297 mm)</PresentationFormat>
  <Paragraphs>477</Paragraphs>
  <Slides>41</Slides>
  <Notes>1</Notes>
  <HiddenSlides>0</HiddenSlides>
  <MMClips>0</MMClips>
  <ScaleCrop>false</ScaleCrop>
  <HeadingPairs>
    <vt:vector size="6" baseType="variant">
      <vt:variant>
        <vt:lpstr>Verwendete Schriftarten</vt:lpstr>
      </vt:variant>
      <vt:variant>
        <vt:i4>10</vt:i4>
      </vt:variant>
      <vt:variant>
        <vt:lpstr>Design</vt:lpstr>
      </vt:variant>
      <vt:variant>
        <vt:i4>2</vt:i4>
      </vt:variant>
      <vt:variant>
        <vt:lpstr>Folientitel</vt:lpstr>
      </vt:variant>
      <vt:variant>
        <vt:i4>41</vt:i4>
      </vt:variant>
    </vt:vector>
  </HeadingPairs>
  <TitlesOfParts>
    <vt:vector size="53" baseType="lpstr">
      <vt:lpstr>Arial</vt:lpstr>
      <vt:lpstr>Arial Unicode MS</vt:lpstr>
      <vt:lpstr>Calibri</vt:lpstr>
      <vt:lpstr>Cambria Math</vt:lpstr>
      <vt:lpstr>Courier New</vt:lpstr>
      <vt:lpstr>Grotesque MT Std Light</vt:lpstr>
      <vt:lpstr>Metro Nova Pro</vt:lpstr>
      <vt:lpstr>Metro Nova Pro Light</vt:lpstr>
      <vt:lpstr>Times New Roman</vt:lpstr>
      <vt:lpstr>Verdana</vt:lpstr>
      <vt:lpstr>ife Titelfolie</vt:lpstr>
      <vt:lpstr>Design1</vt:lpstr>
      <vt:lpstr>Zertifikatslehrgang „Von der EnEV bis zur Hydraulik“</vt:lpstr>
      <vt:lpstr>Agenda</vt:lpstr>
      <vt:lpstr>Grundlagen - Energie</vt:lpstr>
      <vt:lpstr>Grundlagen - Energieformen</vt:lpstr>
      <vt:lpstr>Grundlagen - Energie, Arbeit, Leistung</vt:lpstr>
      <vt:lpstr>Grundlagen - Energie, Arbeit, Leistung</vt:lpstr>
      <vt:lpstr>Grundlagen - Energiekette</vt:lpstr>
      <vt:lpstr>Grundlagen - Energiekette</vt:lpstr>
      <vt:lpstr>Grundlagen - Energiekette</vt:lpstr>
      <vt:lpstr>Grundlagen - Energiekette</vt:lpstr>
      <vt:lpstr>Grundlagen - Energieträger</vt:lpstr>
      <vt:lpstr>Grundlagen - Energieträger</vt:lpstr>
      <vt:lpstr>Grundlagen - Energieträger</vt:lpstr>
      <vt:lpstr>Grundlagen - Energieträger</vt:lpstr>
      <vt:lpstr>Grundlagen - Wirkungsgrad</vt:lpstr>
      <vt:lpstr>Grundlagen - Wirkungsgrad</vt:lpstr>
      <vt:lpstr>Grundlagen - Wirkungsgrad</vt:lpstr>
      <vt:lpstr>Grundlagen - Wirkungsgrad</vt:lpstr>
      <vt:lpstr>Energiefluss und Umwandlung</vt:lpstr>
      <vt:lpstr>Energiefluss und Umwandlung</vt:lpstr>
      <vt:lpstr>Energiefluss und Umwandlung</vt:lpstr>
      <vt:lpstr>Energiefluss und Umwandlung</vt:lpstr>
      <vt:lpstr>Energiefluss und Umwandlung</vt:lpstr>
      <vt:lpstr>Dämmung, U-Wert</vt:lpstr>
      <vt:lpstr>Dämmung, U-Wert</vt:lpstr>
      <vt:lpstr>Dämmung, U-Wert</vt:lpstr>
      <vt:lpstr>Dämmung, U-Wert</vt:lpstr>
      <vt:lpstr>Dämmung, U-Wert</vt:lpstr>
      <vt:lpstr>Dämmung, U-Wert</vt:lpstr>
      <vt:lpstr>Dämmung, U-Wert</vt:lpstr>
      <vt:lpstr>Heizwert &amp; Brennwert</vt:lpstr>
      <vt:lpstr>Heizwert &amp; Brennwert</vt:lpstr>
      <vt:lpstr>Volumenstrom und Druckverlust</vt:lpstr>
      <vt:lpstr>Volumenstrom und Druckverlust</vt:lpstr>
      <vt:lpstr>Volumenstrom und Druckverlust</vt:lpstr>
      <vt:lpstr>Volumenstrom und Druckverlust</vt:lpstr>
      <vt:lpstr>Grundlagen - Einheiten</vt:lpstr>
      <vt:lpstr>Grundlagen - Einheiten</vt:lpstr>
      <vt:lpstr>Grundlagen - Einheiten</vt:lpstr>
      <vt:lpstr>Literatur- und Quellenverzeichnis</vt:lpstr>
      <vt:lpstr>Vielen Dank!</vt:lpstr>
    </vt:vector>
  </TitlesOfParts>
  <Company>ISPEX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0</dc:title>
  <dc:creator>Bettina Sejnoha</dc:creator>
  <cp:lastModifiedBy>Matthias Paetzke</cp:lastModifiedBy>
  <cp:revision>798</cp:revision>
  <dcterms:created xsi:type="dcterms:W3CDTF">2009-09-25T13:01:39Z</dcterms:created>
  <dcterms:modified xsi:type="dcterms:W3CDTF">2021-09-06T07:08:45Z</dcterms:modified>
</cp:coreProperties>
</file>