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256" r:id="rId1"/>
    <p:sldMasterId id="2147484331" r:id="rId2"/>
    <p:sldMasterId id="2147484327" r:id="rId3"/>
  </p:sldMasterIdLst>
  <p:notesMasterIdLst>
    <p:notesMasterId r:id="rId47"/>
  </p:notesMasterIdLst>
  <p:handoutMasterIdLst>
    <p:handoutMasterId r:id="rId48"/>
  </p:handoutMasterIdLst>
  <p:sldIdLst>
    <p:sldId id="268" r:id="rId4"/>
    <p:sldId id="273" r:id="rId5"/>
    <p:sldId id="346" r:id="rId6"/>
    <p:sldId id="347" r:id="rId7"/>
    <p:sldId id="274" r:id="rId8"/>
    <p:sldId id="275" r:id="rId9"/>
    <p:sldId id="276" r:id="rId10"/>
    <p:sldId id="277" r:id="rId11"/>
    <p:sldId id="278" r:id="rId12"/>
    <p:sldId id="279" r:id="rId13"/>
    <p:sldId id="311" r:id="rId14"/>
    <p:sldId id="312" r:id="rId15"/>
    <p:sldId id="313" r:id="rId16"/>
    <p:sldId id="359" r:id="rId17"/>
    <p:sldId id="281" r:id="rId18"/>
    <p:sldId id="283" r:id="rId19"/>
    <p:sldId id="284" r:id="rId20"/>
    <p:sldId id="320" r:id="rId21"/>
    <p:sldId id="358" r:id="rId22"/>
    <p:sldId id="285" r:id="rId23"/>
    <p:sldId id="286" r:id="rId24"/>
    <p:sldId id="322" r:id="rId25"/>
    <p:sldId id="331" r:id="rId26"/>
    <p:sldId id="334" r:id="rId27"/>
    <p:sldId id="351" r:id="rId28"/>
    <p:sldId id="333" r:id="rId29"/>
    <p:sldId id="335" r:id="rId30"/>
    <p:sldId id="336" r:id="rId31"/>
    <p:sldId id="337" r:id="rId32"/>
    <p:sldId id="338" r:id="rId33"/>
    <p:sldId id="339" r:id="rId34"/>
    <p:sldId id="340" r:id="rId35"/>
    <p:sldId id="341" r:id="rId36"/>
    <p:sldId id="342" r:id="rId37"/>
    <p:sldId id="324" r:id="rId38"/>
    <p:sldId id="343" r:id="rId39"/>
    <p:sldId id="344" r:id="rId40"/>
    <p:sldId id="345" r:id="rId41"/>
    <p:sldId id="328" r:id="rId42"/>
    <p:sldId id="329" r:id="rId43"/>
    <p:sldId id="330" r:id="rId44"/>
    <p:sldId id="348" r:id="rId45"/>
    <p:sldId id="264" r:id="rId46"/>
  </p:sldIdLst>
  <p:sldSz cx="9906000" cy="6858000" type="A4"/>
  <p:notesSz cx="6794500" cy="99314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AF1E"/>
    <a:srgbClr val="B3EEB0"/>
    <a:srgbClr val="525252"/>
    <a:srgbClr val="9D163C"/>
    <a:srgbClr val="000000"/>
    <a:srgbClr val="FFFFFF"/>
    <a:srgbClr val="EAEAEA"/>
    <a:srgbClr val="DBD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97" autoAdjust="0"/>
    <p:restoredTop sz="96471" autoAdjust="0"/>
  </p:normalViewPr>
  <p:slideViewPr>
    <p:cSldViewPr>
      <p:cViewPr varScale="1">
        <p:scale>
          <a:sx n="133" d="100"/>
          <a:sy n="133" d="100"/>
        </p:scale>
        <p:origin x="1735" y="69"/>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44813" cy="493713"/>
          </a:xfrm>
          <a:prstGeom prst="rect">
            <a:avLst/>
          </a:prstGeom>
          <a:noFill/>
          <a:ln w="9525">
            <a:noFill/>
            <a:miter lim="800000"/>
            <a:headEnd/>
            <a:tailEnd/>
          </a:ln>
        </p:spPr>
        <p:txBody>
          <a:bodyPr vert="horz" wrap="square" lIns="91254" tIns="45628" rIns="91254" bIns="45628" numCol="1" anchor="t" anchorCtr="0" compatLnSpc="1">
            <a:prstTxWarp prst="textNoShape">
              <a:avLst/>
            </a:prstTxWarp>
          </a:bodyPr>
          <a:lstStyle>
            <a:lvl1pPr defTabSz="911409">
              <a:defRPr sz="1200">
                <a:latin typeface="Arial" charset="0"/>
                <a:cs typeface="+mn-cs"/>
              </a:defRPr>
            </a:lvl1pPr>
          </a:lstStyle>
          <a:p>
            <a:pPr>
              <a:defRPr/>
            </a:pPr>
            <a:endParaRPr lang="de-DE"/>
          </a:p>
        </p:txBody>
      </p:sp>
      <p:sp>
        <p:nvSpPr>
          <p:cNvPr id="56323" name="Rectangle 3"/>
          <p:cNvSpPr>
            <a:spLocks noGrp="1" noChangeArrowheads="1"/>
          </p:cNvSpPr>
          <p:nvPr>
            <p:ph type="dt" sz="quarter" idx="1"/>
          </p:nvPr>
        </p:nvSpPr>
        <p:spPr bwMode="auto">
          <a:xfrm>
            <a:off x="3848100" y="0"/>
            <a:ext cx="2944813" cy="493713"/>
          </a:xfrm>
          <a:prstGeom prst="rect">
            <a:avLst/>
          </a:prstGeom>
          <a:noFill/>
          <a:ln w="9525">
            <a:noFill/>
            <a:miter lim="800000"/>
            <a:headEnd/>
            <a:tailEnd/>
          </a:ln>
        </p:spPr>
        <p:txBody>
          <a:bodyPr vert="horz" wrap="square" lIns="91254" tIns="45628" rIns="91254" bIns="45628" numCol="1" anchor="t" anchorCtr="0" compatLnSpc="1">
            <a:prstTxWarp prst="textNoShape">
              <a:avLst/>
            </a:prstTxWarp>
          </a:bodyPr>
          <a:lstStyle>
            <a:lvl1pPr algn="r" defTabSz="911409">
              <a:defRPr sz="1200">
                <a:latin typeface="Arial" charset="0"/>
                <a:cs typeface="+mn-cs"/>
              </a:defRPr>
            </a:lvl1pPr>
          </a:lstStyle>
          <a:p>
            <a:pPr>
              <a:defRPr/>
            </a:pPr>
            <a:endParaRPr lang="de-DE"/>
          </a:p>
        </p:txBody>
      </p:sp>
      <p:sp>
        <p:nvSpPr>
          <p:cNvPr id="56324" name="Rectangle 4"/>
          <p:cNvSpPr>
            <a:spLocks noGrp="1" noChangeArrowheads="1"/>
          </p:cNvSpPr>
          <p:nvPr>
            <p:ph type="ftr" sz="quarter" idx="2"/>
          </p:nvPr>
        </p:nvSpPr>
        <p:spPr bwMode="auto">
          <a:xfrm>
            <a:off x="0" y="9436100"/>
            <a:ext cx="2944813" cy="493713"/>
          </a:xfrm>
          <a:prstGeom prst="rect">
            <a:avLst/>
          </a:prstGeom>
          <a:noFill/>
          <a:ln w="9525">
            <a:noFill/>
            <a:miter lim="800000"/>
            <a:headEnd/>
            <a:tailEnd/>
          </a:ln>
        </p:spPr>
        <p:txBody>
          <a:bodyPr vert="horz" wrap="square" lIns="91254" tIns="45628" rIns="91254" bIns="45628" numCol="1" anchor="b" anchorCtr="0" compatLnSpc="1">
            <a:prstTxWarp prst="textNoShape">
              <a:avLst/>
            </a:prstTxWarp>
          </a:bodyPr>
          <a:lstStyle>
            <a:lvl1pPr defTabSz="911409">
              <a:defRPr sz="1200">
                <a:latin typeface="Arial" charset="0"/>
                <a:cs typeface="+mn-cs"/>
              </a:defRPr>
            </a:lvl1pPr>
          </a:lstStyle>
          <a:p>
            <a:pPr>
              <a:defRPr/>
            </a:pPr>
            <a:endParaRPr lang="de-DE"/>
          </a:p>
        </p:txBody>
      </p:sp>
      <p:sp>
        <p:nvSpPr>
          <p:cNvPr id="56325" name="Rectangle 5"/>
          <p:cNvSpPr>
            <a:spLocks noGrp="1" noChangeArrowheads="1"/>
          </p:cNvSpPr>
          <p:nvPr>
            <p:ph type="sldNum" sz="quarter" idx="3"/>
          </p:nvPr>
        </p:nvSpPr>
        <p:spPr bwMode="auto">
          <a:xfrm>
            <a:off x="3848100" y="9436100"/>
            <a:ext cx="2944813" cy="493713"/>
          </a:xfrm>
          <a:prstGeom prst="rect">
            <a:avLst/>
          </a:prstGeom>
          <a:noFill/>
          <a:ln w="9525">
            <a:noFill/>
            <a:miter lim="800000"/>
            <a:headEnd/>
            <a:tailEnd/>
          </a:ln>
        </p:spPr>
        <p:txBody>
          <a:bodyPr vert="horz" wrap="square" lIns="91254" tIns="45628" rIns="91254" bIns="45628" numCol="1" anchor="b" anchorCtr="0" compatLnSpc="1">
            <a:prstTxWarp prst="textNoShape">
              <a:avLst/>
            </a:prstTxWarp>
          </a:bodyPr>
          <a:lstStyle>
            <a:lvl1pPr algn="r" defTabSz="911409">
              <a:defRPr sz="1200">
                <a:latin typeface="Arial" charset="0"/>
                <a:cs typeface="+mn-cs"/>
              </a:defRPr>
            </a:lvl1pPr>
          </a:lstStyle>
          <a:p>
            <a:pPr>
              <a:defRPr/>
            </a:pPr>
            <a:fld id="{D08FB5FB-188B-4B8A-A431-D11CA1945945}" type="slidenum">
              <a:rPr lang="de-DE"/>
              <a:pPr>
                <a:defRPr/>
              </a:pPr>
              <a:t>‹Nr.›</a:t>
            </a:fld>
            <a:endParaRPr lang="de-DE"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44813" cy="493713"/>
          </a:xfrm>
          <a:prstGeom prst="rect">
            <a:avLst/>
          </a:prstGeom>
          <a:noFill/>
          <a:ln w="9525">
            <a:noFill/>
            <a:miter lim="800000"/>
            <a:headEnd/>
            <a:tailEnd/>
          </a:ln>
        </p:spPr>
        <p:txBody>
          <a:bodyPr vert="horz" wrap="square" lIns="91254" tIns="45628" rIns="91254" bIns="45628" numCol="1" anchor="t" anchorCtr="0" compatLnSpc="1">
            <a:prstTxWarp prst="textNoShape">
              <a:avLst/>
            </a:prstTxWarp>
          </a:bodyPr>
          <a:lstStyle>
            <a:lvl1pPr defTabSz="911409">
              <a:defRPr sz="1200">
                <a:latin typeface="Arial" charset="0"/>
                <a:cs typeface="+mn-cs"/>
              </a:defRPr>
            </a:lvl1pPr>
          </a:lstStyle>
          <a:p>
            <a:pPr>
              <a:defRPr/>
            </a:pPr>
            <a:endParaRPr lang="de-DE"/>
          </a:p>
        </p:txBody>
      </p:sp>
      <p:sp>
        <p:nvSpPr>
          <p:cNvPr id="30723" name="Rectangle 3"/>
          <p:cNvSpPr>
            <a:spLocks noGrp="1" noChangeArrowheads="1"/>
          </p:cNvSpPr>
          <p:nvPr>
            <p:ph type="dt" idx="1"/>
          </p:nvPr>
        </p:nvSpPr>
        <p:spPr bwMode="auto">
          <a:xfrm>
            <a:off x="3848100" y="0"/>
            <a:ext cx="2944813" cy="493713"/>
          </a:xfrm>
          <a:prstGeom prst="rect">
            <a:avLst/>
          </a:prstGeom>
          <a:noFill/>
          <a:ln w="9525">
            <a:noFill/>
            <a:miter lim="800000"/>
            <a:headEnd/>
            <a:tailEnd/>
          </a:ln>
        </p:spPr>
        <p:txBody>
          <a:bodyPr vert="horz" wrap="square" lIns="91254" tIns="45628" rIns="91254" bIns="45628" numCol="1" anchor="t" anchorCtr="0" compatLnSpc="1">
            <a:prstTxWarp prst="textNoShape">
              <a:avLst/>
            </a:prstTxWarp>
          </a:bodyPr>
          <a:lstStyle>
            <a:lvl1pPr algn="r" defTabSz="911409">
              <a:defRPr sz="1200">
                <a:latin typeface="Arial" charset="0"/>
                <a:cs typeface="+mn-cs"/>
              </a:defRPr>
            </a:lvl1pPr>
          </a:lstStyle>
          <a:p>
            <a:pPr>
              <a:defRPr/>
            </a:pPr>
            <a:endParaRPr lang="de-DE"/>
          </a:p>
        </p:txBody>
      </p:sp>
      <p:sp>
        <p:nvSpPr>
          <p:cNvPr id="30724" name="Rectangle 4"/>
          <p:cNvSpPr>
            <a:spLocks noGrp="1" noRot="1" noChangeAspect="1" noChangeArrowheads="1" noTextEdit="1"/>
          </p:cNvSpPr>
          <p:nvPr>
            <p:ph type="sldImg" idx="2"/>
          </p:nvPr>
        </p:nvSpPr>
        <p:spPr bwMode="auto">
          <a:xfrm>
            <a:off x="711200" y="746125"/>
            <a:ext cx="5375275" cy="3722688"/>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1038" y="4714875"/>
            <a:ext cx="5432425" cy="4470400"/>
          </a:xfrm>
          <a:prstGeom prst="rect">
            <a:avLst/>
          </a:prstGeom>
          <a:noFill/>
          <a:ln w="9525">
            <a:noFill/>
            <a:miter lim="800000"/>
            <a:headEnd/>
            <a:tailEnd/>
          </a:ln>
        </p:spPr>
        <p:txBody>
          <a:bodyPr vert="horz" wrap="square" lIns="91254" tIns="45628" rIns="91254" bIns="45628"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26" name="Rectangle 6"/>
          <p:cNvSpPr>
            <a:spLocks noGrp="1" noChangeArrowheads="1"/>
          </p:cNvSpPr>
          <p:nvPr>
            <p:ph type="ftr" sz="quarter" idx="4"/>
          </p:nvPr>
        </p:nvSpPr>
        <p:spPr bwMode="auto">
          <a:xfrm>
            <a:off x="0" y="9436100"/>
            <a:ext cx="2944813" cy="493713"/>
          </a:xfrm>
          <a:prstGeom prst="rect">
            <a:avLst/>
          </a:prstGeom>
          <a:noFill/>
          <a:ln w="9525">
            <a:noFill/>
            <a:miter lim="800000"/>
            <a:headEnd/>
            <a:tailEnd/>
          </a:ln>
        </p:spPr>
        <p:txBody>
          <a:bodyPr vert="horz" wrap="square" lIns="91254" tIns="45628" rIns="91254" bIns="45628" numCol="1" anchor="b" anchorCtr="0" compatLnSpc="1">
            <a:prstTxWarp prst="textNoShape">
              <a:avLst/>
            </a:prstTxWarp>
          </a:bodyPr>
          <a:lstStyle>
            <a:lvl1pPr defTabSz="911409">
              <a:defRPr sz="1200">
                <a:latin typeface="Arial" charset="0"/>
                <a:cs typeface="+mn-cs"/>
              </a:defRPr>
            </a:lvl1pPr>
          </a:lstStyle>
          <a:p>
            <a:pPr>
              <a:defRPr/>
            </a:pPr>
            <a:endParaRPr lang="de-DE"/>
          </a:p>
        </p:txBody>
      </p:sp>
      <p:sp>
        <p:nvSpPr>
          <p:cNvPr id="30727" name="Rectangle 7"/>
          <p:cNvSpPr>
            <a:spLocks noGrp="1" noChangeArrowheads="1"/>
          </p:cNvSpPr>
          <p:nvPr>
            <p:ph type="sldNum" sz="quarter" idx="5"/>
          </p:nvPr>
        </p:nvSpPr>
        <p:spPr bwMode="auto">
          <a:xfrm>
            <a:off x="3848100" y="9436100"/>
            <a:ext cx="2944813" cy="493713"/>
          </a:xfrm>
          <a:prstGeom prst="rect">
            <a:avLst/>
          </a:prstGeom>
          <a:noFill/>
          <a:ln w="9525">
            <a:noFill/>
            <a:miter lim="800000"/>
            <a:headEnd/>
            <a:tailEnd/>
          </a:ln>
        </p:spPr>
        <p:txBody>
          <a:bodyPr vert="horz" wrap="square" lIns="91254" tIns="45628" rIns="91254" bIns="45628" numCol="1" anchor="b" anchorCtr="0" compatLnSpc="1">
            <a:prstTxWarp prst="textNoShape">
              <a:avLst/>
            </a:prstTxWarp>
          </a:bodyPr>
          <a:lstStyle>
            <a:lvl1pPr algn="r" defTabSz="911409">
              <a:defRPr sz="1200">
                <a:latin typeface="Arial" charset="0"/>
                <a:cs typeface="+mn-cs"/>
              </a:defRPr>
            </a:lvl1pPr>
          </a:lstStyle>
          <a:p>
            <a:pPr>
              <a:defRPr/>
            </a:pPr>
            <a:fld id="{4A17ECF4-B26F-46F6-9387-1DA32238CBAA}" type="slidenum">
              <a:rPr lang="de-DE"/>
              <a:pPr>
                <a:defRPr/>
              </a:pPr>
              <a:t>‹Nr.›</a:t>
            </a:fld>
            <a:endParaRPr 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pPr defTabSz="911225">
              <a:defRPr/>
            </a:pPr>
            <a:fld id="{8F427E11-6F90-464E-91AB-C6737630CF9D}" type="slidenum">
              <a:rPr lang="de-DE" smtClean="0"/>
              <a:pPr defTabSz="911225">
                <a:defRPr/>
              </a:pPr>
              <a:t>42</a:t>
            </a:fld>
            <a:endParaRPr lang="de-DE"/>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1026" name="Picture 2" descr="Y:\Marketing_Vertrieb\Bilder-ife\091020_ife_energieeffizienzmaennchen.jpg"/>
          <p:cNvPicPr>
            <a:picLocks noChangeAspect="1" noChangeArrowheads="1"/>
          </p:cNvPicPr>
          <p:nvPr userDrawn="1"/>
        </p:nvPicPr>
        <p:blipFill>
          <a:blip r:embed="rId2" cstate="print"/>
          <a:srcRect/>
          <a:stretch>
            <a:fillRect/>
          </a:stretch>
        </p:blipFill>
        <p:spPr bwMode="auto">
          <a:xfrm>
            <a:off x="5241032" y="3284984"/>
            <a:ext cx="3902075" cy="2925762"/>
          </a:xfrm>
          <a:prstGeom prst="rect">
            <a:avLst/>
          </a:prstGeom>
          <a:noFill/>
        </p:spPr>
      </p:pic>
      <p:sp>
        <p:nvSpPr>
          <p:cNvPr id="2" name="Titel 1"/>
          <p:cNvSpPr>
            <a:spLocks noGrp="1"/>
          </p:cNvSpPr>
          <p:nvPr>
            <p:ph type="ctrTitle"/>
          </p:nvPr>
        </p:nvSpPr>
        <p:spPr>
          <a:xfrm>
            <a:off x="526926" y="2130425"/>
            <a:ext cx="8386514" cy="1470025"/>
          </a:xfrm>
          <a:prstGeom prst="rect">
            <a:avLst/>
          </a:prstGeom>
        </p:spPr>
        <p:txBody>
          <a:bodyPr/>
          <a:lstStyle>
            <a:lvl1pPr algn="l">
              <a:defRPr sz="3600" i="1">
                <a:latin typeface="Arial Unicode MS" pitchFamily="34" charset="-128"/>
                <a:ea typeface="Arial Unicode MS" pitchFamily="34" charset="-128"/>
                <a:cs typeface="Arial Unicode MS" pitchFamily="34" charset="-128"/>
              </a:defRPr>
            </a:lvl1pPr>
          </a:lstStyle>
          <a:p>
            <a:r>
              <a:rPr lang="de-DE" dirty="0"/>
              <a:t>Titelmasterformat durch Klicken bearbeiten</a:t>
            </a:r>
          </a:p>
        </p:txBody>
      </p:sp>
      <p:sp>
        <p:nvSpPr>
          <p:cNvPr id="3" name="Untertitel 2"/>
          <p:cNvSpPr>
            <a:spLocks noGrp="1"/>
          </p:cNvSpPr>
          <p:nvPr>
            <p:ph type="subTitle" idx="1"/>
          </p:nvPr>
        </p:nvSpPr>
        <p:spPr>
          <a:xfrm>
            <a:off x="549796" y="3886200"/>
            <a:ext cx="4619228" cy="1752600"/>
          </a:xfrm>
          <a:prstGeom prst="rect">
            <a:avLst/>
          </a:prstGeom>
        </p:spPr>
        <p:txBody>
          <a:bodyPr/>
          <a:lstStyle>
            <a:lvl1pPr marL="0" indent="0" algn="l">
              <a:buNone/>
              <a:defRPr sz="1800">
                <a:solidFill>
                  <a:schemeClr val="tx1">
                    <a:tint val="75000"/>
                  </a:schemeClr>
                </a:solidFill>
                <a:latin typeface="Arial Unicode MS" pitchFamily="34" charset="-128"/>
                <a:ea typeface="Arial Unicode MS" pitchFamily="34" charset="-128"/>
                <a:cs typeface="Arial Unicode MS" pitchFamily="34"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4" name="Datumsplatzhalter 3"/>
          <p:cNvSpPr>
            <a:spLocks noGrp="1"/>
          </p:cNvSpPr>
          <p:nvPr>
            <p:ph type="dt" sz="half" idx="10"/>
          </p:nvPr>
        </p:nvSpPr>
        <p:spPr>
          <a:xfrm>
            <a:off x="553368" y="6356350"/>
            <a:ext cx="2311400" cy="365125"/>
          </a:xfrm>
        </p:spPr>
        <p:txBody>
          <a:bodyPr/>
          <a:lstStyle>
            <a:lvl1pPr>
              <a:defRPr sz="900">
                <a:latin typeface="Arial Unicode MS" pitchFamily="34" charset="-128"/>
                <a:ea typeface="Arial Unicode MS" pitchFamily="34" charset="-128"/>
                <a:cs typeface="Arial Unicode MS" pitchFamily="34" charset="-128"/>
              </a:defRPr>
            </a:lvl1pPr>
          </a:lstStyle>
          <a:p>
            <a:pPr>
              <a:defRPr/>
            </a:pPr>
            <a:fld id="{92B8246F-F0C3-434C-83C9-A49B5BA81E60}" type="datetimeFigureOut">
              <a:rPr lang="de-DE" smtClean="0"/>
              <a:pPr>
                <a:defRPr/>
              </a:pPr>
              <a:t>06.09.2021</a:t>
            </a:fld>
            <a:endParaRPr lang="de-DE" dirty="0"/>
          </a:p>
        </p:txBody>
      </p:sp>
      <p:sp>
        <p:nvSpPr>
          <p:cNvPr id="5" name="Fußzeilenplatzhalter 4"/>
          <p:cNvSpPr>
            <a:spLocks noGrp="1"/>
          </p:cNvSpPr>
          <p:nvPr>
            <p:ph type="ftr" sz="quarter" idx="11"/>
          </p:nvPr>
        </p:nvSpPr>
        <p:spPr/>
        <p:txBody>
          <a:bodyPr/>
          <a:lstStyle>
            <a:lvl1pPr>
              <a:defRPr sz="900">
                <a:latin typeface="Arial Unicode MS" pitchFamily="34" charset="-128"/>
                <a:ea typeface="Arial Unicode MS" pitchFamily="34" charset="-128"/>
                <a:cs typeface="Arial Unicode MS" pitchFamily="34" charset="-128"/>
              </a:defRPr>
            </a:lvl1pPr>
          </a:lstStyle>
          <a:p>
            <a:pPr>
              <a:defRPr/>
            </a:pPr>
            <a:r>
              <a:rPr lang="de-DE" dirty="0"/>
              <a:t>EVVC Managementfachtagung 2010</a:t>
            </a:r>
          </a:p>
        </p:txBody>
      </p:sp>
      <p:sp>
        <p:nvSpPr>
          <p:cNvPr id="6" name="Foliennummernplatzhalter 5"/>
          <p:cNvSpPr>
            <a:spLocks noGrp="1"/>
          </p:cNvSpPr>
          <p:nvPr>
            <p:ph type="sldNum" sz="quarter" idx="12"/>
          </p:nvPr>
        </p:nvSpPr>
        <p:spPr/>
        <p:txBody>
          <a:bodyPr/>
          <a:lstStyle>
            <a:lvl1pPr>
              <a:defRPr/>
            </a:lvl1pPr>
          </a:lstStyle>
          <a:p>
            <a:pPr>
              <a:defRPr/>
            </a:pPr>
            <a:fld id="{181BF195-C6DC-4BE6-98B9-71CD875B0CDC}" type="slidenum">
              <a:rPr lang="de-DE"/>
              <a:pPr>
                <a:defRPr/>
              </a:pPr>
              <a:t>‹Nr.›</a:t>
            </a:fld>
            <a:endParaRPr lang="de-DE" dirty="0"/>
          </a:p>
        </p:txBody>
      </p:sp>
    </p:spTree>
  </p:cSld>
  <p:clrMapOvr>
    <a:masterClrMapping/>
  </p:clrMapOvr>
  <p:transition spd="med">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chlussfolie_Beusch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02209" y="3866927"/>
            <a:ext cx="3214687" cy="1938337"/>
          </a:xfrm>
          <a:prstGeom prst="rect">
            <a:avLst/>
          </a:prstGeom>
          <a:noFill/>
          <a:ln w="9525">
            <a:noFill/>
            <a:miter lim="800000"/>
            <a:headEnd/>
            <a:tailEnd/>
          </a:ln>
        </p:spPr>
        <p:txBody>
          <a:bodyPr>
            <a:spAutoFit/>
          </a:bodyPr>
          <a:lstStyle/>
          <a:p>
            <a:pPr>
              <a:spcBef>
                <a:spcPct val="50000"/>
              </a:spcBef>
            </a:pPr>
            <a:r>
              <a:rPr lang="de-DE" sz="1200" dirty="0">
                <a:latin typeface="Arial Unicode MS" pitchFamily="34" charset="-128"/>
                <a:ea typeface="Arial Unicode MS" pitchFamily="34" charset="-128"/>
                <a:cs typeface="Arial Unicode MS" pitchFamily="34" charset="-128"/>
              </a:rPr>
              <a:t>i f e – Institut für Energieeffizienz GmbH</a:t>
            </a:r>
          </a:p>
          <a:p>
            <a:pPr>
              <a:spcBef>
                <a:spcPct val="50000"/>
              </a:spcBef>
            </a:pPr>
            <a:r>
              <a:rPr lang="de-DE" sz="1200" dirty="0">
                <a:latin typeface="Arial Unicode MS" pitchFamily="34" charset="-128"/>
                <a:ea typeface="Arial Unicode MS" pitchFamily="34" charset="-128"/>
                <a:cs typeface="Arial Unicode MS" pitchFamily="34" charset="-128"/>
              </a:rPr>
              <a:t>Marktplatz 11</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95326 Kulmbach</a:t>
            </a:r>
          </a:p>
          <a:p>
            <a:pPr>
              <a:spcBef>
                <a:spcPct val="50000"/>
              </a:spcBef>
            </a:pPr>
            <a:r>
              <a:rPr lang="de-DE" sz="1200" dirty="0">
                <a:latin typeface="Arial Unicode MS" pitchFamily="34" charset="-128"/>
                <a:ea typeface="Arial Unicode MS" pitchFamily="34" charset="-128"/>
                <a:cs typeface="Arial Unicode MS" pitchFamily="34" charset="-128"/>
              </a:rPr>
              <a:t>Fon 0049 (0)9221 607 888 12</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Fax 0049 (0)9221 607 888 99</a:t>
            </a:r>
          </a:p>
          <a:p>
            <a:pPr>
              <a:spcBef>
                <a:spcPct val="50000"/>
              </a:spcBef>
            </a:pPr>
            <a:r>
              <a:rPr lang="de-DE" sz="1200" dirty="0">
                <a:latin typeface="Arial Unicode MS" pitchFamily="34" charset="-128"/>
                <a:ea typeface="Arial Unicode MS" pitchFamily="34" charset="-128"/>
                <a:cs typeface="Arial Unicode MS" pitchFamily="34" charset="-128"/>
              </a:rPr>
              <a:t>daniel.beuschel@ife-institut.de</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www.ife-institut.de</a:t>
            </a:r>
          </a:p>
        </p:txBody>
      </p:sp>
      <p:pic>
        <p:nvPicPr>
          <p:cNvPr id="7" name="Grafik 10" descr="091020_ife_energieeffizienzmaennchen.jpg"/>
          <p:cNvPicPr>
            <a:picLocks noChangeAspect="1"/>
          </p:cNvPicPr>
          <p:nvPr userDrawn="1"/>
        </p:nvPicPr>
        <p:blipFill>
          <a:blip r:embed="rId2" cstate="print"/>
          <a:srcRect/>
          <a:stretch>
            <a:fillRect/>
          </a:stretch>
        </p:blipFill>
        <p:spPr bwMode="auto">
          <a:xfrm>
            <a:off x="4212654" y="1415578"/>
            <a:ext cx="5276850" cy="3957638"/>
          </a:xfrm>
          <a:prstGeom prst="rect">
            <a:avLst/>
          </a:prstGeom>
          <a:noFill/>
          <a:ln w="9525">
            <a:noFill/>
            <a:miter lim="800000"/>
            <a:headEnd/>
            <a:tailEnd/>
          </a:ln>
        </p:spPr>
      </p:pic>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chlussfolie_Ris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02209" y="3866927"/>
            <a:ext cx="3214687" cy="1938337"/>
          </a:xfrm>
          <a:prstGeom prst="rect">
            <a:avLst/>
          </a:prstGeom>
          <a:noFill/>
          <a:ln w="9525">
            <a:noFill/>
            <a:miter lim="800000"/>
            <a:headEnd/>
            <a:tailEnd/>
          </a:ln>
        </p:spPr>
        <p:txBody>
          <a:bodyPr>
            <a:spAutoFit/>
          </a:bodyPr>
          <a:lstStyle/>
          <a:p>
            <a:pPr>
              <a:spcBef>
                <a:spcPct val="50000"/>
              </a:spcBef>
            </a:pPr>
            <a:r>
              <a:rPr lang="de-DE" sz="1200" dirty="0">
                <a:latin typeface="Arial Unicode MS" pitchFamily="34" charset="-128"/>
                <a:ea typeface="Arial Unicode MS" pitchFamily="34" charset="-128"/>
                <a:cs typeface="Arial Unicode MS" pitchFamily="34" charset="-128"/>
              </a:rPr>
              <a:t>i f e – Institut für Energieeffizienz GmbH</a:t>
            </a:r>
          </a:p>
          <a:p>
            <a:pPr>
              <a:spcBef>
                <a:spcPct val="50000"/>
              </a:spcBef>
            </a:pPr>
            <a:r>
              <a:rPr lang="de-DE" sz="1200" dirty="0">
                <a:latin typeface="Arial Unicode MS" pitchFamily="34" charset="-128"/>
                <a:ea typeface="Arial Unicode MS" pitchFamily="34" charset="-128"/>
                <a:cs typeface="Arial Unicode MS" pitchFamily="34" charset="-128"/>
              </a:rPr>
              <a:t>Marktplatz 11</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95326 Kulmbach</a:t>
            </a:r>
          </a:p>
          <a:p>
            <a:pPr>
              <a:spcBef>
                <a:spcPct val="50000"/>
              </a:spcBef>
            </a:pPr>
            <a:r>
              <a:rPr lang="de-DE" sz="1200" dirty="0">
                <a:latin typeface="Arial Unicode MS" pitchFamily="34" charset="-128"/>
                <a:ea typeface="Arial Unicode MS" pitchFamily="34" charset="-128"/>
                <a:cs typeface="Arial Unicode MS" pitchFamily="34" charset="-128"/>
              </a:rPr>
              <a:t>Fon 0049 (0)9221 607 888 13</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Fax 0049 (0)9221 607 888 99</a:t>
            </a:r>
          </a:p>
          <a:p>
            <a:pPr>
              <a:spcBef>
                <a:spcPct val="50000"/>
              </a:spcBef>
            </a:pPr>
            <a:r>
              <a:rPr lang="de-DE" sz="1200" dirty="0">
                <a:latin typeface="Arial Unicode MS" pitchFamily="34" charset="-128"/>
                <a:ea typeface="Arial Unicode MS" pitchFamily="34" charset="-128"/>
                <a:cs typeface="Arial Unicode MS" pitchFamily="34" charset="-128"/>
              </a:rPr>
              <a:t>torben.rist@ife-institut.de</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www.ife-institut.de</a:t>
            </a:r>
          </a:p>
        </p:txBody>
      </p:sp>
      <p:pic>
        <p:nvPicPr>
          <p:cNvPr id="7" name="Grafik 10" descr="091020_ife_energieeffizienzmaennchen.jpg"/>
          <p:cNvPicPr>
            <a:picLocks noChangeAspect="1"/>
          </p:cNvPicPr>
          <p:nvPr userDrawn="1"/>
        </p:nvPicPr>
        <p:blipFill>
          <a:blip r:embed="rId2" cstate="print"/>
          <a:srcRect/>
          <a:stretch>
            <a:fillRect/>
          </a:stretch>
        </p:blipFill>
        <p:spPr bwMode="auto">
          <a:xfrm>
            <a:off x="4212654" y="1415578"/>
            <a:ext cx="5276850" cy="3957638"/>
          </a:xfrm>
          <a:prstGeom prst="rect">
            <a:avLst/>
          </a:prstGeom>
          <a:noFill/>
          <a:ln w="9525">
            <a:noFill/>
            <a:miter lim="800000"/>
            <a:headEnd/>
            <a:tailEnd/>
          </a:ln>
        </p:spPr>
      </p:pic>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865713" y="1052736"/>
            <a:ext cx="5743472" cy="1872208"/>
          </a:xfrm>
        </p:spPr>
        <p:txBody>
          <a:bodyPr/>
          <a:lstStyle>
            <a:lvl1pPr>
              <a:defRPr sz="3566">
                <a:latin typeface="Metro Nova Pro" panose="020C0804020203020203" pitchFamily="34" charset="0"/>
              </a:defRPr>
            </a:lvl1pPr>
          </a:lstStyle>
          <a:p>
            <a:r>
              <a:rPr lang="de-DE"/>
              <a:t>Titelmasterformat durch Klicken bearbeiten</a:t>
            </a:r>
            <a:endParaRPr lang="de-DE" dirty="0"/>
          </a:p>
        </p:txBody>
      </p:sp>
      <p:sp>
        <p:nvSpPr>
          <p:cNvPr id="3" name="Untertitel 2"/>
          <p:cNvSpPr>
            <a:spLocks noGrp="1"/>
          </p:cNvSpPr>
          <p:nvPr>
            <p:ph type="subTitle" idx="1"/>
          </p:nvPr>
        </p:nvSpPr>
        <p:spPr>
          <a:xfrm>
            <a:off x="865711" y="3403600"/>
            <a:ext cx="4087290" cy="1397000"/>
          </a:xfrm>
        </p:spPr>
        <p:txBody>
          <a:bodyPr/>
          <a:lstStyle>
            <a:lvl1pPr marL="0" indent="0" algn="l">
              <a:spcBef>
                <a:spcPts val="397"/>
              </a:spcBef>
              <a:buNone/>
              <a:defRPr sz="1584">
                <a:solidFill>
                  <a:schemeClr val="tx1">
                    <a:lumMod val="65000"/>
                    <a:lumOff val="35000"/>
                  </a:schemeClr>
                </a:solidFill>
                <a:latin typeface="Metro Nova Pro Light" panose="020C0404020203020203" pitchFamily="34" charset="0"/>
              </a:defRPr>
            </a:lvl1pPr>
            <a:lvl2pPr marL="301897" indent="0" algn="ctr">
              <a:buNone/>
              <a:defRPr>
                <a:solidFill>
                  <a:schemeClr val="tx1">
                    <a:tint val="75000"/>
                  </a:schemeClr>
                </a:solidFill>
              </a:defRPr>
            </a:lvl2pPr>
            <a:lvl3pPr marL="603796" indent="0" algn="ctr">
              <a:buNone/>
              <a:defRPr>
                <a:solidFill>
                  <a:schemeClr val="tx1">
                    <a:tint val="75000"/>
                  </a:schemeClr>
                </a:solidFill>
              </a:defRPr>
            </a:lvl3pPr>
            <a:lvl4pPr marL="905693" indent="0" algn="ctr">
              <a:buNone/>
              <a:defRPr>
                <a:solidFill>
                  <a:schemeClr val="tx1">
                    <a:tint val="75000"/>
                  </a:schemeClr>
                </a:solidFill>
              </a:defRPr>
            </a:lvl4pPr>
            <a:lvl5pPr marL="1207591" indent="0" algn="ctr">
              <a:buNone/>
              <a:defRPr>
                <a:solidFill>
                  <a:schemeClr val="tx1">
                    <a:tint val="75000"/>
                  </a:schemeClr>
                </a:solidFill>
              </a:defRPr>
            </a:lvl5pPr>
            <a:lvl6pPr marL="1509489" indent="0" algn="ctr">
              <a:buNone/>
              <a:defRPr>
                <a:solidFill>
                  <a:schemeClr val="tx1">
                    <a:tint val="75000"/>
                  </a:schemeClr>
                </a:solidFill>
              </a:defRPr>
            </a:lvl6pPr>
            <a:lvl7pPr marL="1811387" indent="0" algn="ctr">
              <a:buNone/>
              <a:defRPr>
                <a:solidFill>
                  <a:schemeClr val="tx1">
                    <a:tint val="75000"/>
                  </a:schemeClr>
                </a:solidFill>
              </a:defRPr>
            </a:lvl7pPr>
            <a:lvl8pPr marL="2113284" indent="0" algn="ctr">
              <a:buNone/>
              <a:defRPr>
                <a:solidFill>
                  <a:schemeClr val="tx1">
                    <a:tint val="75000"/>
                  </a:schemeClr>
                </a:solidFill>
              </a:defRPr>
            </a:lvl8pPr>
            <a:lvl9pPr marL="2415182" indent="0" algn="ctr">
              <a:buNone/>
              <a:defRPr>
                <a:solidFill>
                  <a:schemeClr val="tx1">
                    <a:tint val="75000"/>
                  </a:schemeClr>
                </a:solidFill>
              </a:defRPr>
            </a:lvl9pPr>
          </a:lstStyle>
          <a:p>
            <a:r>
              <a:rPr lang="de-DE"/>
              <a:t>Formatvorlage des Untertitelmasters durch Klicken bearbeiten</a:t>
            </a:r>
            <a:endParaRPr lang="de-DE" dirty="0"/>
          </a:p>
        </p:txBody>
      </p:sp>
      <p:sp>
        <p:nvSpPr>
          <p:cNvPr id="4" name="Datumsplatzhalter 3"/>
          <p:cNvSpPr>
            <a:spLocks noGrp="1"/>
          </p:cNvSpPr>
          <p:nvPr>
            <p:ph type="dt" sz="half" idx="10"/>
          </p:nvPr>
        </p:nvSpPr>
        <p:spPr>
          <a:xfrm>
            <a:off x="7468780" y="6427788"/>
            <a:ext cx="1114425" cy="273050"/>
          </a:xfrm>
        </p:spPr>
        <p:txBody>
          <a:bodyPr/>
          <a:lstStyle>
            <a:lvl1pPr>
              <a:defRPr>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6" name="Foliennummernplatzhalter 5"/>
          <p:cNvSpPr>
            <a:spLocks noGrp="1"/>
          </p:cNvSpPr>
          <p:nvPr>
            <p:ph type="sldNum" sz="quarter" idx="12"/>
          </p:nvPr>
        </p:nvSpPr>
        <p:spPr>
          <a:xfrm>
            <a:off x="8755923" y="6427788"/>
            <a:ext cx="990600" cy="273050"/>
          </a:xfrm>
        </p:spPr>
        <p:txBody>
          <a:bodyPr/>
          <a:lstStyle>
            <a:lvl1pPr>
              <a:defRPr>
                <a:latin typeface="Metro Nova Pro Light" panose="020C0404020203020203" pitchFamily="34" charset="0"/>
              </a:defRPr>
            </a:lvl1pPr>
          </a:lstStyle>
          <a:p>
            <a:pPr defTabSz="742950">
              <a:defRPr/>
            </a:pPr>
            <a:fld id="{66468629-353A-40EB-8463-F253AF8DA8AF}"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dirty="0">
              <a:solidFill>
                <a:prstClr val="black">
                  <a:lumMod val="65000"/>
                  <a:lumOff val="35000"/>
                </a:prstClr>
              </a:solidFill>
              <a:ea typeface="MS PGothic" panose="020B0600070205080204" pitchFamily="34" charset="-128"/>
              <a:cs typeface="+mn-cs"/>
            </a:endParaRPr>
          </a:p>
        </p:txBody>
      </p:sp>
      <p:sp>
        <p:nvSpPr>
          <p:cNvPr id="8" name="Fußzeilenplatzhalter 4"/>
          <p:cNvSpPr txBox="1">
            <a:spLocks/>
          </p:cNvSpPr>
          <p:nvPr userDrawn="1"/>
        </p:nvSpPr>
        <p:spPr>
          <a:xfrm>
            <a:off x="865710" y="6427788"/>
            <a:ext cx="4594225" cy="267765"/>
          </a:xfrm>
          <a:prstGeom prst="rect">
            <a:avLst/>
          </a:prstGeom>
        </p:spPr>
        <p:txBody>
          <a:bodyPr/>
          <a:lstStyle>
            <a:defPPr>
              <a:defRPr lang="de-DE"/>
            </a:defPPr>
            <a:lvl1pPr algn="l" rtl="0" eaLnBrk="0" fontAlgn="base" hangingPunct="0">
              <a:spcBef>
                <a:spcPct val="0"/>
              </a:spcBef>
              <a:spcAft>
                <a:spcPct val="0"/>
              </a:spcAft>
              <a:defRPr sz="810" kern="1200">
                <a:solidFill>
                  <a:schemeClr val="tx1"/>
                </a:solidFill>
                <a:latin typeface="Metro Nova Pro Light" panose="020C0404020203020203"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742950" rtl="0" eaLnBrk="0" fontAlgn="base" latinLnBrk="0" hangingPunct="0">
              <a:lnSpc>
                <a:spcPct val="100000"/>
              </a:lnSpc>
              <a:spcBef>
                <a:spcPct val="0"/>
              </a:spcBef>
              <a:spcAft>
                <a:spcPct val="0"/>
              </a:spcAft>
              <a:buClrTx/>
              <a:buSzTx/>
              <a:buFontTx/>
              <a:buNone/>
              <a:tabLst/>
              <a:defRPr/>
            </a:pPr>
            <a:endParaRPr kumimoji="0" lang="de-DE" sz="813" b="0" i="0" u="none" strike="noStrike" kern="1200" cap="none" spc="0" normalizeH="0" baseline="0" noProof="0" dirty="0">
              <a:ln>
                <a:noFill/>
              </a:ln>
              <a:solidFill>
                <a:prstClr val="black"/>
              </a:solidFill>
              <a:effectLst/>
              <a:uLnTx/>
              <a:uFillTx/>
              <a:latin typeface="Metro Nova Pro Light" panose="020C0404020203020203" pitchFamily="34" charset="0"/>
              <a:ea typeface="MS PGothic" panose="020B0600070205080204" pitchFamily="34" charset="-128"/>
              <a:cs typeface="+mn-cs"/>
            </a:endParaRPr>
          </a:p>
        </p:txBody>
      </p:sp>
    </p:spTree>
    <p:extLst>
      <p:ext uri="{BB962C8B-B14F-4D97-AF65-F5344CB8AC3E}">
        <p14:creationId xmlns:p14="http://schemas.microsoft.com/office/powerpoint/2010/main" val="2216884666"/>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und Inhal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1950">
                <a:solidFill>
                  <a:srgbClr val="FF0000"/>
                </a:solidFill>
                <a:latin typeface="Metro Nova Pro Light" panose="020C0404020203020203"/>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a:latin typeface="Metro Nova Pro Light" panose="020C0404020203020203" pitchFamily="34" charset="0"/>
              </a:defRPr>
            </a:lvl1pPr>
            <a:lvl2pPr>
              <a:defRPr>
                <a:latin typeface="Metro Nova Pro Light" panose="020C0404020203020203" pitchFamily="34" charset="0"/>
              </a:defRPr>
            </a:lvl2pPr>
            <a:lvl3pPr>
              <a:defRPr>
                <a:latin typeface="Metro Nova Pro Light" panose="020C0404020203020203" pitchFamily="34" charset="0"/>
              </a:defRPr>
            </a:lvl3pPr>
            <a:lvl4pPr>
              <a:defRPr>
                <a:latin typeface="Metro Nova Pro Light" panose="020C0404020203020203" pitchFamily="34" charset="0"/>
              </a:defRPr>
            </a:lvl4pPr>
            <a:lvl5pPr>
              <a:defRPr>
                <a:latin typeface="Metro Nova Pro Light" panose="020C0404020203020203"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7468780" y="6381328"/>
            <a:ext cx="1114425" cy="273050"/>
          </a:xfrm>
        </p:spPr>
        <p:txBody>
          <a:bodyPr/>
          <a:lstStyle>
            <a:lvl1pPr>
              <a:defRPr>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8" name="Fußzeilenplatzhalter 4"/>
          <p:cNvSpPr>
            <a:spLocks noGrp="1"/>
          </p:cNvSpPr>
          <p:nvPr>
            <p:ph type="ftr" sz="quarter" idx="11"/>
          </p:nvPr>
        </p:nvSpPr>
        <p:spPr>
          <a:xfrm>
            <a:off x="843365" y="6380164"/>
            <a:ext cx="4594225" cy="273050"/>
          </a:xfrm>
          <a:prstGeom prst="rect">
            <a:avLst/>
          </a:prstGeom>
        </p:spPr>
        <p:txBody>
          <a:bodyPr/>
          <a:lstStyle>
            <a:lvl1pPr marL="0" marR="0" indent="0" algn="l" defTabSz="742950" rtl="0" eaLnBrk="0" fontAlgn="base" latinLnBrk="0" hangingPunct="0">
              <a:lnSpc>
                <a:spcPct val="100000"/>
              </a:lnSpc>
              <a:spcBef>
                <a:spcPct val="0"/>
              </a:spcBef>
              <a:spcAft>
                <a:spcPct val="0"/>
              </a:spcAft>
              <a:buClrTx/>
              <a:buSzTx/>
              <a:buFontTx/>
              <a:buNone/>
              <a:tabLst/>
              <a:defRPr>
                <a:latin typeface="Metro Nova Pro Light" panose="020C0404020203020203" pitchFamily="34" charset="0"/>
              </a:defRPr>
            </a:lvl1pPr>
          </a:lstStyle>
          <a:p>
            <a:pPr>
              <a:defRPr/>
            </a:pPr>
            <a:r>
              <a:rPr lang="de-DE" sz="813">
                <a:solidFill>
                  <a:prstClr val="black"/>
                </a:solidFill>
                <a:ea typeface="MS PGothic" panose="020B0600070205080204" pitchFamily="34" charset="-128"/>
                <a:cs typeface="+mn-cs"/>
              </a:rPr>
              <a:t>Workshop ESB 2019 </a:t>
            </a:r>
            <a:endParaRPr lang="de-DE" sz="813" dirty="0">
              <a:solidFill>
                <a:prstClr val="black"/>
              </a:solidFill>
              <a:ea typeface="MS PGothic" panose="020B0600070205080204" pitchFamily="34" charset="-128"/>
              <a:cs typeface="+mn-cs"/>
            </a:endParaRPr>
          </a:p>
        </p:txBody>
      </p:sp>
      <p:sp>
        <p:nvSpPr>
          <p:cNvPr id="7" name="Foliennummernplatzhalter 5"/>
          <p:cNvSpPr>
            <a:spLocks noGrp="1"/>
          </p:cNvSpPr>
          <p:nvPr>
            <p:ph type="sldNum" sz="quarter" idx="12"/>
          </p:nvPr>
        </p:nvSpPr>
        <p:spPr>
          <a:xfrm>
            <a:off x="8814429" y="6383075"/>
            <a:ext cx="990600" cy="273050"/>
          </a:xfrm>
        </p:spPr>
        <p:txBody>
          <a:bodyPr/>
          <a:lstStyle>
            <a:lvl1pPr>
              <a:defRPr>
                <a:latin typeface="Metro Nova Pro Light" panose="020C0404020203020203" pitchFamily="34" charset="0"/>
              </a:defRPr>
            </a:lvl1pPr>
          </a:lstStyle>
          <a:p>
            <a:pPr defTabSz="742950">
              <a:defRPr/>
            </a:pPr>
            <a:fld id="{66468629-353A-40EB-8463-F253AF8DA8AF}"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dirty="0">
              <a:solidFill>
                <a:prstClr val="black">
                  <a:lumMod val="65000"/>
                  <a:lumOff val="35000"/>
                </a:prstClr>
              </a:solidFill>
              <a:ea typeface="MS PGothic" panose="020B0600070205080204" pitchFamily="34" charset="-128"/>
              <a:cs typeface="+mn-cs"/>
            </a:endParaRPr>
          </a:p>
        </p:txBody>
      </p:sp>
    </p:spTree>
    <p:extLst>
      <p:ext uri="{BB962C8B-B14F-4D97-AF65-F5344CB8AC3E}">
        <p14:creationId xmlns:p14="http://schemas.microsoft.com/office/powerpoint/2010/main" val="3237736457"/>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e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4" name="Foliennummernplatzhalter 3"/>
          <p:cNvSpPr>
            <a:spLocks noGrp="1"/>
          </p:cNvSpPr>
          <p:nvPr>
            <p:ph type="sldNum" sz="quarter" idx="12"/>
          </p:nvPr>
        </p:nvSpPr>
        <p:spPr/>
        <p:txBody>
          <a:bodyPr/>
          <a:lstStyle>
            <a:lvl1pPr>
              <a:defRPr>
                <a:latin typeface="Metro Nova Pro Light" panose="020C0404020203020203" pitchFamily="34" charset="0"/>
              </a:defRPr>
            </a:lvl1pPr>
          </a:lstStyle>
          <a:p>
            <a:pPr defTabSz="742950">
              <a:defRPr/>
            </a:pPr>
            <a:fld id="{EE224085-572B-45DF-947B-C6D6608AD897}"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a:solidFill>
                <a:prstClr val="black">
                  <a:lumMod val="65000"/>
                  <a:lumOff val="35000"/>
                </a:prstClr>
              </a:solidFill>
              <a:ea typeface="MS PGothic" panose="020B0600070205080204" pitchFamily="34" charset="-128"/>
              <a:cs typeface="+mn-cs"/>
            </a:endParaRPr>
          </a:p>
        </p:txBody>
      </p:sp>
      <p:sp>
        <p:nvSpPr>
          <p:cNvPr id="5" name="Fußzeilenplatzhalter 4"/>
          <p:cNvSpPr>
            <a:spLocks noGrp="1"/>
          </p:cNvSpPr>
          <p:nvPr>
            <p:ph type="ftr" sz="quarter" idx="11"/>
          </p:nvPr>
        </p:nvSpPr>
        <p:spPr>
          <a:xfrm>
            <a:off x="865710" y="6422503"/>
            <a:ext cx="4594225" cy="273050"/>
          </a:xfrm>
          <a:prstGeom prst="rect">
            <a:avLst/>
          </a:prstGeom>
        </p:spPr>
        <p:txBody>
          <a:bodyPr/>
          <a:lstStyle>
            <a:lvl1pPr marL="0" marR="0" indent="0" algn="l" defTabSz="742950" rtl="0" eaLnBrk="0" fontAlgn="base" latinLnBrk="0" hangingPunct="0">
              <a:lnSpc>
                <a:spcPct val="100000"/>
              </a:lnSpc>
              <a:spcBef>
                <a:spcPct val="0"/>
              </a:spcBef>
              <a:spcAft>
                <a:spcPct val="0"/>
              </a:spcAft>
              <a:buClrTx/>
              <a:buSzTx/>
              <a:buFontTx/>
              <a:buNone/>
              <a:tabLst/>
              <a:defRPr>
                <a:latin typeface="Metro Nova Pro Light" panose="020C0404020203020203" pitchFamily="34" charset="0"/>
              </a:defRPr>
            </a:lvl1pPr>
          </a:lstStyle>
          <a:p>
            <a:pPr>
              <a:defRPr/>
            </a:pPr>
            <a:r>
              <a:rPr lang="de-DE" sz="813">
                <a:solidFill>
                  <a:prstClr val="black"/>
                </a:solidFill>
                <a:ea typeface="MS PGothic" panose="020B0600070205080204" pitchFamily="34" charset="-128"/>
                <a:cs typeface="+mn-cs"/>
              </a:rPr>
              <a:t>Workshop ESB 2019 </a:t>
            </a:r>
            <a:endParaRPr lang="de-DE" sz="813" dirty="0">
              <a:solidFill>
                <a:prstClr val="black"/>
              </a:solidFill>
              <a:ea typeface="MS PGothic" panose="020B0600070205080204" pitchFamily="34" charset="-128"/>
              <a:cs typeface="+mn-cs"/>
            </a:endParaRPr>
          </a:p>
        </p:txBody>
      </p:sp>
    </p:spTree>
    <p:extLst>
      <p:ext uri="{BB962C8B-B14F-4D97-AF65-F5344CB8AC3E}">
        <p14:creationId xmlns:p14="http://schemas.microsoft.com/office/powerpoint/2010/main" val="218643498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865713" y="1052736"/>
            <a:ext cx="5743472" cy="1872208"/>
          </a:xfrm>
        </p:spPr>
        <p:txBody>
          <a:bodyPr/>
          <a:lstStyle>
            <a:lvl1pPr>
              <a:defRPr sz="3566">
                <a:latin typeface="Metro Nova Pro" panose="020C0804020203020203" pitchFamily="34" charset="0"/>
              </a:defRPr>
            </a:lvl1pPr>
          </a:lstStyle>
          <a:p>
            <a:r>
              <a:rPr lang="de-DE"/>
              <a:t>Titelmasterformat durch Klicken bearbeiten</a:t>
            </a:r>
            <a:endParaRPr lang="de-DE" dirty="0"/>
          </a:p>
        </p:txBody>
      </p:sp>
      <p:sp>
        <p:nvSpPr>
          <p:cNvPr id="3" name="Untertitel 2"/>
          <p:cNvSpPr>
            <a:spLocks noGrp="1"/>
          </p:cNvSpPr>
          <p:nvPr>
            <p:ph type="subTitle" idx="1"/>
          </p:nvPr>
        </p:nvSpPr>
        <p:spPr>
          <a:xfrm>
            <a:off x="865711" y="3403600"/>
            <a:ext cx="4087290" cy="1397000"/>
          </a:xfrm>
        </p:spPr>
        <p:txBody>
          <a:bodyPr/>
          <a:lstStyle>
            <a:lvl1pPr marL="0" indent="0" algn="l">
              <a:spcBef>
                <a:spcPts val="397"/>
              </a:spcBef>
              <a:buNone/>
              <a:defRPr sz="1584">
                <a:solidFill>
                  <a:schemeClr val="tx1">
                    <a:lumMod val="65000"/>
                    <a:lumOff val="35000"/>
                  </a:schemeClr>
                </a:solidFill>
                <a:latin typeface="Metro Nova Pro Light" panose="020C0404020203020203" pitchFamily="34" charset="0"/>
              </a:defRPr>
            </a:lvl1pPr>
            <a:lvl2pPr marL="301897" indent="0" algn="ctr">
              <a:buNone/>
              <a:defRPr>
                <a:solidFill>
                  <a:schemeClr val="tx1">
                    <a:tint val="75000"/>
                  </a:schemeClr>
                </a:solidFill>
              </a:defRPr>
            </a:lvl2pPr>
            <a:lvl3pPr marL="603796" indent="0" algn="ctr">
              <a:buNone/>
              <a:defRPr>
                <a:solidFill>
                  <a:schemeClr val="tx1">
                    <a:tint val="75000"/>
                  </a:schemeClr>
                </a:solidFill>
              </a:defRPr>
            </a:lvl3pPr>
            <a:lvl4pPr marL="905693" indent="0" algn="ctr">
              <a:buNone/>
              <a:defRPr>
                <a:solidFill>
                  <a:schemeClr val="tx1">
                    <a:tint val="75000"/>
                  </a:schemeClr>
                </a:solidFill>
              </a:defRPr>
            </a:lvl4pPr>
            <a:lvl5pPr marL="1207591" indent="0" algn="ctr">
              <a:buNone/>
              <a:defRPr>
                <a:solidFill>
                  <a:schemeClr val="tx1">
                    <a:tint val="75000"/>
                  </a:schemeClr>
                </a:solidFill>
              </a:defRPr>
            </a:lvl5pPr>
            <a:lvl6pPr marL="1509489" indent="0" algn="ctr">
              <a:buNone/>
              <a:defRPr>
                <a:solidFill>
                  <a:schemeClr val="tx1">
                    <a:tint val="75000"/>
                  </a:schemeClr>
                </a:solidFill>
              </a:defRPr>
            </a:lvl6pPr>
            <a:lvl7pPr marL="1811387" indent="0" algn="ctr">
              <a:buNone/>
              <a:defRPr>
                <a:solidFill>
                  <a:schemeClr val="tx1">
                    <a:tint val="75000"/>
                  </a:schemeClr>
                </a:solidFill>
              </a:defRPr>
            </a:lvl7pPr>
            <a:lvl8pPr marL="2113284" indent="0" algn="ctr">
              <a:buNone/>
              <a:defRPr>
                <a:solidFill>
                  <a:schemeClr val="tx1">
                    <a:tint val="75000"/>
                  </a:schemeClr>
                </a:solidFill>
              </a:defRPr>
            </a:lvl8pPr>
            <a:lvl9pPr marL="2415182" indent="0" algn="ctr">
              <a:buNone/>
              <a:defRPr>
                <a:solidFill>
                  <a:schemeClr val="tx1">
                    <a:tint val="75000"/>
                  </a:schemeClr>
                </a:solidFill>
              </a:defRPr>
            </a:lvl9pPr>
          </a:lstStyle>
          <a:p>
            <a:r>
              <a:rPr lang="de-DE"/>
              <a:t>Formatvorlage des Untertitelmasters durch Klicken bearbeiten</a:t>
            </a:r>
            <a:endParaRPr lang="de-DE" dirty="0"/>
          </a:p>
        </p:txBody>
      </p:sp>
      <p:sp>
        <p:nvSpPr>
          <p:cNvPr id="4" name="Datumsplatzhalter 3"/>
          <p:cNvSpPr>
            <a:spLocks noGrp="1"/>
          </p:cNvSpPr>
          <p:nvPr>
            <p:ph type="dt" sz="half" idx="10"/>
          </p:nvPr>
        </p:nvSpPr>
        <p:spPr>
          <a:xfrm>
            <a:off x="7468780" y="6427788"/>
            <a:ext cx="1114425" cy="273050"/>
          </a:xfrm>
          <a:prstGeom prst="rect">
            <a:avLst/>
          </a:prstGeom>
        </p:spPr>
        <p:txBody>
          <a:bodyPr/>
          <a:lstStyle>
            <a:lvl1pPr>
              <a:defRPr>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6" name="Foliennummernplatzhalter 5"/>
          <p:cNvSpPr>
            <a:spLocks noGrp="1"/>
          </p:cNvSpPr>
          <p:nvPr>
            <p:ph type="sldNum" sz="quarter" idx="12"/>
          </p:nvPr>
        </p:nvSpPr>
        <p:spPr>
          <a:xfrm>
            <a:off x="8755923" y="6427788"/>
            <a:ext cx="990600" cy="273050"/>
          </a:xfrm>
          <a:prstGeom prst="rect">
            <a:avLst/>
          </a:prstGeom>
        </p:spPr>
        <p:txBody>
          <a:bodyPr/>
          <a:lstStyle>
            <a:lvl1pPr>
              <a:defRPr>
                <a:latin typeface="Metro Nova Pro Light" panose="020C0404020203020203" pitchFamily="34" charset="0"/>
              </a:defRPr>
            </a:lvl1pPr>
          </a:lstStyle>
          <a:p>
            <a:pPr defTabSz="742950">
              <a:defRPr/>
            </a:pPr>
            <a:fld id="{66468629-353A-40EB-8463-F253AF8DA8AF}"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dirty="0">
              <a:solidFill>
                <a:prstClr val="black">
                  <a:lumMod val="65000"/>
                  <a:lumOff val="35000"/>
                </a:prstClr>
              </a:solidFill>
              <a:ea typeface="MS PGothic" panose="020B0600070205080204" pitchFamily="34" charset="-128"/>
              <a:cs typeface="+mn-cs"/>
            </a:endParaRPr>
          </a:p>
        </p:txBody>
      </p:sp>
      <p:sp>
        <p:nvSpPr>
          <p:cNvPr id="8" name="Fußzeilenplatzhalter 4"/>
          <p:cNvSpPr txBox="1">
            <a:spLocks/>
          </p:cNvSpPr>
          <p:nvPr userDrawn="1"/>
        </p:nvSpPr>
        <p:spPr>
          <a:xfrm>
            <a:off x="865710" y="6427788"/>
            <a:ext cx="4594225" cy="267765"/>
          </a:xfrm>
          <a:prstGeom prst="rect">
            <a:avLst/>
          </a:prstGeom>
        </p:spPr>
        <p:txBody>
          <a:bodyPr/>
          <a:lstStyle>
            <a:defPPr>
              <a:defRPr lang="de-DE"/>
            </a:defPPr>
            <a:lvl1pPr algn="l" rtl="0" eaLnBrk="0" fontAlgn="base" hangingPunct="0">
              <a:spcBef>
                <a:spcPct val="0"/>
              </a:spcBef>
              <a:spcAft>
                <a:spcPct val="0"/>
              </a:spcAft>
              <a:defRPr sz="810" kern="1200">
                <a:solidFill>
                  <a:schemeClr val="tx1"/>
                </a:solidFill>
                <a:latin typeface="Metro Nova Pro Light" panose="020C0404020203020203"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742950" rtl="0" eaLnBrk="0" fontAlgn="base" latinLnBrk="0" hangingPunct="0">
              <a:lnSpc>
                <a:spcPct val="100000"/>
              </a:lnSpc>
              <a:spcBef>
                <a:spcPct val="0"/>
              </a:spcBef>
              <a:spcAft>
                <a:spcPct val="0"/>
              </a:spcAft>
              <a:buClrTx/>
              <a:buSzTx/>
              <a:buFontTx/>
              <a:buNone/>
              <a:tabLst/>
              <a:defRPr/>
            </a:pPr>
            <a:endParaRPr kumimoji="0" lang="de-DE" sz="813" b="0" i="0" u="none" strike="noStrike" kern="1200" cap="none" spc="0" normalizeH="0" baseline="0" noProof="0" dirty="0">
              <a:ln>
                <a:noFill/>
              </a:ln>
              <a:solidFill>
                <a:prstClr val="black"/>
              </a:solidFill>
              <a:effectLst/>
              <a:uLnTx/>
              <a:uFillTx/>
              <a:latin typeface="Metro Nova Pro Light" panose="020C0404020203020203" pitchFamily="34" charset="0"/>
              <a:ea typeface="MS PGothic" panose="020B0600070205080204" pitchFamily="34" charset="-128"/>
              <a:cs typeface="+mn-cs"/>
            </a:endParaRPr>
          </a:p>
        </p:txBody>
      </p:sp>
    </p:spTree>
    <p:extLst>
      <p:ext uri="{BB962C8B-B14F-4D97-AF65-F5344CB8AC3E}">
        <p14:creationId xmlns:p14="http://schemas.microsoft.com/office/powerpoint/2010/main" val="88828101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el und Inhal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1950">
                <a:solidFill>
                  <a:srgbClr val="FF0000"/>
                </a:solidFill>
                <a:latin typeface="Metro Nova Pro Light" panose="020C0404020203020203"/>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a:latin typeface="Metro Nova Pro Light" panose="020C0404020203020203" pitchFamily="34" charset="0"/>
              </a:defRPr>
            </a:lvl1pPr>
            <a:lvl2pPr>
              <a:defRPr>
                <a:latin typeface="Metro Nova Pro Light" panose="020C0404020203020203" pitchFamily="34" charset="0"/>
              </a:defRPr>
            </a:lvl2pPr>
            <a:lvl3pPr>
              <a:defRPr>
                <a:latin typeface="Metro Nova Pro Light" panose="020C0404020203020203" pitchFamily="34" charset="0"/>
              </a:defRPr>
            </a:lvl3pPr>
            <a:lvl4pPr>
              <a:defRPr>
                <a:latin typeface="Metro Nova Pro Light" panose="020C0404020203020203" pitchFamily="34" charset="0"/>
              </a:defRPr>
            </a:lvl4pPr>
            <a:lvl5pPr>
              <a:defRPr>
                <a:latin typeface="Metro Nova Pro Light" panose="020C0404020203020203"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7468780" y="6381328"/>
            <a:ext cx="1114425" cy="273050"/>
          </a:xfrm>
          <a:prstGeom prst="rect">
            <a:avLst/>
          </a:prstGeom>
        </p:spPr>
        <p:txBody>
          <a:bodyPr/>
          <a:lstStyle>
            <a:lvl1pPr>
              <a:defRPr>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8" name="Fußzeilenplatzhalter 4"/>
          <p:cNvSpPr>
            <a:spLocks noGrp="1"/>
          </p:cNvSpPr>
          <p:nvPr>
            <p:ph type="ftr" sz="quarter" idx="11"/>
          </p:nvPr>
        </p:nvSpPr>
        <p:spPr>
          <a:xfrm>
            <a:off x="843365" y="6380164"/>
            <a:ext cx="4594225" cy="273050"/>
          </a:xfrm>
          <a:prstGeom prst="rect">
            <a:avLst/>
          </a:prstGeom>
        </p:spPr>
        <p:txBody>
          <a:bodyPr/>
          <a:lstStyle>
            <a:lvl1pPr marL="0" marR="0" indent="0" algn="l" defTabSz="742950" rtl="0" eaLnBrk="0" fontAlgn="base" latinLnBrk="0" hangingPunct="0">
              <a:lnSpc>
                <a:spcPct val="100000"/>
              </a:lnSpc>
              <a:spcBef>
                <a:spcPct val="0"/>
              </a:spcBef>
              <a:spcAft>
                <a:spcPct val="0"/>
              </a:spcAft>
              <a:buClrTx/>
              <a:buSzTx/>
              <a:buFontTx/>
              <a:buNone/>
              <a:tabLst/>
              <a:defRPr>
                <a:latin typeface="Metro Nova Pro Light" panose="020C0404020203020203" pitchFamily="34" charset="0"/>
              </a:defRPr>
            </a:lvl1pPr>
          </a:lstStyle>
          <a:p>
            <a:pPr>
              <a:defRPr/>
            </a:pPr>
            <a:r>
              <a:rPr lang="de-DE" sz="813">
                <a:solidFill>
                  <a:prstClr val="black"/>
                </a:solidFill>
                <a:ea typeface="MS PGothic" panose="020B0600070205080204" pitchFamily="34" charset="-128"/>
                <a:cs typeface="+mn-cs"/>
              </a:rPr>
              <a:t>Workshop ESB 2019 </a:t>
            </a:r>
            <a:endParaRPr lang="de-DE" sz="813" dirty="0">
              <a:solidFill>
                <a:prstClr val="black"/>
              </a:solidFill>
              <a:ea typeface="MS PGothic" panose="020B0600070205080204" pitchFamily="34" charset="-128"/>
              <a:cs typeface="+mn-cs"/>
            </a:endParaRPr>
          </a:p>
        </p:txBody>
      </p:sp>
      <p:sp>
        <p:nvSpPr>
          <p:cNvPr id="7" name="Foliennummernplatzhalter 5"/>
          <p:cNvSpPr>
            <a:spLocks noGrp="1"/>
          </p:cNvSpPr>
          <p:nvPr>
            <p:ph type="sldNum" sz="quarter" idx="12"/>
          </p:nvPr>
        </p:nvSpPr>
        <p:spPr>
          <a:xfrm>
            <a:off x="8814429" y="6383075"/>
            <a:ext cx="990600" cy="273050"/>
          </a:xfrm>
          <a:prstGeom prst="rect">
            <a:avLst/>
          </a:prstGeom>
        </p:spPr>
        <p:txBody>
          <a:bodyPr/>
          <a:lstStyle>
            <a:lvl1pPr>
              <a:defRPr>
                <a:latin typeface="Metro Nova Pro Light" panose="020C0404020203020203" pitchFamily="34" charset="0"/>
              </a:defRPr>
            </a:lvl1pPr>
          </a:lstStyle>
          <a:p>
            <a:pPr defTabSz="742950">
              <a:defRPr/>
            </a:pPr>
            <a:fld id="{66468629-353A-40EB-8463-F253AF8DA8AF}"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dirty="0">
              <a:solidFill>
                <a:prstClr val="black">
                  <a:lumMod val="65000"/>
                  <a:lumOff val="35000"/>
                </a:prstClr>
              </a:solidFill>
              <a:ea typeface="MS PGothic" panose="020B0600070205080204" pitchFamily="34" charset="-128"/>
              <a:cs typeface="+mn-cs"/>
            </a:endParaRPr>
          </a:p>
        </p:txBody>
      </p:sp>
    </p:spTree>
    <p:extLst>
      <p:ext uri="{BB962C8B-B14F-4D97-AF65-F5344CB8AC3E}">
        <p14:creationId xmlns:p14="http://schemas.microsoft.com/office/powerpoint/2010/main" val="103731178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e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7410273" y="6420659"/>
            <a:ext cx="1114425" cy="273050"/>
          </a:xfrm>
          <a:prstGeom prst="rect">
            <a:avLst/>
          </a:prstGeom>
        </p:spPr>
        <p:txBody>
          <a:bodyPr/>
          <a:lstStyle>
            <a:lvl1pPr>
              <a:defRPr>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4" name="Foliennummernplatzhalter 3"/>
          <p:cNvSpPr>
            <a:spLocks noGrp="1"/>
          </p:cNvSpPr>
          <p:nvPr>
            <p:ph type="sldNum" sz="quarter" idx="12"/>
          </p:nvPr>
        </p:nvSpPr>
        <p:spPr>
          <a:xfrm>
            <a:off x="8931442" y="6422503"/>
            <a:ext cx="799039" cy="273050"/>
          </a:xfrm>
          <a:prstGeom prst="rect">
            <a:avLst/>
          </a:prstGeom>
        </p:spPr>
        <p:txBody>
          <a:bodyPr/>
          <a:lstStyle>
            <a:lvl1pPr>
              <a:defRPr>
                <a:latin typeface="Metro Nova Pro Light" panose="020C0404020203020203" pitchFamily="34" charset="0"/>
              </a:defRPr>
            </a:lvl1pPr>
          </a:lstStyle>
          <a:p>
            <a:pPr defTabSz="742950">
              <a:defRPr/>
            </a:pPr>
            <a:fld id="{EE224085-572B-45DF-947B-C6D6608AD897}"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a:solidFill>
                <a:prstClr val="black">
                  <a:lumMod val="65000"/>
                  <a:lumOff val="35000"/>
                </a:prstClr>
              </a:solidFill>
              <a:ea typeface="MS PGothic" panose="020B0600070205080204" pitchFamily="34" charset="-128"/>
              <a:cs typeface="+mn-cs"/>
            </a:endParaRPr>
          </a:p>
        </p:txBody>
      </p:sp>
      <p:sp>
        <p:nvSpPr>
          <p:cNvPr id="5" name="Fußzeilenplatzhalter 4"/>
          <p:cNvSpPr>
            <a:spLocks noGrp="1"/>
          </p:cNvSpPr>
          <p:nvPr>
            <p:ph type="ftr" sz="quarter" idx="11"/>
          </p:nvPr>
        </p:nvSpPr>
        <p:spPr>
          <a:xfrm>
            <a:off x="865710" y="6422503"/>
            <a:ext cx="4594225" cy="273050"/>
          </a:xfrm>
          <a:prstGeom prst="rect">
            <a:avLst/>
          </a:prstGeom>
        </p:spPr>
        <p:txBody>
          <a:bodyPr/>
          <a:lstStyle>
            <a:lvl1pPr marL="0" marR="0" indent="0" algn="l" defTabSz="742950" rtl="0" eaLnBrk="0" fontAlgn="base" latinLnBrk="0" hangingPunct="0">
              <a:lnSpc>
                <a:spcPct val="100000"/>
              </a:lnSpc>
              <a:spcBef>
                <a:spcPct val="0"/>
              </a:spcBef>
              <a:spcAft>
                <a:spcPct val="0"/>
              </a:spcAft>
              <a:buClrTx/>
              <a:buSzTx/>
              <a:buFontTx/>
              <a:buNone/>
              <a:tabLst/>
              <a:defRPr>
                <a:latin typeface="Metro Nova Pro Light" panose="020C0404020203020203" pitchFamily="34" charset="0"/>
              </a:defRPr>
            </a:lvl1pPr>
          </a:lstStyle>
          <a:p>
            <a:pPr>
              <a:defRPr/>
            </a:pPr>
            <a:r>
              <a:rPr lang="de-DE" sz="813">
                <a:solidFill>
                  <a:prstClr val="black"/>
                </a:solidFill>
                <a:ea typeface="MS PGothic" panose="020B0600070205080204" pitchFamily="34" charset="-128"/>
                <a:cs typeface="+mn-cs"/>
              </a:rPr>
              <a:t>Workshop ESB 2019 </a:t>
            </a:r>
            <a:endParaRPr lang="de-DE" sz="813" dirty="0">
              <a:solidFill>
                <a:prstClr val="black"/>
              </a:solidFill>
              <a:ea typeface="MS PGothic" panose="020B0600070205080204" pitchFamily="34" charset="-128"/>
              <a:cs typeface="+mn-cs"/>
            </a:endParaRPr>
          </a:p>
        </p:txBody>
      </p:sp>
    </p:spTree>
    <p:extLst>
      <p:ext uri="{BB962C8B-B14F-4D97-AF65-F5344CB8AC3E}">
        <p14:creationId xmlns:p14="http://schemas.microsoft.com/office/powerpoint/2010/main" val="112632501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tandard leer">
    <p:spTree>
      <p:nvGrpSpPr>
        <p:cNvPr id="1" name=""/>
        <p:cNvGrpSpPr/>
        <p:nvPr/>
      </p:nvGrpSpPr>
      <p:grpSpPr>
        <a:xfrm>
          <a:off x="0" y="0"/>
          <a:ext cx="0" cy="0"/>
          <a:chOff x="0" y="0"/>
          <a:chExt cx="0" cy="0"/>
        </a:xfrm>
      </p:grpSpPr>
      <p:sp>
        <p:nvSpPr>
          <p:cNvPr id="3" name="Richtungspfeil 2"/>
          <p:cNvSpPr/>
          <p:nvPr userDrawn="1"/>
        </p:nvSpPr>
        <p:spPr>
          <a:xfrm rot="10800000">
            <a:off x="8882063" y="6286500"/>
            <a:ext cx="428625" cy="214313"/>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4" name="Rectangle 6"/>
          <p:cNvSpPr txBox="1">
            <a:spLocks noChangeArrowheads="1"/>
          </p:cNvSpPr>
          <p:nvPr userDrawn="1"/>
        </p:nvSpPr>
        <p:spPr bwMode="auto">
          <a:xfrm>
            <a:off x="7077560" y="6237312"/>
            <a:ext cx="2311400" cy="476250"/>
          </a:xfrm>
          <a:prstGeom prst="rect">
            <a:avLst/>
          </a:prstGeom>
          <a:noFill/>
          <a:ln w="9525">
            <a:noFill/>
            <a:miter lim="800000"/>
            <a:headEnd/>
            <a:tailEnd/>
          </a:ln>
          <a:effectLst/>
        </p:spPr>
        <p:txBody>
          <a:bodyPr/>
          <a:lstStyle>
            <a:lvl1pPr>
              <a:defRPr sz="1200" b="0"/>
            </a:lvl1pPr>
          </a:lstStyle>
          <a:p>
            <a:pPr algn="r">
              <a:defRPr/>
            </a:pPr>
            <a:fld id="{CB290F06-4768-4F8C-83D7-D1AFB4C99EF6}" type="slidenum">
              <a:rPr lang="de-DE" sz="1400" b="0" smtClean="0">
                <a:solidFill>
                  <a:schemeClr val="bg1"/>
                </a:solidFill>
                <a:latin typeface="Arial Unicode MS" pitchFamily="34" charset="-128"/>
                <a:ea typeface="Arial Unicode MS" pitchFamily="34" charset="-128"/>
                <a:cs typeface="Arial Unicode MS" pitchFamily="34" charset="-128"/>
              </a:rPr>
              <a:pPr algn="r">
                <a:defRPr/>
              </a:pPr>
              <a:t>‹Nr.›</a:t>
            </a:fld>
            <a:endParaRPr lang="de-DE" sz="1400" b="0" dirty="0">
              <a:solidFill>
                <a:schemeClr val="bg1"/>
              </a:solidFill>
              <a:latin typeface="Arial Unicode MS" pitchFamily="34" charset="-128"/>
              <a:ea typeface="Arial Unicode MS" pitchFamily="34" charset="-128"/>
              <a:cs typeface="Arial Unicode MS" pitchFamily="34" charset="-128"/>
            </a:endParaRPr>
          </a:p>
        </p:txBody>
      </p:sp>
      <p:sp>
        <p:nvSpPr>
          <p:cNvPr id="9" name="Rectangle 2"/>
          <p:cNvSpPr>
            <a:spLocks noGrp="1" noChangeArrowheads="1"/>
          </p:cNvSpPr>
          <p:nvPr>
            <p:ph type="title"/>
          </p:nvPr>
        </p:nvSpPr>
        <p:spPr bwMode="auto">
          <a:xfrm>
            <a:off x="776288" y="359616"/>
            <a:ext cx="8634412" cy="569054"/>
          </a:xfrm>
          <a:prstGeom prst="rect">
            <a:avLst/>
          </a:prstGeom>
          <a:noFill/>
          <a:ln w="9525">
            <a:noFill/>
            <a:miter lim="800000"/>
            <a:headEnd/>
            <a:tailEnd/>
          </a:ln>
        </p:spPr>
        <p:txBody>
          <a:bodyPr/>
          <a:lstStyle>
            <a:lvl1pPr>
              <a:defRPr i="1"/>
            </a:lvl1pPr>
          </a:lstStyle>
          <a:p>
            <a:pPr lvl="0"/>
            <a:r>
              <a:rPr lang="de-DE" dirty="0"/>
              <a:t>Headline 24.</a:t>
            </a:r>
          </a:p>
        </p:txBody>
      </p:sp>
      <p:sp>
        <p:nvSpPr>
          <p:cNvPr id="14" name="Textplatzhalter 13"/>
          <p:cNvSpPr>
            <a:spLocks noGrp="1"/>
          </p:cNvSpPr>
          <p:nvPr>
            <p:ph type="body" sz="quarter" idx="10"/>
          </p:nvPr>
        </p:nvSpPr>
        <p:spPr>
          <a:xfrm>
            <a:off x="776536" y="1268760"/>
            <a:ext cx="7129462" cy="3529013"/>
          </a:xfrm>
          <a:prstGeom prst="rect">
            <a:avLst/>
          </a:prstGeom>
        </p:spPr>
        <p:txBody>
          <a:bodyPr/>
          <a:lstStyle>
            <a:lvl1pPr marL="542925" indent="-542925">
              <a:spcBef>
                <a:spcPts val="0"/>
              </a:spcBef>
              <a:spcAft>
                <a:spcPts val="1200"/>
              </a:spcAft>
              <a:buFontTx/>
              <a:buBlip>
                <a:blip r:embed="rId2"/>
              </a:buBlip>
              <a:defRPr sz="2000"/>
            </a:lvl1pPr>
            <a:lvl2pPr marL="895350" indent="-352425">
              <a:spcBef>
                <a:spcPts val="0"/>
              </a:spcBef>
              <a:spcAft>
                <a:spcPts val="1200"/>
              </a:spcAft>
              <a:buFontTx/>
              <a:buBlip>
                <a:blip r:embed="rId2"/>
              </a:buBlip>
              <a:defRPr sz="1600"/>
            </a:lvl2pPr>
            <a:lvl3pPr>
              <a:buFontTx/>
              <a:buNone/>
              <a:defRPr/>
            </a:lvl3pPr>
            <a:lvl4pPr>
              <a:buFontTx/>
              <a:buBlip>
                <a:blip r:embed="rId2"/>
              </a:buBlip>
              <a:defRPr/>
            </a:lvl4pPr>
            <a:lvl5pPr>
              <a:buFontTx/>
              <a:buBlip>
                <a:blip r:embed="rId2"/>
              </a:buBlip>
              <a:defRPr/>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4049983886"/>
      </p:ext>
    </p:extLst>
  </p:cSld>
  <p:clrMapOvr>
    <a:masterClrMapping/>
  </p:clrMapOvr>
  <p:transition spd="med">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chlussfolie_Fris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48544" y="3861048"/>
            <a:ext cx="3312368" cy="1938992"/>
          </a:xfrm>
          <a:prstGeom prst="rect">
            <a:avLst/>
          </a:prstGeom>
          <a:noFill/>
          <a:ln w="9525">
            <a:noFill/>
            <a:miter lim="800000"/>
            <a:headEnd/>
            <a:tailEnd/>
          </a:ln>
        </p:spPr>
        <p:txBody>
          <a:bodyPr wrap="square">
            <a:spAutoFit/>
          </a:bodyPr>
          <a:lstStyle/>
          <a:p>
            <a:pPr>
              <a:spcBef>
                <a:spcPct val="50000"/>
              </a:spcBef>
            </a:pPr>
            <a:r>
              <a:rPr lang="de-DE" sz="1200" dirty="0" err="1">
                <a:latin typeface="Arial Unicode MS" pitchFamily="34" charset="-128"/>
                <a:ea typeface="Arial Unicode MS" pitchFamily="34" charset="-128"/>
                <a:cs typeface="Arial Unicode MS" pitchFamily="34" charset="-128"/>
              </a:rPr>
              <a:t>Ecc</a:t>
            </a:r>
            <a:r>
              <a:rPr lang="de-DE" sz="1200" dirty="0">
                <a:latin typeface="Arial Unicode MS" pitchFamily="34" charset="-128"/>
                <a:ea typeface="Arial Unicode MS" pitchFamily="34" charset="-128"/>
                <a:cs typeface="Arial Unicode MS" pitchFamily="34" charset="-128"/>
              </a:rPr>
              <a:t> </a:t>
            </a:r>
            <a:r>
              <a:rPr lang="de-DE" sz="1200" dirty="0" err="1">
                <a:latin typeface="Arial Unicode MS" pitchFamily="34" charset="-128"/>
                <a:ea typeface="Arial Unicode MS" pitchFamily="34" charset="-128"/>
                <a:cs typeface="Arial Unicode MS" pitchFamily="34" charset="-128"/>
              </a:rPr>
              <a:t>energie</a:t>
            </a:r>
            <a:r>
              <a:rPr lang="de-DE" sz="1200" dirty="0">
                <a:latin typeface="Arial Unicode MS" pitchFamily="34" charset="-128"/>
                <a:ea typeface="Arial Unicode MS" pitchFamily="34" charset="-128"/>
                <a:cs typeface="Arial Unicode MS" pitchFamily="34" charset="-128"/>
              </a:rPr>
              <a:t> </a:t>
            </a:r>
            <a:r>
              <a:rPr lang="de-DE" sz="1200" dirty="0" err="1">
                <a:latin typeface="Arial Unicode MS" pitchFamily="34" charset="-128"/>
                <a:ea typeface="Arial Unicode MS" pitchFamily="34" charset="-128"/>
                <a:cs typeface="Arial Unicode MS" pitchFamily="34" charset="-128"/>
              </a:rPr>
              <a:t>consulting</a:t>
            </a:r>
            <a:r>
              <a:rPr lang="de-DE" sz="1200" dirty="0">
                <a:latin typeface="Arial Unicode MS" pitchFamily="34" charset="-128"/>
                <a:ea typeface="Arial Unicode MS" pitchFamily="34" charset="-128"/>
                <a:cs typeface="Arial Unicode MS" pitchFamily="34" charset="-128"/>
              </a:rPr>
              <a:t> </a:t>
            </a:r>
            <a:r>
              <a:rPr lang="de-DE" sz="1200" dirty="0" err="1">
                <a:latin typeface="Arial Unicode MS" pitchFamily="34" charset="-128"/>
                <a:ea typeface="Arial Unicode MS" pitchFamily="34" charset="-128"/>
                <a:cs typeface="Arial Unicode MS" pitchFamily="34" charset="-128"/>
              </a:rPr>
              <a:t>circle</a:t>
            </a:r>
            <a:r>
              <a:rPr lang="de-DE" sz="1200" dirty="0">
                <a:latin typeface="Arial Unicode MS" pitchFamily="34" charset="-128"/>
                <a:ea typeface="Arial Unicode MS" pitchFamily="34" charset="-128"/>
                <a:cs typeface="Arial Unicode MS" pitchFamily="34" charset="-128"/>
              </a:rPr>
              <a:t> GmbH &amp; Co. KG</a:t>
            </a:r>
          </a:p>
          <a:p>
            <a:pPr>
              <a:spcBef>
                <a:spcPct val="50000"/>
              </a:spcBef>
            </a:pPr>
            <a:r>
              <a:rPr lang="de-DE" sz="1200" dirty="0" err="1">
                <a:latin typeface="Arial Unicode MS" pitchFamily="34" charset="-128"/>
                <a:ea typeface="Arial Unicode MS" pitchFamily="34" charset="-128"/>
                <a:cs typeface="Arial Unicode MS" pitchFamily="34" charset="-128"/>
              </a:rPr>
              <a:t>Holnisstraße</a:t>
            </a:r>
            <a:r>
              <a:rPr lang="de-DE" sz="1200" dirty="0">
                <a:latin typeface="Arial Unicode MS" pitchFamily="34" charset="-128"/>
                <a:ea typeface="Arial Unicode MS" pitchFamily="34" charset="-128"/>
                <a:cs typeface="Arial Unicode MS" pitchFamily="34" charset="-128"/>
              </a:rPr>
              <a:t> 20</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24960 Glücksburg</a:t>
            </a:r>
          </a:p>
          <a:p>
            <a:pPr>
              <a:spcBef>
                <a:spcPct val="50000"/>
              </a:spcBef>
            </a:pPr>
            <a:r>
              <a:rPr lang="de-DE" sz="1200" dirty="0">
                <a:latin typeface="Arial Unicode MS" pitchFamily="34" charset="-128"/>
                <a:ea typeface="Arial Unicode MS" pitchFamily="34" charset="-128"/>
                <a:cs typeface="Arial Unicode MS" pitchFamily="34" charset="-128"/>
              </a:rPr>
              <a:t>Fon 0049 4631 5643773</a:t>
            </a:r>
            <a:br>
              <a:rPr lang="de-DE" sz="1200" dirty="0">
                <a:latin typeface="Arial Unicode MS" pitchFamily="34" charset="-128"/>
                <a:ea typeface="Arial Unicode MS" pitchFamily="34" charset="-128"/>
                <a:cs typeface="Arial Unicode MS" pitchFamily="34" charset="-128"/>
              </a:rPr>
            </a:br>
            <a:endParaRPr lang="de-DE" sz="1200" dirty="0">
              <a:latin typeface="Arial Unicode MS" pitchFamily="34" charset="-128"/>
              <a:ea typeface="Arial Unicode MS" pitchFamily="34" charset="-128"/>
              <a:cs typeface="Arial Unicode MS" pitchFamily="34" charset="-128"/>
            </a:endParaRPr>
          </a:p>
          <a:p>
            <a:pPr>
              <a:spcBef>
                <a:spcPct val="50000"/>
              </a:spcBef>
            </a:pPr>
            <a:r>
              <a:rPr lang="de-DE" sz="1200" dirty="0">
                <a:latin typeface="Arial Unicode MS" pitchFamily="34" charset="-128"/>
                <a:ea typeface="Arial Unicode MS" pitchFamily="34" charset="-128"/>
                <a:cs typeface="Arial Unicode MS" pitchFamily="34" charset="-128"/>
              </a:rPr>
              <a:t>tr@my-ecc.com</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www.ecc-energieeffizienz.de</a:t>
            </a:r>
          </a:p>
        </p:txBody>
      </p:sp>
    </p:spTree>
    <p:extLst>
      <p:ext uri="{BB962C8B-B14F-4D97-AF65-F5344CB8AC3E}">
        <p14:creationId xmlns:p14="http://schemas.microsoft.com/office/powerpoint/2010/main" val="746984096"/>
      </p:ext>
    </p:extLst>
  </p:cSld>
  <p:clrMapOvr>
    <a:masterClrMapping/>
  </p:clrMapOvr>
  <p:transition spd="med">
    <p:wip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640953AA-DF2C-4BCF-A523-3EB87D1893F5}" type="datetimeFigureOut">
              <a:rPr lang="de-DE"/>
              <a:pPr>
                <a:defRPr/>
              </a:pPr>
              <a:t>06.09.2021</a:t>
            </a:fld>
            <a:endParaRPr lang="de-DE"/>
          </a:p>
        </p:txBody>
      </p:sp>
      <p:sp>
        <p:nvSpPr>
          <p:cNvPr id="5" name="Fußzeilenplatzhalter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de-DE"/>
          </a:p>
        </p:txBody>
      </p:sp>
      <p:sp>
        <p:nvSpPr>
          <p:cNvPr id="6" name="Foliennummernplatzhalter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mn-cs"/>
              </a:defRPr>
            </a:lvl1pPr>
          </a:lstStyle>
          <a:p>
            <a:pPr>
              <a:defRPr/>
            </a:pPr>
            <a:fld id="{A9725588-0E7B-4561-B4B7-54042E045E87}" type="slidenum">
              <a:rPr lang="de-DE"/>
              <a:pPr>
                <a:defRPr/>
              </a:pPr>
              <a:t>‹Nr.›</a:t>
            </a:fld>
            <a:endParaRPr lang="de-DE"/>
          </a:p>
        </p:txBody>
      </p:sp>
      <p:pic>
        <p:nvPicPr>
          <p:cNvPr id="1031" name="Grafik 7" descr="Logo_m.gif"/>
          <p:cNvPicPr>
            <a:picLocks noChangeAspect="1"/>
          </p:cNvPicPr>
          <p:nvPr/>
        </p:nvPicPr>
        <p:blipFill>
          <a:blip r:embed="rId3" cstate="print"/>
          <a:srcRect/>
          <a:stretch>
            <a:fillRect/>
          </a:stretch>
        </p:blipFill>
        <p:spPr bwMode="auto">
          <a:xfrm>
            <a:off x="7786688" y="500063"/>
            <a:ext cx="1333500" cy="9286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22" r:id="rId1"/>
  </p:sldLayoutIdLst>
  <p:transition spd="med">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lum/>
          </a:blip>
          <a:srcRect/>
          <a:stretch>
            <a:fillRect/>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30200" y="404815"/>
            <a:ext cx="7594600" cy="503237"/>
          </a:xfrm>
          <a:prstGeom prst="rect">
            <a:avLst/>
          </a:prstGeom>
        </p:spPr>
        <p:txBody>
          <a:bodyPr vert="horz" lIns="91440" tIns="45720" rIns="91440" bIns="45720" rtlCol="0" anchor="b">
            <a:normAutofit/>
          </a:bodyPr>
          <a:lstStyle/>
          <a:p>
            <a:r>
              <a:rPr lang="de-DE" dirty="0"/>
              <a:t>Titelmasterformat durch Klicken bearbeiten</a:t>
            </a:r>
          </a:p>
        </p:txBody>
      </p:sp>
      <p:sp>
        <p:nvSpPr>
          <p:cNvPr id="3" name="Textplatzhalter 2"/>
          <p:cNvSpPr>
            <a:spLocks noGrp="1"/>
          </p:cNvSpPr>
          <p:nvPr>
            <p:ph type="body" idx="1"/>
          </p:nvPr>
        </p:nvSpPr>
        <p:spPr>
          <a:xfrm>
            <a:off x="739776" y="1268415"/>
            <a:ext cx="7185025" cy="4751387"/>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7410273" y="6420659"/>
            <a:ext cx="1114425" cy="273050"/>
          </a:xfrm>
          <a:prstGeom prst="rect">
            <a:avLst/>
          </a:prstGeom>
        </p:spPr>
        <p:txBody>
          <a:bodyPr vert="horz" lIns="91440" tIns="45720" rIns="91440" bIns="45720" rtlCol="0" anchor="ctr"/>
          <a:lstStyle>
            <a:lvl1pPr algn="r" eaLnBrk="1" hangingPunct="1">
              <a:defRPr sz="661" smtClean="0">
                <a:solidFill>
                  <a:schemeClr val="tx1">
                    <a:lumMod val="65000"/>
                    <a:lumOff val="35000"/>
                  </a:schemeClr>
                </a:solidFill>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13.5.019</a:t>
            </a:r>
            <a:endParaRPr lang="de-DE" altLang="de-DE" dirty="0">
              <a:solidFill>
                <a:prstClr val="black">
                  <a:lumMod val="65000"/>
                  <a:lumOff val="35000"/>
                </a:prstClr>
              </a:solidFill>
              <a:ea typeface="MS PGothic" panose="020B0600070205080204" pitchFamily="34" charset="-128"/>
              <a:cs typeface="+mn-cs"/>
            </a:endParaRPr>
          </a:p>
        </p:txBody>
      </p:sp>
      <p:sp>
        <p:nvSpPr>
          <p:cNvPr id="6" name="Foliennummernplatzhalter 5"/>
          <p:cNvSpPr>
            <a:spLocks noGrp="1"/>
          </p:cNvSpPr>
          <p:nvPr>
            <p:ph type="sldNum" sz="quarter" idx="4"/>
          </p:nvPr>
        </p:nvSpPr>
        <p:spPr>
          <a:xfrm>
            <a:off x="8931442" y="6422503"/>
            <a:ext cx="799039" cy="273050"/>
          </a:xfrm>
          <a:prstGeom prst="rect">
            <a:avLst/>
          </a:prstGeom>
        </p:spPr>
        <p:txBody>
          <a:bodyPr vert="horz" lIns="91440" tIns="45720" rIns="91440" bIns="45720" rtlCol="0" anchor="ctr"/>
          <a:lstStyle>
            <a:lvl1pPr algn="r" eaLnBrk="1" hangingPunct="1">
              <a:defRPr sz="661" smtClean="0">
                <a:solidFill>
                  <a:schemeClr val="tx1">
                    <a:lumMod val="65000"/>
                    <a:lumOff val="35000"/>
                  </a:schemeClr>
                </a:solidFill>
                <a:latin typeface="Metro Nova Pro Light" panose="020C0404020203020203" pitchFamily="34" charset="0"/>
              </a:defRPr>
            </a:lvl1pPr>
          </a:lstStyle>
          <a:p>
            <a:pPr defTabSz="742950">
              <a:defRPr/>
            </a:pPr>
            <a:r>
              <a:rPr lang="de-DE" altLang="de-DE">
                <a:solidFill>
                  <a:prstClr val="black">
                    <a:lumMod val="65000"/>
                    <a:lumOff val="35000"/>
                  </a:prstClr>
                </a:solidFill>
                <a:ea typeface="MS PGothic" panose="020B0600070205080204" pitchFamily="34" charset="-128"/>
                <a:cs typeface="+mn-cs"/>
              </a:rPr>
              <a:t>Folie: </a:t>
            </a:r>
            <a:fld id="{04595ECB-414E-4B10-A33F-ADCDC7C79821}" type="slidenum">
              <a:rPr lang="de-DE" altLang="de-DE" smtClean="0">
                <a:solidFill>
                  <a:prstClr val="black">
                    <a:lumMod val="65000"/>
                    <a:lumOff val="35000"/>
                  </a:prstClr>
                </a:solidFill>
                <a:ea typeface="MS PGothic" panose="020B0600070205080204" pitchFamily="34" charset="-128"/>
                <a:cs typeface="+mn-cs"/>
              </a:rPr>
              <a:pPr defTabSz="742950">
                <a:defRPr/>
              </a:pPr>
              <a:t>‹Nr.›</a:t>
            </a:fld>
            <a:endParaRPr lang="de-DE" altLang="de-DE" dirty="0">
              <a:solidFill>
                <a:prstClr val="black">
                  <a:lumMod val="65000"/>
                  <a:lumOff val="35000"/>
                </a:prstClr>
              </a:solidFill>
              <a:ea typeface="MS PGothic" panose="020B0600070205080204" pitchFamily="34" charset="-128"/>
              <a:cs typeface="+mn-cs"/>
            </a:endParaRPr>
          </a:p>
        </p:txBody>
      </p:sp>
      <p:cxnSp>
        <p:nvCxnSpPr>
          <p:cNvPr id="9" name="Gerader Verbinder 8"/>
          <p:cNvCxnSpPr/>
          <p:nvPr/>
        </p:nvCxnSpPr>
        <p:spPr>
          <a:xfrm flipH="1">
            <a:off x="95250" y="981075"/>
            <a:ext cx="97155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Fußzeilenplatzhalter 4"/>
          <p:cNvSpPr>
            <a:spLocks noGrp="1"/>
          </p:cNvSpPr>
          <p:nvPr>
            <p:ph type="ftr" sz="quarter" idx="3"/>
          </p:nvPr>
        </p:nvSpPr>
        <p:spPr>
          <a:xfrm>
            <a:off x="865710" y="6422503"/>
            <a:ext cx="4594225" cy="273050"/>
          </a:xfrm>
          <a:prstGeom prst="rect">
            <a:avLst/>
          </a:prstGeom>
        </p:spPr>
        <p:txBody>
          <a:bodyPr/>
          <a:lstStyle>
            <a:lvl1pPr algn="l">
              <a:lnSpc>
                <a:spcPct val="150000"/>
              </a:lnSpc>
              <a:defRPr sz="731">
                <a:latin typeface="Metro Nova Pro Light" panose="020C0404020203020203" pitchFamily="34" charset="0"/>
              </a:defRPr>
            </a:lvl1pPr>
          </a:lstStyle>
          <a:p>
            <a:pPr defTabSz="742950" eaLnBrk="0" hangingPunct="0">
              <a:defRPr/>
            </a:pPr>
            <a:r>
              <a:rPr lang="de-DE">
                <a:solidFill>
                  <a:prstClr val="black"/>
                </a:solidFill>
                <a:ea typeface="MS PGothic" panose="020B0600070205080204" pitchFamily="34" charset="-128"/>
                <a:cs typeface="+mn-cs"/>
              </a:rPr>
              <a:t>Workshop ESB 2019 </a:t>
            </a:r>
            <a:endParaRPr lang="de-DE" dirty="0">
              <a:solidFill>
                <a:prstClr val="black"/>
              </a:solidFill>
              <a:ea typeface="MS PGothic" panose="020B0600070205080204" pitchFamily="34" charset="-128"/>
              <a:cs typeface="+mn-cs"/>
            </a:endParaRPr>
          </a:p>
        </p:txBody>
      </p:sp>
    </p:spTree>
    <p:extLst>
      <p:ext uri="{BB962C8B-B14F-4D97-AF65-F5344CB8AC3E}">
        <p14:creationId xmlns:p14="http://schemas.microsoft.com/office/powerpoint/2010/main" val="3421584871"/>
      </p:ext>
    </p:extLst>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Lst>
  <p:transition spd="med">
    <p:fade/>
  </p:transition>
  <p:hf hdr="0"/>
  <p:txStyles>
    <p:titleStyle>
      <a:lvl1pPr algn="l" defTabSz="603647" rtl="0" eaLnBrk="1" fontAlgn="base" hangingPunct="1">
        <a:lnSpc>
          <a:spcPct val="80000"/>
        </a:lnSpc>
        <a:spcBef>
          <a:spcPct val="0"/>
        </a:spcBef>
        <a:spcAft>
          <a:spcPct val="0"/>
        </a:spcAft>
        <a:defRPr sz="1950" b="1" kern="1200">
          <a:solidFill>
            <a:schemeClr val="accent1"/>
          </a:solidFill>
          <a:latin typeface="Metro Nova Pro Light" panose="020C0404020203020203" pitchFamily="34" charset="0"/>
          <a:ea typeface="+mj-ea"/>
          <a:cs typeface="+mj-cs"/>
        </a:defRPr>
      </a:lvl1pPr>
      <a:lvl2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2pPr>
      <a:lvl3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3pPr>
      <a:lvl4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4pPr>
      <a:lvl5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5pPr>
      <a:lvl6pPr marL="37147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6pPr>
      <a:lvl7pPr marL="74295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7pPr>
      <a:lvl8pPr marL="111442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8pPr>
      <a:lvl9pPr marL="148590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9pPr>
    </p:titleStyle>
    <p:bodyStyle>
      <a:lvl1pPr marL="180578" indent="-150912" algn="l" defTabSz="603647" rtl="0" eaLnBrk="1" fontAlgn="base" hangingPunct="1">
        <a:lnSpc>
          <a:spcPct val="90000"/>
        </a:lnSpc>
        <a:spcBef>
          <a:spcPts val="1189"/>
        </a:spcBef>
        <a:spcAft>
          <a:spcPct val="0"/>
        </a:spcAft>
        <a:buClr>
          <a:srgbClr val="595959"/>
        </a:buClr>
        <a:buSzPct val="80000"/>
        <a:buFont typeface="Arial" panose="020B0604020202020204" pitchFamily="34" charset="0"/>
        <a:buChar char="•"/>
        <a:defRPr sz="1300" kern="1200">
          <a:solidFill>
            <a:srgbClr val="595959"/>
          </a:solidFill>
          <a:latin typeface="Metro Nova Pro Light" panose="020C0404020203020203" pitchFamily="34" charset="0"/>
          <a:ea typeface="+mn-ea"/>
          <a:cs typeface="+mn-cs"/>
        </a:defRPr>
      </a:lvl1pPr>
      <a:lvl2pPr marL="392113" indent="-150912" algn="l" defTabSz="603647" rtl="0" eaLnBrk="1" fontAlgn="base" hangingPunct="1">
        <a:lnSpc>
          <a:spcPct val="90000"/>
        </a:lnSpc>
        <a:spcBef>
          <a:spcPts val="661"/>
        </a:spcBef>
        <a:spcAft>
          <a:spcPct val="0"/>
        </a:spcAft>
        <a:buClr>
          <a:srgbClr val="595959"/>
        </a:buClr>
        <a:buSzPct val="80000"/>
        <a:buFont typeface="Arial" panose="020B0604020202020204" pitchFamily="34" charset="0"/>
        <a:buChar char="•"/>
        <a:defRPr sz="1138" kern="1200">
          <a:solidFill>
            <a:srgbClr val="595959"/>
          </a:solidFill>
          <a:latin typeface="Metro Nova Pro Light" panose="020C0404020203020203" pitchFamily="34" charset="0"/>
          <a:ea typeface="+mn-ea"/>
          <a:cs typeface="+mn-cs"/>
        </a:defRPr>
      </a:lvl2pPr>
      <a:lvl3pPr marL="512068"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1056" kern="1200">
          <a:solidFill>
            <a:srgbClr val="595959"/>
          </a:solidFill>
          <a:latin typeface="Metro Nova Pro Light" panose="020C0404020203020203" pitchFamily="34" charset="0"/>
          <a:ea typeface="+mn-ea"/>
          <a:cs typeface="+mn-cs"/>
        </a:defRPr>
      </a:lvl3pPr>
      <a:lvl4pPr marL="633314"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4pPr>
      <a:lvl5pPr marL="723603" indent="-90289"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5pPr>
      <a:lvl6pPr marL="815124"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6pPr>
      <a:lvl7pPr marL="905693"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7pPr>
      <a:lvl8pPr marL="99626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8pPr>
      <a:lvl9pPr marL="108683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9pPr>
    </p:bodyStyle>
    <p:otherStyle>
      <a:defPPr>
        <a:defRPr/>
      </a:defPPr>
      <a:lvl1pPr marL="0" algn="l" defTabSz="603796" rtl="0" eaLnBrk="1" latinLnBrk="0" hangingPunct="1">
        <a:defRPr sz="1189" kern="1200">
          <a:solidFill>
            <a:schemeClr val="tx1"/>
          </a:solidFill>
          <a:latin typeface="+mn-lt"/>
          <a:ea typeface="+mn-ea"/>
          <a:cs typeface="+mn-cs"/>
        </a:defRPr>
      </a:lvl1pPr>
      <a:lvl2pPr marL="301897" algn="l" defTabSz="603796" rtl="0" eaLnBrk="1" latinLnBrk="0" hangingPunct="1">
        <a:defRPr sz="1189" kern="1200">
          <a:solidFill>
            <a:schemeClr val="tx1"/>
          </a:solidFill>
          <a:latin typeface="+mn-lt"/>
          <a:ea typeface="+mn-ea"/>
          <a:cs typeface="+mn-cs"/>
        </a:defRPr>
      </a:lvl2pPr>
      <a:lvl3pPr marL="603796" algn="l" defTabSz="603796" rtl="0" eaLnBrk="1" latinLnBrk="0" hangingPunct="1">
        <a:defRPr sz="1189" kern="1200">
          <a:solidFill>
            <a:schemeClr val="tx1"/>
          </a:solidFill>
          <a:latin typeface="+mn-lt"/>
          <a:ea typeface="+mn-ea"/>
          <a:cs typeface="+mn-cs"/>
        </a:defRPr>
      </a:lvl3pPr>
      <a:lvl4pPr marL="905693" algn="l" defTabSz="603796" rtl="0" eaLnBrk="1" latinLnBrk="0" hangingPunct="1">
        <a:defRPr sz="1189" kern="1200">
          <a:solidFill>
            <a:schemeClr val="tx1"/>
          </a:solidFill>
          <a:latin typeface="+mn-lt"/>
          <a:ea typeface="+mn-ea"/>
          <a:cs typeface="+mn-cs"/>
        </a:defRPr>
      </a:lvl4pPr>
      <a:lvl5pPr marL="1207591" algn="l" defTabSz="603796" rtl="0" eaLnBrk="1" latinLnBrk="0" hangingPunct="1">
        <a:defRPr sz="1189" kern="1200">
          <a:solidFill>
            <a:schemeClr val="tx1"/>
          </a:solidFill>
          <a:latin typeface="+mn-lt"/>
          <a:ea typeface="+mn-ea"/>
          <a:cs typeface="+mn-cs"/>
        </a:defRPr>
      </a:lvl5pPr>
      <a:lvl6pPr marL="1509489" algn="l" defTabSz="603796" rtl="0" eaLnBrk="1" latinLnBrk="0" hangingPunct="1">
        <a:defRPr sz="1189" kern="1200">
          <a:solidFill>
            <a:schemeClr val="tx1"/>
          </a:solidFill>
          <a:latin typeface="+mn-lt"/>
          <a:ea typeface="+mn-ea"/>
          <a:cs typeface="+mn-cs"/>
        </a:defRPr>
      </a:lvl6pPr>
      <a:lvl7pPr marL="1811387" algn="l" defTabSz="603796" rtl="0" eaLnBrk="1" latinLnBrk="0" hangingPunct="1">
        <a:defRPr sz="1189" kern="1200">
          <a:solidFill>
            <a:schemeClr val="tx1"/>
          </a:solidFill>
          <a:latin typeface="+mn-lt"/>
          <a:ea typeface="+mn-ea"/>
          <a:cs typeface="+mn-cs"/>
        </a:defRPr>
      </a:lvl7pPr>
      <a:lvl8pPr marL="2113284" algn="l" defTabSz="603796" rtl="0" eaLnBrk="1" latinLnBrk="0" hangingPunct="1">
        <a:defRPr sz="1189" kern="1200">
          <a:solidFill>
            <a:schemeClr val="tx1"/>
          </a:solidFill>
          <a:latin typeface="+mn-lt"/>
          <a:ea typeface="+mn-ea"/>
          <a:cs typeface="+mn-cs"/>
        </a:defRPr>
      </a:lvl8pPr>
      <a:lvl9pPr marL="2415182" algn="l" defTabSz="603796" rtl="0" eaLnBrk="1" latinLnBrk="0" hangingPunct="1">
        <a:defRPr sz="118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30200" y="404815"/>
            <a:ext cx="7594600" cy="503237"/>
          </a:xfrm>
          <a:prstGeom prst="rect">
            <a:avLst/>
          </a:prstGeom>
        </p:spPr>
        <p:txBody>
          <a:bodyPr vert="horz" lIns="91440" tIns="45720" rIns="91440" bIns="45720" rtlCol="0" anchor="b">
            <a:normAutofit/>
          </a:bodyPr>
          <a:lstStyle/>
          <a:p>
            <a:r>
              <a:rPr lang="de-DE" dirty="0"/>
              <a:t>Titelmasterformat durch Klicken bearbeiten</a:t>
            </a:r>
          </a:p>
        </p:txBody>
      </p:sp>
      <p:sp>
        <p:nvSpPr>
          <p:cNvPr id="3" name="Textplatzhalter 2"/>
          <p:cNvSpPr>
            <a:spLocks noGrp="1"/>
          </p:cNvSpPr>
          <p:nvPr>
            <p:ph type="body" idx="1"/>
          </p:nvPr>
        </p:nvSpPr>
        <p:spPr>
          <a:xfrm>
            <a:off x="739776" y="1268415"/>
            <a:ext cx="7185025" cy="4751387"/>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9" name="Gerader Verbinder 8"/>
          <p:cNvCxnSpPr/>
          <p:nvPr/>
        </p:nvCxnSpPr>
        <p:spPr>
          <a:xfrm flipH="1">
            <a:off x="95250" y="981075"/>
            <a:ext cx="97155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716782"/>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5" r:id="rId4"/>
    <p:sldLayoutId id="2147484336" r:id="rId5"/>
    <p:sldLayoutId id="2147484325" r:id="rId6"/>
    <p:sldLayoutId id="2147484326" r:id="rId7"/>
  </p:sldLayoutIdLst>
  <p:transition spd="med">
    <p:fade/>
  </p:transition>
  <p:hf hdr="0"/>
  <p:txStyles>
    <p:titleStyle>
      <a:lvl1pPr algn="l" defTabSz="603647" rtl="0" eaLnBrk="1" fontAlgn="base" hangingPunct="1">
        <a:lnSpc>
          <a:spcPct val="80000"/>
        </a:lnSpc>
        <a:spcBef>
          <a:spcPct val="0"/>
        </a:spcBef>
        <a:spcAft>
          <a:spcPct val="0"/>
        </a:spcAft>
        <a:defRPr sz="1950" b="1" kern="1200">
          <a:solidFill>
            <a:schemeClr val="accent1"/>
          </a:solidFill>
          <a:latin typeface="Metro Nova Pro Light" panose="020C0404020203020203" pitchFamily="34" charset="0"/>
          <a:ea typeface="+mj-ea"/>
          <a:cs typeface="+mj-cs"/>
        </a:defRPr>
      </a:lvl1pPr>
      <a:lvl2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2pPr>
      <a:lvl3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3pPr>
      <a:lvl4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4pPr>
      <a:lvl5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5pPr>
      <a:lvl6pPr marL="37147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6pPr>
      <a:lvl7pPr marL="74295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7pPr>
      <a:lvl8pPr marL="111442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8pPr>
      <a:lvl9pPr marL="148590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9pPr>
    </p:titleStyle>
    <p:bodyStyle>
      <a:lvl1pPr marL="180578" indent="-150912" algn="l" defTabSz="603647" rtl="0" eaLnBrk="1" fontAlgn="base" hangingPunct="1">
        <a:lnSpc>
          <a:spcPct val="90000"/>
        </a:lnSpc>
        <a:spcBef>
          <a:spcPts val="1189"/>
        </a:spcBef>
        <a:spcAft>
          <a:spcPct val="0"/>
        </a:spcAft>
        <a:buClr>
          <a:srgbClr val="595959"/>
        </a:buClr>
        <a:buSzPct val="80000"/>
        <a:buFont typeface="Arial" panose="020B0604020202020204" pitchFamily="34" charset="0"/>
        <a:buChar char="•"/>
        <a:defRPr sz="1300" kern="1200">
          <a:solidFill>
            <a:srgbClr val="595959"/>
          </a:solidFill>
          <a:latin typeface="Metro Nova Pro Light" panose="020C0404020203020203" pitchFamily="34" charset="0"/>
          <a:ea typeface="+mn-ea"/>
          <a:cs typeface="+mn-cs"/>
        </a:defRPr>
      </a:lvl1pPr>
      <a:lvl2pPr marL="392113" indent="-150912" algn="l" defTabSz="603647" rtl="0" eaLnBrk="1" fontAlgn="base" hangingPunct="1">
        <a:lnSpc>
          <a:spcPct val="90000"/>
        </a:lnSpc>
        <a:spcBef>
          <a:spcPts val="661"/>
        </a:spcBef>
        <a:spcAft>
          <a:spcPct val="0"/>
        </a:spcAft>
        <a:buClr>
          <a:srgbClr val="595959"/>
        </a:buClr>
        <a:buSzPct val="80000"/>
        <a:buFont typeface="Arial" panose="020B0604020202020204" pitchFamily="34" charset="0"/>
        <a:buChar char="•"/>
        <a:defRPr sz="1138" kern="1200">
          <a:solidFill>
            <a:srgbClr val="595959"/>
          </a:solidFill>
          <a:latin typeface="Metro Nova Pro Light" panose="020C0404020203020203" pitchFamily="34" charset="0"/>
          <a:ea typeface="+mn-ea"/>
          <a:cs typeface="+mn-cs"/>
        </a:defRPr>
      </a:lvl2pPr>
      <a:lvl3pPr marL="512068"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1056" kern="1200">
          <a:solidFill>
            <a:srgbClr val="595959"/>
          </a:solidFill>
          <a:latin typeface="Metro Nova Pro Light" panose="020C0404020203020203" pitchFamily="34" charset="0"/>
          <a:ea typeface="+mn-ea"/>
          <a:cs typeface="+mn-cs"/>
        </a:defRPr>
      </a:lvl3pPr>
      <a:lvl4pPr marL="633314"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4pPr>
      <a:lvl5pPr marL="723603" indent="-90289"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5pPr>
      <a:lvl6pPr marL="815124"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6pPr>
      <a:lvl7pPr marL="905693"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7pPr>
      <a:lvl8pPr marL="99626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8pPr>
      <a:lvl9pPr marL="108683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9pPr>
    </p:bodyStyle>
    <p:otherStyle>
      <a:defPPr>
        <a:defRPr/>
      </a:defPPr>
      <a:lvl1pPr marL="0" algn="l" defTabSz="603796" rtl="0" eaLnBrk="1" latinLnBrk="0" hangingPunct="1">
        <a:defRPr sz="1189" kern="1200">
          <a:solidFill>
            <a:schemeClr val="tx1"/>
          </a:solidFill>
          <a:latin typeface="+mn-lt"/>
          <a:ea typeface="+mn-ea"/>
          <a:cs typeface="+mn-cs"/>
        </a:defRPr>
      </a:lvl1pPr>
      <a:lvl2pPr marL="301897" algn="l" defTabSz="603796" rtl="0" eaLnBrk="1" latinLnBrk="0" hangingPunct="1">
        <a:defRPr sz="1189" kern="1200">
          <a:solidFill>
            <a:schemeClr val="tx1"/>
          </a:solidFill>
          <a:latin typeface="+mn-lt"/>
          <a:ea typeface="+mn-ea"/>
          <a:cs typeface="+mn-cs"/>
        </a:defRPr>
      </a:lvl2pPr>
      <a:lvl3pPr marL="603796" algn="l" defTabSz="603796" rtl="0" eaLnBrk="1" latinLnBrk="0" hangingPunct="1">
        <a:defRPr sz="1189" kern="1200">
          <a:solidFill>
            <a:schemeClr val="tx1"/>
          </a:solidFill>
          <a:latin typeface="+mn-lt"/>
          <a:ea typeface="+mn-ea"/>
          <a:cs typeface="+mn-cs"/>
        </a:defRPr>
      </a:lvl3pPr>
      <a:lvl4pPr marL="905693" algn="l" defTabSz="603796" rtl="0" eaLnBrk="1" latinLnBrk="0" hangingPunct="1">
        <a:defRPr sz="1189" kern="1200">
          <a:solidFill>
            <a:schemeClr val="tx1"/>
          </a:solidFill>
          <a:latin typeface="+mn-lt"/>
          <a:ea typeface="+mn-ea"/>
          <a:cs typeface="+mn-cs"/>
        </a:defRPr>
      </a:lvl4pPr>
      <a:lvl5pPr marL="1207591" algn="l" defTabSz="603796" rtl="0" eaLnBrk="1" latinLnBrk="0" hangingPunct="1">
        <a:defRPr sz="1189" kern="1200">
          <a:solidFill>
            <a:schemeClr val="tx1"/>
          </a:solidFill>
          <a:latin typeface="+mn-lt"/>
          <a:ea typeface="+mn-ea"/>
          <a:cs typeface="+mn-cs"/>
        </a:defRPr>
      </a:lvl5pPr>
      <a:lvl6pPr marL="1509489" algn="l" defTabSz="603796" rtl="0" eaLnBrk="1" latinLnBrk="0" hangingPunct="1">
        <a:defRPr sz="1189" kern="1200">
          <a:solidFill>
            <a:schemeClr val="tx1"/>
          </a:solidFill>
          <a:latin typeface="+mn-lt"/>
          <a:ea typeface="+mn-ea"/>
          <a:cs typeface="+mn-cs"/>
        </a:defRPr>
      </a:lvl6pPr>
      <a:lvl7pPr marL="1811387" algn="l" defTabSz="603796" rtl="0" eaLnBrk="1" latinLnBrk="0" hangingPunct="1">
        <a:defRPr sz="1189" kern="1200">
          <a:solidFill>
            <a:schemeClr val="tx1"/>
          </a:solidFill>
          <a:latin typeface="+mn-lt"/>
          <a:ea typeface="+mn-ea"/>
          <a:cs typeface="+mn-cs"/>
        </a:defRPr>
      </a:lvl7pPr>
      <a:lvl8pPr marL="2113284" algn="l" defTabSz="603796" rtl="0" eaLnBrk="1" latinLnBrk="0" hangingPunct="1">
        <a:defRPr sz="1189" kern="1200">
          <a:solidFill>
            <a:schemeClr val="tx1"/>
          </a:solidFill>
          <a:latin typeface="+mn-lt"/>
          <a:ea typeface="+mn-ea"/>
          <a:cs typeface="+mn-cs"/>
        </a:defRPr>
      </a:lvl8pPr>
      <a:lvl9pPr marL="2415182" algn="l" defTabSz="603796" rtl="0" eaLnBrk="1" latinLnBrk="0" hangingPunct="1">
        <a:defRPr sz="11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560512" y="1700808"/>
            <a:ext cx="5743472" cy="1872208"/>
          </a:xfrm>
        </p:spPr>
        <p:txBody>
          <a:bodyPr/>
          <a:lstStyle/>
          <a:p>
            <a:pPr defTabSz="933450">
              <a:defRPr/>
            </a:pPr>
            <a:r>
              <a:rPr lang="de-DE" i="1" dirty="0"/>
              <a:t>Das energieeffiziente Unternehmen</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ETS </a:t>
            </a:r>
            <a:endParaRPr lang="de-DE" i="1" dirty="0"/>
          </a:p>
        </p:txBody>
      </p:sp>
      <p:grpSp>
        <p:nvGrpSpPr>
          <p:cNvPr id="9" name="Gruppieren 8"/>
          <p:cNvGrpSpPr/>
          <p:nvPr/>
        </p:nvGrpSpPr>
        <p:grpSpPr>
          <a:xfrm>
            <a:off x="1050180" y="1305272"/>
            <a:ext cx="7215188" cy="4572000"/>
            <a:chOff x="952500" y="1143000"/>
            <a:chExt cx="7215188" cy="4572000"/>
          </a:xfrm>
        </p:grpSpPr>
        <p:pic>
          <p:nvPicPr>
            <p:cNvPr id="5" name="Picture 9"/>
            <p:cNvPicPr>
              <a:picLocks noChangeAspect="1" noChangeArrowheads="1"/>
            </p:cNvPicPr>
            <p:nvPr/>
          </p:nvPicPr>
          <p:blipFill>
            <a:blip r:embed="rId2" cstate="print"/>
            <a:srcRect/>
            <a:stretch>
              <a:fillRect/>
            </a:stretch>
          </p:blipFill>
          <p:spPr bwMode="auto">
            <a:xfrm>
              <a:off x="952500" y="1143000"/>
              <a:ext cx="7215188" cy="4572000"/>
            </a:xfrm>
            <a:prstGeom prst="rect">
              <a:avLst/>
            </a:prstGeom>
            <a:noFill/>
            <a:ln w="9525">
              <a:noFill/>
              <a:miter lim="800000"/>
              <a:headEnd/>
              <a:tailEnd/>
            </a:ln>
          </p:spPr>
        </p:pic>
        <p:sp>
          <p:nvSpPr>
            <p:cNvPr id="7" name="Rechteck 6"/>
            <p:cNvSpPr/>
            <p:nvPr/>
          </p:nvSpPr>
          <p:spPr>
            <a:xfrm>
              <a:off x="2024063" y="2000250"/>
              <a:ext cx="6143625" cy="714375"/>
            </a:xfrm>
            <a:prstGeom prst="rect">
              <a:avLst/>
            </a:prstGeom>
            <a:solidFill>
              <a:srgbClr val="FF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latin typeface="Arial" pitchFamily="34" charset="0"/>
                  <a:cs typeface="Arial" pitchFamily="34" charset="0"/>
                </a:rPr>
                <a:t>-20 % gegenüber 2005</a:t>
              </a:r>
            </a:p>
          </p:txBody>
        </p:sp>
        <p:sp>
          <p:nvSpPr>
            <p:cNvPr id="8" name="Rechteck 7"/>
            <p:cNvSpPr/>
            <p:nvPr/>
          </p:nvSpPr>
          <p:spPr>
            <a:xfrm>
              <a:off x="2024063" y="2714625"/>
              <a:ext cx="6143625" cy="357188"/>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latin typeface="Arial" pitchFamily="34" charset="0"/>
                  <a:cs typeface="Arial" pitchFamily="34" charset="0"/>
                </a:rPr>
                <a:t>ev. Absenkung um 30 % gegenüber 2005</a:t>
              </a:r>
            </a:p>
          </p:txBody>
        </p:sp>
      </p:grpSp>
    </p:spTree>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EEG</a:t>
            </a:r>
            <a:endParaRPr lang="de-DE" i="1" dirty="0"/>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t>2000 als Nachfolger des </a:t>
            </a:r>
            <a:br>
              <a:rPr lang="de-DE" dirty="0"/>
            </a:br>
            <a:r>
              <a:rPr lang="de-DE" dirty="0" err="1"/>
              <a:t>Stromeinspeisegesetz</a:t>
            </a:r>
            <a:r>
              <a:rPr lang="de-DE" dirty="0"/>
              <a:t> (1991) in Kraft getreten</a:t>
            </a:r>
          </a:p>
          <a:p>
            <a:pPr>
              <a:spcBef>
                <a:spcPts val="0"/>
              </a:spcBef>
              <a:spcAft>
                <a:spcPts val="1200"/>
              </a:spcAft>
              <a:buClr>
                <a:schemeClr val="accent1"/>
              </a:buClr>
              <a:buFont typeface="Courier New" panose="02070309020205020404" pitchFamily="49" charset="0"/>
              <a:buChar char="o"/>
            </a:pPr>
            <a:r>
              <a:rPr lang="de-DE" dirty="0"/>
              <a:t>2004 und 2009 überarbeitet</a:t>
            </a:r>
          </a:p>
          <a:p>
            <a:pPr>
              <a:spcBef>
                <a:spcPts val="0"/>
              </a:spcBef>
              <a:spcAft>
                <a:spcPts val="1200"/>
              </a:spcAft>
              <a:buClr>
                <a:schemeClr val="accent1"/>
              </a:buClr>
              <a:buFont typeface="Courier New" panose="02070309020205020404" pitchFamily="49" charset="0"/>
              <a:buChar char="o"/>
            </a:pPr>
            <a:endParaRPr lang="de-DE" dirty="0"/>
          </a:p>
          <a:p>
            <a:pPr>
              <a:spcBef>
                <a:spcPts val="0"/>
              </a:spcBef>
              <a:spcAft>
                <a:spcPts val="1200"/>
              </a:spcAft>
              <a:buClr>
                <a:schemeClr val="accent1"/>
              </a:buClr>
              <a:buFont typeface="Courier New" panose="02070309020205020404" pitchFamily="49" charset="0"/>
              <a:buChar char="o"/>
            </a:pPr>
            <a:endParaRPr lang="de-DE" dirty="0"/>
          </a:p>
          <a:p>
            <a:pPr>
              <a:spcBef>
                <a:spcPts val="0"/>
              </a:spcBef>
              <a:spcAft>
                <a:spcPts val="1200"/>
              </a:spcAft>
              <a:buClr>
                <a:schemeClr val="accent1"/>
              </a:buClr>
              <a:buFont typeface="Courier New" panose="02070309020205020404" pitchFamily="49" charset="0"/>
              <a:buChar char="o"/>
            </a:pPr>
            <a:r>
              <a:rPr lang="de-DE" b="1" dirty="0"/>
              <a:t>Ziel: </a:t>
            </a:r>
            <a:br>
              <a:rPr lang="de-DE" dirty="0"/>
            </a:br>
            <a:r>
              <a:rPr lang="de-DE" dirty="0"/>
              <a:t>Anteil Erneuerbare Energien bis 2020 auf 30% erhöhen</a:t>
            </a:r>
          </a:p>
          <a:p>
            <a:pPr>
              <a:spcBef>
                <a:spcPts val="0"/>
              </a:spcBef>
              <a:spcAft>
                <a:spcPts val="1200"/>
              </a:spcAft>
            </a:pPr>
            <a:endParaRPr lang="de-DE" dirty="0"/>
          </a:p>
          <a:p>
            <a:pPr>
              <a:spcBef>
                <a:spcPts val="0"/>
              </a:spcBef>
              <a:spcAft>
                <a:spcPts val="1200"/>
              </a:spcAft>
            </a:pPr>
            <a:endParaRPr lang="de-DE" dirty="0"/>
          </a:p>
        </p:txBody>
      </p:sp>
    </p:spTree>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EEG</a:t>
            </a:r>
            <a:endParaRPr lang="de-DE" i="1" dirty="0"/>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t>Vergütungen 2011</a:t>
            </a:r>
          </a:p>
          <a:p>
            <a:pPr lvl="1">
              <a:buClr>
                <a:schemeClr val="accent1"/>
              </a:buClr>
              <a:buFont typeface="Courier New" panose="02070309020205020404" pitchFamily="49" charset="0"/>
              <a:buChar char="o"/>
            </a:pPr>
            <a:r>
              <a:rPr lang="de-DE" dirty="0"/>
              <a:t>Photovoltaik: 	21,56 </a:t>
            </a:r>
            <a:r>
              <a:rPr lang="de-DE" dirty="0" err="1"/>
              <a:t>ct</a:t>
            </a:r>
            <a:r>
              <a:rPr lang="de-DE" dirty="0"/>
              <a:t>/ </a:t>
            </a:r>
            <a:r>
              <a:rPr lang="de-DE" dirty="0" err="1"/>
              <a:t>kWh</a:t>
            </a:r>
            <a:r>
              <a:rPr lang="de-DE" dirty="0"/>
              <a:t> – 28,74 </a:t>
            </a:r>
            <a:r>
              <a:rPr lang="de-DE" dirty="0" err="1"/>
              <a:t>ct</a:t>
            </a:r>
            <a:r>
              <a:rPr lang="de-DE" dirty="0"/>
              <a:t>/ </a:t>
            </a:r>
            <a:r>
              <a:rPr lang="de-DE" dirty="0" err="1"/>
              <a:t>kWh</a:t>
            </a:r>
            <a:r>
              <a:rPr lang="de-DE" dirty="0"/>
              <a:t> </a:t>
            </a:r>
            <a:br>
              <a:rPr lang="de-DE" dirty="0"/>
            </a:br>
            <a:r>
              <a:rPr lang="de-DE" dirty="0"/>
              <a:t>			(Sonderkürzungen möglich)</a:t>
            </a:r>
          </a:p>
          <a:p>
            <a:pPr lvl="1">
              <a:buClr>
                <a:schemeClr val="accent1"/>
              </a:buClr>
              <a:buFont typeface="Courier New" panose="02070309020205020404" pitchFamily="49" charset="0"/>
              <a:buChar char="o"/>
            </a:pPr>
            <a:r>
              <a:rPr lang="de-DE" dirty="0"/>
              <a:t>BHKW: 		bis zu 18,58 </a:t>
            </a:r>
            <a:r>
              <a:rPr lang="de-DE" dirty="0" err="1"/>
              <a:t>ct</a:t>
            </a:r>
            <a:r>
              <a:rPr lang="de-DE" dirty="0"/>
              <a:t>/ </a:t>
            </a:r>
            <a:r>
              <a:rPr lang="de-DE" dirty="0" err="1"/>
              <a:t>kWh</a:t>
            </a:r>
            <a:endParaRPr lang="de-DE" dirty="0"/>
          </a:p>
          <a:p>
            <a:pPr lvl="1">
              <a:buClr>
                <a:schemeClr val="accent1"/>
              </a:buClr>
              <a:buFont typeface="Courier New" panose="02070309020205020404" pitchFamily="49" charset="0"/>
              <a:buChar char="o"/>
            </a:pPr>
            <a:r>
              <a:rPr lang="de-DE" dirty="0"/>
              <a:t>Windkraft:		5,02 </a:t>
            </a:r>
            <a:r>
              <a:rPr lang="de-DE" dirty="0" err="1"/>
              <a:t>ct</a:t>
            </a:r>
            <a:r>
              <a:rPr lang="de-DE" dirty="0"/>
              <a:t>/ </a:t>
            </a:r>
            <a:r>
              <a:rPr lang="de-DE" dirty="0" err="1"/>
              <a:t>kWh</a:t>
            </a:r>
            <a:r>
              <a:rPr lang="de-DE" dirty="0"/>
              <a:t> – 13,00 </a:t>
            </a:r>
            <a:r>
              <a:rPr lang="de-DE" dirty="0" err="1"/>
              <a:t>ct</a:t>
            </a:r>
            <a:r>
              <a:rPr lang="de-DE" dirty="0"/>
              <a:t>/ </a:t>
            </a:r>
            <a:r>
              <a:rPr lang="de-DE" dirty="0" err="1"/>
              <a:t>kWh</a:t>
            </a:r>
            <a:endParaRPr lang="de-DE" dirty="0"/>
          </a:p>
          <a:p>
            <a:pPr lvl="1">
              <a:buClr>
                <a:schemeClr val="accent1"/>
              </a:buClr>
              <a:buFont typeface="Courier New" panose="02070309020205020404" pitchFamily="49" charset="0"/>
              <a:buChar char="o"/>
            </a:pPr>
            <a:r>
              <a:rPr lang="de-DE" dirty="0" err="1"/>
              <a:t>usw</a:t>
            </a:r>
            <a:r>
              <a:rPr lang="de-DE" dirty="0"/>
              <a:t>…</a:t>
            </a:r>
          </a:p>
          <a:p>
            <a:pPr>
              <a:spcBef>
                <a:spcPts val="0"/>
              </a:spcBef>
              <a:spcAft>
                <a:spcPts val="1200"/>
              </a:spcAft>
            </a:pPr>
            <a:endParaRPr lang="de-DE" dirty="0"/>
          </a:p>
          <a:p>
            <a:pPr>
              <a:spcBef>
                <a:spcPts val="0"/>
              </a:spcBef>
              <a:spcAft>
                <a:spcPts val="1200"/>
              </a:spcAft>
              <a:buClr>
                <a:schemeClr val="accent1"/>
              </a:buClr>
              <a:buFont typeface="Courier New" panose="02070309020205020404" pitchFamily="49" charset="0"/>
              <a:buChar char="o"/>
            </a:pPr>
            <a:r>
              <a:rPr lang="de-DE" dirty="0"/>
              <a:t>Vergütungen sind in der Regel auf 20 Jahre festgeschrieben</a:t>
            </a:r>
          </a:p>
          <a:p>
            <a:pPr>
              <a:spcBef>
                <a:spcPts val="0"/>
              </a:spcBef>
              <a:spcAft>
                <a:spcPts val="1200"/>
              </a:spcAft>
            </a:pPr>
            <a:endParaRPr lang="de-DE" dirty="0"/>
          </a:p>
          <a:p>
            <a:pPr>
              <a:spcBef>
                <a:spcPts val="0"/>
              </a:spcBef>
              <a:spcAft>
                <a:spcPts val="1200"/>
              </a:spcAft>
            </a:pPr>
            <a:endParaRPr lang="de-DE" dirty="0"/>
          </a:p>
        </p:txBody>
      </p:sp>
    </p:spTree>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EEG</a:t>
            </a:r>
            <a:endParaRPr lang="de-DE" i="1" dirty="0"/>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t>Die aus dem EEG entstehenden Kosten werden auf den Strom-Endkunden umgelegt</a:t>
            </a:r>
          </a:p>
          <a:p>
            <a:pPr>
              <a:spcBef>
                <a:spcPts val="0"/>
              </a:spcBef>
              <a:spcAft>
                <a:spcPts val="1200"/>
              </a:spcAft>
              <a:buClr>
                <a:schemeClr val="accent1"/>
              </a:buClr>
              <a:buFont typeface="Courier New" panose="02070309020205020404" pitchFamily="49" charset="0"/>
              <a:buChar char="o"/>
            </a:pPr>
            <a:r>
              <a:rPr lang="de-DE" dirty="0"/>
              <a:t>EEG – Umlage</a:t>
            </a:r>
          </a:p>
          <a:p>
            <a:pPr marL="542925" lvl="1" indent="0">
              <a:buClr>
                <a:schemeClr val="accent1"/>
              </a:buClr>
              <a:buNone/>
            </a:pPr>
            <a:r>
              <a:rPr lang="de-DE" dirty="0"/>
              <a:t>2008:  1,20 ct/ kWh</a:t>
            </a:r>
            <a:br>
              <a:rPr lang="de-DE" dirty="0"/>
            </a:br>
            <a:r>
              <a:rPr lang="de-DE" dirty="0"/>
              <a:t>2009:  1,20 ct/ kWh</a:t>
            </a:r>
            <a:br>
              <a:rPr lang="de-DE" dirty="0"/>
            </a:br>
            <a:r>
              <a:rPr lang="de-DE" dirty="0"/>
              <a:t>2010:  2,047 ct/ kWh</a:t>
            </a:r>
            <a:br>
              <a:rPr lang="de-DE" dirty="0"/>
            </a:br>
            <a:r>
              <a:rPr lang="de-DE" dirty="0"/>
              <a:t>2011:  3,530 ct/ kWh</a:t>
            </a:r>
            <a:br>
              <a:rPr lang="de-DE" dirty="0"/>
            </a:br>
            <a:r>
              <a:rPr lang="de-DE" dirty="0"/>
              <a:t>2012:  weitere Steigerung erwartet</a:t>
            </a:r>
          </a:p>
          <a:p>
            <a:pPr marL="0" indent="0">
              <a:spcBef>
                <a:spcPts val="0"/>
              </a:spcBef>
              <a:spcAft>
                <a:spcPts val="1200"/>
              </a:spcAft>
              <a:buNone/>
            </a:pPr>
            <a:endParaRPr lang="de-DE" dirty="0"/>
          </a:p>
        </p:txBody>
      </p:sp>
    </p:spTree>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EEG</a:t>
            </a:r>
            <a:endParaRPr lang="de-DE" i="1" dirty="0"/>
          </a:p>
        </p:txBody>
      </p:sp>
      <p:sp>
        <p:nvSpPr>
          <p:cNvPr id="6" name="Textplatzhalter 5"/>
          <p:cNvSpPr>
            <a:spLocks noGrp="1"/>
          </p:cNvSpPr>
          <p:nvPr>
            <p:ph type="body" sz="quarter" idx="10"/>
          </p:nvPr>
        </p:nvSpPr>
        <p:spPr/>
        <p:txBody>
          <a:bodyPr>
            <a:normAutofit fontScale="92500" lnSpcReduction="20000"/>
          </a:bodyPr>
          <a:lstStyle/>
          <a:p>
            <a:pPr>
              <a:buClr>
                <a:schemeClr val="accent1"/>
              </a:buClr>
              <a:buFont typeface="Courier New" panose="02070309020205020404" pitchFamily="49" charset="0"/>
              <a:buChar char="o"/>
            </a:pPr>
            <a:r>
              <a:rPr lang="de-DE" sz="2100" dirty="0"/>
              <a:t>EEG – Umlagebefreiung für energieintensive Unternehmen</a:t>
            </a:r>
          </a:p>
          <a:p>
            <a:pPr lvl="1">
              <a:buClr>
                <a:schemeClr val="accent1"/>
              </a:buClr>
              <a:buFont typeface="Courier New" panose="02070309020205020404" pitchFamily="49" charset="0"/>
              <a:buChar char="o"/>
            </a:pPr>
            <a:r>
              <a:rPr lang="de-DE" dirty="0"/>
              <a:t>über 100 </a:t>
            </a:r>
            <a:r>
              <a:rPr lang="de-DE" dirty="0" err="1"/>
              <a:t>GWh</a:t>
            </a:r>
            <a:r>
              <a:rPr lang="de-DE" dirty="0"/>
              <a:t>/ a und</a:t>
            </a:r>
          </a:p>
          <a:p>
            <a:pPr lvl="1">
              <a:buClr>
                <a:schemeClr val="accent1"/>
              </a:buClr>
              <a:buFont typeface="Courier New" panose="02070309020205020404" pitchFamily="49" charset="0"/>
              <a:buChar char="o"/>
            </a:pPr>
            <a:r>
              <a:rPr lang="de-DE" dirty="0"/>
              <a:t>über 20 % Stromanteil an der Bruttowertschöpfung</a:t>
            </a:r>
          </a:p>
          <a:p>
            <a:pPr>
              <a:buClr>
                <a:schemeClr val="accent1"/>
              </a:buClr>
              <a:buFont typeface="Courier New" panose="02070309020205020404" pitchFamily="49" charset="0"/>
              <a:buChar char="o"/>
            </a:pPr>
            <a:r>
              <a:rPr lang="de-DE" sz="2100" dirty="0"/>
              <a:t>EEG – Härtefallregelung mit Selbstbehalt</a:t>
            </a:r>
          </a:p>
          <a:p>
            <a:pPr lvl="1">
              <a:buClr>
                <a:schemeClr val="accent1"/>
              </a:buClr>
              <a:buFont typeface="Courier New" panose="02070309020205020404" pitchFamily="49" charset="0"/>
              <a:buChar char="o"/>
            </a:pPr>
            <a:r>
              <a:rPr lang="de-DE" dirty="0"/>
              <a:t>über 10 </a:t>
            </a:r>
            <a:r>
              <a:rPr lang="de-DE" dirty="0" err="1"/>
              <a:t>GWh</a:t>
            </a:r>
            <a:r>
              <a:rPr lang="de-DE" dirty="0"/>
              <a:t>/ a und</a:t>
            </a:r>
          </a:p>
          <a:p>
            <a:pPr lvl="1">
              <a:buClr>
                <a:schemeClr val="accent1"/>
              </a:buClr>
              <a:buFont typeface="Courier New" panose="02070309020205020404" pitchFamily="49" charset="0"/>
              <a:buChar char="o"/>
            </a:pPr>
            <a:r>
              <a:rPr lang="de-DE" dirty="0"/>
              <a:t>über 15 % Stromanteil an der Bruttowertschöpfung</a:t>
            </a:r>
          </a:p>
          <a:p>
            <a:pPr lvl="1">
              <a:buClr>
                <a:schemeClr val="accent1"/>
              </a:buClr>
              <a:buFont typeface="Courier New" panose="02070309020205020404" pitchFamily="49" charset="0"/>
              <a:buChar char="o"/>
            </a:pPr>
            <a:r>
              <a:rPr lang="de-DE" dirty="0"/>
              <a:t>Strommenge nach EEG anteilig an des Unternehmen weitergereicht und von diesem selbst verbraucht</a:t>
            </a:r>
          </a:p>
          <a:p>
            <a:pPr>
              <a:buClr>
                <a:schemeClr val="accent1"/>
              </a:buClr>
              <a:buFont typeface="Courier New" panose="02070309020205020404" pitchFamily="49" charset="0"/>
              <a:buChar char="o"/>
            </a:pPr>
            <a:r>
              <a:rPr lang="de-DE" dirty="0"/>
              <a:t>gemeinsame Bedingungen</a:t>
            </a:r>
          </a:p>
          <a:p>
            <a:pPr lvl="1">
              <a:buClr>
                <a:schemeClr val="accent1"/>
              </a:buClr>
              <a:buFont typeface="Courier New" panose="02070309020205020404" pitchFamily="49" charset="0"/>
              <a:buChar char="o"/>
            </a:pPr>
            <a:r>
              <a:rPr lang="de-DE" dirty="0"/>
              <a:t>einer Zertifizierung, dass der Energieverbrauch und die Potenziale zur Verminderung des Energieverbrauchs erhoben und bewertet</a:t>
            </a:r>
          </a:p>
          <a:p>
            <a:pPr lvl="1"/>
            <a:endParaRPr lang="de-DE" dirty="0"/>
          </a:p>
          <a:p>
            <a:pPr>
              <a:spcBef>
                <a:spcPts val="0"/>
              </a:spcBef>
              <a:spcAft>
                <a:spcPts val="1200"/>
              </a:spcAft>
            </a:pPr>
            <a:endParaRPr lang="de-DE" dirty="0"/>
          </a:p>
        </p:txBody>
      </p:sp>
    </p:spTree>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cstate="print"/>
          <a:srcRect/>
          <a:stretch>
            <a:fillRect/>
          </a:stretch>
        </p:blipFill>
        <p:spPr bwMode="auto">
          <a:xfrm>
            <a:off x="2667000" y="3805262"/>
            <a:ext cx="4357688" cy="2432050"/>
          </a:xfrm>
          <a:prstGeom prst="rect">
            <a:avLst/>
          </a:prstGeom>
          <a:noFill/>
          <a:ln w="9525">
            <a:noFill/>
            <a:miter lim="800000"/>
            <a:headEnd/>
            <a:tailEnd/>
          </a:ln>
        </p:spPr>
      </p:pic>
      <p:sp>
        <p:nvSpPr>
          <p:cNvPr id="5122" name="Titel 1"/>
          <p:cNvSpPr>
            <a:spLocks noGrp="1"/>
          </p:cNvSpPr>
          <p:nvPr>
            <p:ph type="title"/>
          </p:nvPr>
        </p:nvSpPr>
        <p:spPr/>
        <p:txBody>
          <a:bodyPr/>
          <a:lstStyle/>
          <a:p>
            <a:pPr eaLnBrk="1" hangingPunct="1"/>
            <a:r>
              <a:rPr lang="de-DE" dirty="0"/>
              <a:t>Ausgangspunkt – PCF </a:t>
            </a:r>
            <a:endParaRPr lang="de-DE" i="1" dirty="0"/>
          </a:p>
        </p:txBody>
      </p:sp>
      <p:sp>
        <p:nvSpPr>
          <p:cNvPr id="6" name="Textplatzhalter 5"/>
          <p:cNvSpPr>
            <a:spLocks noGrp="1"/>
          </p:cNvSpPr>
          <p:nvPr>
            <p:ph type="body" sz="quarter" idx="10"/>
          </p:nvPr>
        </p:nvSpPr>
        <p:spPr/>
        <p:txBody>
          <a:bodyPr/>
          <a:lstStyle/>
          <a:p>
            <a:pPr>
              <a:buNone/>
            </a:pPr>
            <a:r>
              <a:rPr lang="de-DE" dirty="0"/>
              <a:t>	Der </a:t>
            </a:r>
            <a:r>
              <a:rPr lang="de-DE" b="1" dirty="0">
                <a:solidFill>
                  <a:schemeClr val="accent1"/>
                </a:solidFill>
              </a:rPr>
              <a:t>„</a:t>
            </a:r>
            <a:r>
              <a:rPr lang="de-DE" b="1" dirty="0" err="1">
                <a:solidFill>
                  <a:schemeClr val="accent1"/>
                </a:solidFill>
              </a:rPr>
              <a:t>Product</a:t>
            </a:r>
            <a:r>
              <a:rPr lang="de-DE" b="1" dirty="0">
                <a:solidFill>
                  <a:schemeClr val="accent1"/>
                </a:solidFill>
              </a:rPr>
              <a:t> </a:t>
            </a:r>
            <a:r>
              <a:rPr lang="de-DE" b="1" dirty="0" err="1">
                <a:solidFill>
                  <a:schemeClr val="accent1"/>
                </a:solidFill>
              </a:rPr>
              <a:t>Carbon</a:t>
            </a:r>
            <a:r>
              <a:rPr lang="de-DE" b="1" dirty="0">
                <a:solidFill>
                  <a:schemeClr val="accent1"/>
                </a:solidFill>
              </a:rPr>
              <a:t> </a:t>
            </a:r>
            <a:r>
              <a:rPr lang="de-DE" b="1" dirty="0" err="1">
                <a:solidFill>
                  <a:schemeClr val="accent1"/>
                </a:solidFill>
              </a:rPr>
              <a:t>Footprint</a:t>
            </a:r>
            <a:r>
              <a:rPr lang="de-DE" b="1" dirty="0">
                <a:solidFill>
                  <a:schemeClr val="accent1"/>
                </a:solidFill>
              </a:rPr>
              <a:t>”</a:t>
            </a:r>
            <a:r>
              <a:rPr lang="de-DE" dirty="0">
                <a:solidFill>
                  <a:schemeClr val="accent1"/>
                </a:solidFill>
              </a:rPr>
              <a:t> </a:t>
            </a:r>
            <a:r>
              <a:rPr lang="de-DE" dirty="0"/>
              <a:t>bezeichnet die Bilanz der Treibhausgasemissionen entlang des gesamten Lebenszyklus eines Produkts in einer definierten Anwendung. Der Lebenszyklus eines Produkts beinhaltet die gesamte Wertschöpfungskette, von Herstellung und Transport der Rohstoffe und Vorprodukte, über Produktion, Distribution bis hin zur Nutzung, Nachnutzung und Entsorgung. </a:t>
            </a:r>
          </a:p>
          <a:p>
            <a:endParaRPr lang="de-DE" dirty="0"/>
          </a:p>
        </p:txBody>
      </p:sp>
    </p:spTree>
  </p:cSld>
  <p:clrMapOvr>
    <a:masterClrMapping/>
  </p:clrMapOvr>
  <p:transition spd="med">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CCF </a:t>
            </a:r>
            <a:endParaRPr lang="de-DE" i="1" dirty="0"/>
          </a:p>
        </p:txBody>
      </p:sp>
      <p:sp>
        <p:nvSpPr>
          <p:cNvPr id="6" name="Textplatzhalter 5"/>
          <p:cNvSpPr>
            <a:spLocks noGrp="1"/>
          </p:cNvSpPr>
          <p:nvPr>
            <p:ph type="body" sz="quarter" idx="10"/>
          </p:nvPr>
        </p:nvSpPr>
        <p:spPr/>
        <p:txBody>
          <a:bodyPr/>
          <a:lstStyle/>
          <a:p>
            <a:pPr>
              <a:buNone/>
            </a:pPr>
            <a:r>
              <a:rPr lang="de-DE" dirty="0"/>
              <a:t>	Der </a:t>
            </a:r>
            <a:r>
              <a:rPr lang="de-DE" b="1" dirty="0">
                <a:solidFill>
                  <a:srgbClr val="01AF1E"/>
                </a:solidFill>
              </a:rPr>
              <a:t>„Corporate </a:t>
            </a:r>
            <a:r>
              <a:rPr lang="de-DE" b="1" dirty="0" err="1">
                <a:solidFill>
                  <a:srgbClr val="01AF1E"/>
                </a:solidFill>
              </a:rPr>
              <a:t>Carbon</a:t>
            </a:r>
            <a:r>
              <a:rPr lang="de-DE" b="1" dirty="0">
                <a:solidFill>
                  <a:srgbClr val="01AF1E"/>
                </a:solidFill>
              </a:rPr>
              <a:t> </a:t>
            </a:r>
            <a:r>
              <a:rPr lang="de-DE" b="1" dirty="0" err="1">
                <a:solidFill>
                  <a:srgbClr val="01AF1E"/>
                </a:solidFill>
              </a:rPr>
              <a:t>Footprint</a:t>
            </a:r>
            <a:r>
              <a:rPr lang="de-DE" b="1" dirty="0">
                <a:solidFill>
                  <a:srgbClr val="01AF1E"/>
                </a:solidFill>
              </a:rPr>
              <a:t>“</a:t>
            </a:r>
            <a:r>
              <a:rPr lang="de-DE" dirty="0"/>
              <a:t> stellt die entstehenden relevanten CO</a:t>
            </a:r>
            <a:r>
              <a:rPr lang="de-DE" baseline="-30000" dirty="0"/>
              <a:t>2</a:t>
            </a:r>
            <a:r>
              <a:rPr lang="de-DE" dirty="0"/>
              <a:t>-Emissionen eines Unternehmens vollständig dar. </a:t>
            </a:r>
          </a:p>
        </p:txBody>
      </p:sp>
      <p:pic>
        <p:nvPicPr>
          <p:cNvPr id="4" name="Picture 8"/>
          <p:cNvPicPr>
            <a:picLocks noChangeAspect="1" noChangeArrowheads="1"/>
          </p:cNvPicPr>
          <p:nvPr/>
        </p:nvPicPr>
        <p:blipFill>
          <a:blip r:embed="rId2" cstate="print"/>
          <a:srcRect/>
          <a:stretch>
            <a:fillRect/>
          </a:stretch>
        </p:blipFill>
        <p:spPr bwMode="auto">
          <a:xfrm>
            <a:off x="1424607" y="2306488"/>
            <a:ext cx="6345995" cy="2994720"/>
          </a:xfrm>
          <a:prstGeom prst="rect">
            <a:avLst/>
          </a:prstGeom>
          <a:noFill/>
          <a:ln w="9525">
            <a:noFill/>
            <a:miter lim="800000"/>
            <a:headEnd/>
            <a:tailEnd/>
          </a:ln>
        </p:spPr>
      </p:pic>
    </p:spTree>
  </p:cSld>
  <p:clrMapOvr>
    <a:masterClrMapping/>
  </p:clrMapOvr>
  <p:transition spd="med">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CCF </a:t>
            </a:r>
            <a:endParaRPr lang="de-DE" i="1" dirty="0"/>
          </a:p>
        </p:txBody>
      </p:sp>
      <p:pic>
        <p:nvPicPr>
          <p:cNvPr id="4" name="Picture 7"/>
          <p:cNvPicPr>
            <a:picLocks noChangeAspect="1" noChangeArrowheads="1"/>
          </p:cNvPicPr>
          <p:nvPr/>
        </p:nvPicPr>
        <p:blipFill>
          <a:blip r:embed="rId2" cstate="print"/>
          <a:srcRect/>
          <a:stretch>
            <a:fillRect/>
          </a:stretch>
        </p:blipFill>
        <p:spPr bwMode="auto">
          <a:xfrm>
            <a:off x="1459389" y="1340768"/>
            <a:ext cx="6013891" cy="4744243"/>
          </a:xfrm>
          <a:prstGeom prst="rect">
            <a:avLst/>
          </a:prstGeom>
          <a:noFill/>
          <a:ln w="9525">
            <a:noFill/>
            <a:miter lim="800000"/>
            <a:headEnd/>
            <a:tailEnd/>
          </a:ln>
        </p:spPr>
      </p:pic>
    </p:spTree>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Agenda</a:t>
            </a:r>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Ausgangspunkt</a:t>
            </a:r>
          </a:p>
          <a:p>
            <a:pPr>
              <a:spcBef>
                <a:spcPts val="0"/>
              </a:spcBef>
              <a:spcAft>
                <a:spcPts val="1200"/>
              </a:spcAft>
              <a:buClr>
                <a:schemeClr val="accent1"/>
              </a:buClr>
              <a:buFont typeface="Courier New" panose="02070309020205020404" pitchFamily="49" charset="0"/>
              <a:buChar char="o"/>
            </a:pPr>
            <a:r>
              <a:rPr lang="de-DE" dirty="0"/>
              <a:t>Handlungsoptionen</a:t>
            </a:r>
          </a:p>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Energiecontrolling, Energiemanagement</a:t>
            </a:r>
          </a:p>
          <a:p>
            <a:pPr>
              <a:buClr>
                <a:schemeClr val="accent1"/>
              </a:buClr>
              <a:buFont typeface="Courier New" panose="02070309020205020404" pitchFamily="49" charset="0"/>
              <a:buChar char="o"/>
            </a:pPr>
            <a:r>
              <a:rPr lang="de-DE" dirty="0">
                <a:solidFill>
                  <a:schemeClr val="bg1">
                    <a:lumMod val="85000"/>
                  </a:schemeClr>
                </a:solidFill>
              </a:rPr>
              <a:t>Kennzahlen</a:t>
            </a:r>
          </a:p>
        </p:txBody>
      </p:sp>
    </p:spTree>
  </p:cSld>
  <p:clrMapOvr>
    <a:masterClrMapping/>
  </p:clrMapOvr>
  <p:transition spd="med">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Handlungsoptionen</a:t>
            </a:r>
            <a:endParaRPr lang="de-DE" i="1" dirty="0"/>
          </a:p>
        </p:txBody>
      </p:sp>
      <p:sp>
        <p:nvSpPr>
          <p:cNvPr id="6" name="Textplatzhalter 5"/>
          <p:cNvSpPr>
            <a:spLocks noGrp="1"/>
          </p:cNvSpPr>
          <p:nvPr>
            <p:ph type="body" sz="quarter" idx="10"/>
          </p:nvPr>
        </p:nvSpPr>
        <p:spPr>
          <a:xfrm>
            <a:off x="776536" y="1268761"/>
            <a:ext cx="7129462" cy="432048"/>
          </a:xfrm>
        </p:spPr>
        <p:txBody>
          <a:bodyPr>
            <a:normAutofit fontScale="85000" lnSpcReduction="20000"/>
          </a:bodyPr>
          <a:lstStyle/>
          <a:p>
            <a:pPr>
              <a:buClr>
                <a:schemeClr val="accent1"/>
              </a:buClr>
              <a:buFont typeface="Courier New" panose="02070309020205020404" pitchFamily="49" charset="0"/>
              <a:buChar char="o"/>
            </a:pPr>
            <a:r>
              <a:rPr lang="de-DE" dirty="0"/>
              <a:t>Analyse der IST-Situation</a:t>
            </a:r>
          </a:p>
          <a:p>
            <a:endParaRPr lang="de-DE" dirty="0"/>
          </a:p>
          <a:p>
            <a:pPr>
              <a:buNone/>
            </a:pPr>
            <a:endParaRPr lang="de-DE" dirty="0"/>
          </a:p>
        </p:txBody>
      </p:sp>
      <p:pic>
        <p:nvPicPr>
          <p:cNvPr id="6146" name="Picture 2"/>
          <p:cNvPicPr>
            <a:picLocks noChangeAspect="1" noChangeArrowheads="1"/>
          </p:cNvPicPr>
          <p:nvPr/>
        </p:nvPicPr>
        <p:blipFill>
          <a:blip r:embed="rId2" cstate="print"/>
          <a:srcRect/>
          <a:stretch>
            <a:fillRect/>
          </a:stretch>
        </p:blipFill>
        <p:spPr bwMode="auto">
          <a:xfrm>
            <a:off x="1208584" y="1844824"/>
            <a:ext cx="6768752" cy="3377700"/>
          </a:xfrm>
          <a:prstGeom prst="rect">
            <a:avLst/>
          </a:prstGeom>
          <a:noFill/>
          <a:ln w="9525">
            <a:noFill/>
            <a:miter lim="800000"/>
            <a:headEnd/>
            <a:tailEnd/>
          </a:ln>
        </p:spPr>
      </p:pic>
    </p:spTree>
  </p:cSld>
  <p:clrMapOvr>
    <a:masterClrMapping/>
  </p:clrMapOvr>
  <p:transition spd="med">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Agenda</a:t>
            </a:r>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t>Ausgangspunkt</a:t>
            </a:r>
          </a:p>
          <a:p>
            <a:pPr>
              <a:buClr>
                <a:schemeClr val="accent1"/>
              </a:buClr>
              <a:buFont typeface="Courier New" panose="02070309020205020404" pitchFamily="49" charset="0"/>
              <a:buChar char="o"/>
            </a:pPr>
            <a:r>
              <a:rPr lang="de-DE" dirty="0"/>
              <a:t>Handlungsoptionen</a:t>
            </a:r>
          </a:p>
          <a:p>
            <a:pPr>
              <a:spcBef>
                <a:spcPts val="0"/>
              </a:spcBef>
              <a:spcAft>
                <a:spcPts val="1200"/>
              </a:spcAft>
              <a:buClr>
                <a:schemeClr val="accent1"/>
              </a:buClr>
              <a:buFont typeface="Courier New" panose="02070309020205020404" pitchFamily="49" charset="0"/>
              <a:buChar char="o"/>
            </a:pPr>
            <a:r>
              <a:rPr lang="de-DE" dirty="0"/>
              <a:t>Energiecontrolling, Energiemanagement</a:t>
            </a:r>
          </a:p>
          <a:p>
            <a:pPr>
              <a:buClr>
                <a:schemeClr val="accent1"/>
              </a:buClr>
              <a:buFont typeface="Courier New" panose="02070309020205020404" pitchFamily="49" charset="0"/>
              <a:buChar char="o"/>
            </a:pPr>
            <a:r>
              <a:rPr lang="de-DE" dirty="0"/>
              <a:t>Kennzahlen</a:t>
            </a:r>
          </a:p>
        </p:txBody>
      </p:sp>
    </p:spTree>
  </p:cSld>
  <p:clrMapOvr>
    <a:masterClrMapping/>
  </p:clrMapOvr>
  <p:transition spd="med">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Handlungsoptionen</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Analyse der IST-Situation</a:t>
            </a:r>
          </a:p>
          <a:p>
            <a:pPr lvl="1">
              <a:buClr>
                <a:schemeClr val="accent1"/>
              </a:buClr>
              <a:buFont typeface="Courier New" panose="02070309020205020404" pitchFamily="49" charset="0"/>
              <a:buChar char="o"/>
            </a:pPr>
            <a:r>
              <a:rPr lang="de-DE" dirty="0"/>
              <a:t>Analyse der Mengen und Kosten des Ist-Verbrauchs</a:t>
            </a:r>
          </a:p>
          <a:p>
            <a:pPr lvl="1">
              <a:buClr>
                <a:schemeClr val="accent1"/>
              </a:buClr>
              <a:buFont typeface="Courier New" panose="02070309020205020404" pitchFamily="49" charset="0"/>
              <a:buChar char="o"/>
            </a:pPr>
            <a:r>
              <a:rPr lang="de-DE" dirty="0"/>
              <a:t>Identifikation von Schwachstellen und Einsparpotenzialen</a:t>
            </a:r>
          </a:p>
          <a:p>
            <a:pPr lvl="1">
              <a:buClr>
                <a:schemeClr val="accent1"/>
              </a:buClr>
              <a:buFont typeface="Courier New" panose="02070309020205020404" pitchFamily="49" charset="0"/>
              <a:buChar char="o"/>
            </a:pPr>
            <a:r>
              <a:rPr lang="de-DE" dirty="0"/>
              <a:t>Entwicklung von Prioritäten zur effizienten Energieanwendung</a:t>
            </a:r>
          </a:p>
          <a:p>
            <a:pPr lvl="1">
              <a:buClr>
                <a:schemeClr val="accent1"/>
              </a:buClr>
              <a:buFont typeface="Courier New" panose="02070309020205020404" pitchFamily="49" charset="0"/>
              <a:buChar char="o"/>
            </a:pPr>
            <a:r>
              <a:rPr lang="de-DE" dirty="0"/>
              <a:t>Vorschläge für Energieeinsparmaßnahmen</a:t>
            </a:r>
          </a:p>
          <a:p>
            <a:pPr lvl="1">
              <a:buClr>
                <a:schemeClr val="accent1"/>
              </a:buClr>
              <a:buFont typeface="Courier New" panose="02070309020205020404" pitchFamily="49" charset="0"/>
              <a:buChar char="o"/>
            </a:pPr>
            <a:r>
              <a:rPr lang="de-DE" dirty="0"/>
              <a:t>Vorschläge zum möglichen Einsatz erneuerbarer Energien</a:t>
            </a:r>
          </a:p>
          <a:p>
            <a:pPr lvl="1">
              <a:buClr>
                <a:schemeClr val="accent1"/>
              </a:buClr>
              <a:buFont typeface="Courier New" panose="02070309020205020404" pitchFamily="49" charset="0"/>
              <a:buChar char="o"/>
            </a:pPr>
            <a:r>
              <a:rPr lang="de-DE" dirty="0"/>
              <a:t>Wirtschaftliche Bewertung der Vorschläge</a:t>
            </a:r>
          </a:p>
          <a:p>
            <a:pPr lvl="1">
              <a:buClr>
                <a:schemeClr val="accent1"/>
              </a:buClr>
              <a:buFont typeface="Courier New" panose="02070309020205020404" pitchFamily="49" charset="0"/>
              <a:buChar char="o"/>
            </a:pPr>
            <a:r>
              <a:rPr lang="de-DE" dirty="0"/>
              <a:t>Konkrete Handlungsempfehlungen </a:t>
            </a:r>
          </a:p>
          <a:p>
            <a:pPr marL="0" indent="0">
              <a:buNone/>
            </a:pPr>
            <a:endParaRPr lang="de-DE" dirty="0"/>
          </a:p>
          <a:p>
            <a:pPr>
              <a:buNone/>
            </a:pPr>
            <a:endParaRPr lang="de-DE" dirty="0"/>
          </a:p>
        </p:txBody>
      </p:sp>
    </p:spTree>
  </p:cSld>
  <p:clrMapOvr>
    <a:masterClrMapping/>
  </p:clrMapOvr>
  <p:transition spd="med">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Handlungsoptionen</a:t>
            </a:r>
            <a:endParaRPr lang="de-DE" i="1" dirty="0"/>
          </a:p>
        </p:txBody>
      </p:sp>
      <p:sp>
        <p:nvSpPr>
          <p:cNvPr id="6" name="Textplatzhalter 5"/>
          <p:cNvSpPr>
            <a:spLocks noGrp="1"/>
          </p:cNvSpPr>
          <p:nvPr>
            <p:ph type="body" sz="quarter" idx="10"/>
          </p:nvPr>
        </p:nvSpPr>
        <p:spPr/>
        <p:txBody>
          <a:bodyPr>
            <a:normAutofit fontScale="92500" lnSpcReduction="20000"/>
          </a:bodyPr>
          <a:lstStyle/>
          <a:p>
            <a:pPr>
              <a:buClr>
                <a:schemeClr val="accent1"/>
              </a:buClr>
              <a:buFont typeface="Courier New" panose="02070309020205020404" pitchFamily="49" charset="0"/>
              <a:buChar char="o"/>
            </a:pPr>
            <a:r>
              <a:rPr lang="de-DE" dirty="0"/>
              <a:t>Effizienzpotenziale</a:t>
            </a:r>
            <a:endParaRPr lang="de-DE" sz="1600" dirty="0"/>
          </a:p>
          <a:p>
            <a:pPr lvl="1">
              <a:buClr>
                <a:schemeClr val="accent1"/>
              </a:buClr>
              <a:buFont typeface="Courier New" panose="02070309020205020404" pitchFamily="49" charset="0"/>
              <a:buChar char="o"/>
            </a:pPr>
            <a:r>
              <a:rPr lang="de-DE" dirty="0"/>
              <a:t>Energiecontrolling</a:t>
            </a:r>
          </a:p>
          <a:p>
            <a:pPr lvl="1">
              <a:buClr>
                <a:schemeClr val="accent1"/>
              </a:buClr>
              <a:buFont typeface="Courier New" panose="02070309020205020404" pitchFamily="49" charset="0"/>
              <a:buChar char="o"/>
            </a:pPr>
            <a:r>
              <a:rPr lang="de-DE" dirty="0"/>
              <a:t>Kälteerzeugung</a:t>
            </a:r>
          </a:p>
          <a:p>
            <a:pPr lvl="1">
              <a:buClr>
                <a:schemeClr val="accent1"/>
              </a:buClr>
              <a:buFont typeface="Courier New" panose="02070309020205020404" pitchFamily="49" charset="0"/>
              <a:buChar char="o"/>
            </a:pPr>
            <a:r>
              <a:rPr lang="de-DE" dirty="0"/>
              <a:t>elektrische Antriebe</a:t>
            </a:r>
          </a:p>
          <a:p>
            <a:pPr lvl="1">
              <a:buClr>
                <a:schemeClr val="accent1"/>
              </a:buClr>
              <a:buFont typeface="Courier New" panose="02070309020205020404" pitchFamily="49" charset="0"/>
              <a:buChar char="o"/>
            </a:pPr>
            <a:r>
              <a:rPr lang="de-DE" dirty="0"/>
              <a:t>Druckluft</a:t>
            </a:r>
          </a:p>
          <a:p>
            <a:pPr lvl="1">
              <a:buClr>
                <a:schemeClr val="accent1"/>
              </a:buClr>
              <a:buFont typeface="Courier New" panose="02070309020205020404" pitchFamily="49" charset="0"/>
              <a:buChar char="o"/>
            </a:pPr>
            <a:r>
              <a:rPr lang="de-DE" dirty="0"/>
              <a:t>Raumlufttechnik</a:t>
            </a:r>
          </a:p>
          <a:p>
            <a:pPr lvl="1">
              <a:buClr>
                <a:schemeClr val="accent1"/>
              </a:buClr>
              <a:buFont typeface="Courier New" panose="02070309020205020404" pitchFamily="49" charset="0"/>
              <a:buChar char="o"/>
            </a:pPr>
            <a:r>
              <a:rPr lang="de-DE" dirty="0"/>
              <a:t>Energierückgewinnung</a:t>
            </a:r>
          </a:p>
          <a:p>
            <a:pPr lvl="1">
              <a:buClr>
                <a:schemeClr val="accent1"/>
              </a:buClr>
              <a:buFont typeface="Courier New" panose="02070309020205020404" pitchFamily="49" charset="0"/>
              <a:buChar char="o"/>
            </a:pPr>
            <a:r>
              <a:rPr lang="de-DE" dirty="0"/>
              <a:t>Kraft-Wärme-Kopplung</a:t>
            </a:r>
          </a:p>
          <a:p>
            <a:endParaRPr lang="de-DE" dirty="0"/>
          </a:p>
          <a:p>
            <a:pPr>
              <a:buClr>
                <a:schemeClr val="accent1"/>
              </a:buClr>
              <a:buFont typeface="Courier New" panose="02070309020205020404" pitchFamily="49" charset="0"/>
              <a:buChar char="o"/>
            </a:pPr>
            <a:r>
              <a:rPr lang="de-DE" sz="2100" dirty="0"/>
              <a:t>Werden im Laufe der Veranstaltung noch genaue angesprochen!</a:t>
            </a:r>
          </a:p>
          <a:p>
            <a:endParaRPr lang="de-DE" dirty="0"/>
          </a:p>
        </p:txBody>
      </p:sp>
    </p:spTree>
  </p:cSld>
  <p:clrMapOvr>
    <a:masterClrMapping/>
  </p:clrMapOvr>
  <p:transition spd="med">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Agenda</a:t>
            </a:r>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Ausgangspunkt</a:t>
            </a:r>
          </a:p>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Handlungsoptionen</a:t>
            </a:r>
          </a:p>
          <a:p>
            <a:pPr>
              <a:spcBef>
                <a:spcPts val="0"/>
              </a:spcBef>
              <a:spcAft>
                <a:spcPts val="1200"/>
              </a:spcAft>
              <a:buClr>
                <a:schemeClr val="accent1"/>
              </a:buClr>
              <a:buFont typeface="Courier New" panose="02070309020205020404" pitchFamily="49" charset="0"/>
              <a:buChar char="o"/>
            </a:pPr>
            <a:r>
              <a:rPr lang="de-DE" dirty="0"/>
              <a:t>Energiecontrolling, Energiemanagement</a:t>
            </a:r>
          </a:p>
          <a:p>
            <a:pPr>
              <a:buClr>
                <a:schemeClr val="accent1"/>
              </a:buClr>
              <a:buFont typeface="Courier New" panose="02070309020205020404" pitchFamily="49" charset="0"/>
              <a:buChar char="o"/>
            </a:pPr>
            <a:r>
              <a:rPr lang="de-DE" dirty="0">
                <a:solidFill>
                  <a:schemeClr val="bg1">
                    <a:lumMod val="85000"/>
                  </a:schemeClr>
                </a:solidFill>
              </a:rPr>
              <a:t>Kennzahlen</a:t>
            </a:r>
          </a:p>
        </p:txBody>
      </p:sp>
    </p:spTree>
  </p:cSld>
  <p:clrMapOvr>
    <a:masterClrMapping/>
  </p:clrMapOvr>
  <p:transition spd="med">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Energiecontrolling</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Energiecontrolling…</a:t>
            </a:r>
          </a:p>
          <a:p>
            <a:pPr>
              <a:buNone/>
            </a:pPr>
            <a:r>
              <a:rPr lang="de-DE" dirty="0"/>
              <a:t>	…ermöglicht Kennzahlenbildung</a:t>
            </a:r>
          </a:p>
          <a:p>
            <a:pPr>
              <a:buNone/>
            </a:pPr>
            <a:r>
              <a:rPr lang="de-DE" dirty="0"/>
              <a:t>	…zeigt die Energiesituation auf</a:t>
            </a:r>
          </a:p>
          <a:p>
            <a:pPr>
              <a:buNone/>
            </a:pPr>
            <a:r>
              <a:rPr lang="de-DE" dirty="0"/>
              <a:t>	…lässt Effizienzdefizite erkennen</a:t>
            </a:r>
          </a:p>
          <a:p>
            <a:pPr>
              <a:buNone/>
            </a:pPr>
            <a:r>
              <a:rPr lang="de-DE" dirty="0"/>
              <a:t>	…ermöglicht zielgerichtete Verbesserungen</a:t>
            </a:r>
          </a:p>
          <a:p>
            <a:pPr>
              <a:buNone/>
            </a:pPr>
            <a:r>
              <a:rPr lang="de-DE" dirty="0"/>
              <a:t>	…</a:t>
            </a:r>
          </a:p>
          <a:p>
            <a:endParaRPr lang="de-DE" dirty="0"/>
          </a:p>
          <a:p>
            <a:endParaRPr lang="de-DE" dirty="0"/>
          </a:p>
          <a:p>
            <a:endParaRPr lang="de-DE" dirty="0"/>
          </a:p>
          <a:p>
            <a:endParaRPr lang="de-DE" dirty="0"/>
          </a:p>
          <a:p>
            <a:endParaRPr lang="de-DE" dirty="0"/>
          </a:p>
        </p:txBody>
      </p:sp>
    </p:spTree>
  </p:cSld>
  <p:clrMapOvr>
    <a:masterClrMapping/>
  </p:clrMapOvr>
  <p:transition spd="med">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Energiemanagement</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Aufgaben von </a:t>
            </a:r>
            <a:r>
              <a:rPr lang="de-DE" dirty="0" err="1"/>
              <a:t>EnMS</a:t>
            </a:r>
            <a:endParaRPr lang="de-DE" dirty="0"/>
          </a:p>
          <a:p>
            <a:pPr lvl="1">
              <a:buClr>
                <a:schemeClr val="accent1"/>
              </a:buClr>
              <a:buFont typeface="Courier New" panose="02070309020205020404" pitchFamily="49" charset="0"/>
              <a:buChar char="o"/>
            </a:pPr>
            <a:r>
              <a:rPr lang="de-DE" dirty="0"/>
              <a:t>Erfassung und Analyse der betrieblichen Energieverwendung</a:t>
            </a:r>
          </a:p>
          <a:p>
            <a:pPr lvl="1">
              <a:buClr>
                <a:schemeClr val="accent1"/>
              </a:buClr>
              <a:buFont typeface="Courier New" panose="02070309020205020404" pitchFamily="49" charset="0"/>
              <a:buChar char="o"/>
            </a:pPr>
            <a:r>
              <a:rPr lang="de-DE" dirty="0"/>
              <a:t>Ermittlung von Schwachstellen und Verlustquellen</a:t>
            </a:r>
          </a:p>
          <a:p>
            <a:pPr lvl="1">
              <a:buClr>
                <a:schemeClr val="accent1"/>
              </a:buClr>
              <a:buFont typeface="Courier New" panose="02070309020205020404" pitchFamily="49" charset="0"/>
              <a:buChar char="o"/>
            </a:pPr>
            <a:r>
              <a:rPr lang="de-DE" dirty="0"/>
              <a:t>Vermeidung der Schwachstellen und Verlustquellen</a:t>
            </a:r>
          </a:p>
          <a:p>
            <a:pPr lvl="1">
              <a:buClr>
                <a:schemeClr val="accent1"/>
              </a:buClr>
              <a:buFont typeface="Courier New" panose="02070309020205020404" pitchFamily="49" charset="0"/>
              <a:buChar char="o"/>
            </a:pPr>
            <a:r>
              <a:rPr lang="de-DE" dirty="0"/>
              <a:t>Überprüfung der kontinuierlichen Verbesserung und der Anpassung des Systems</a:t>
            </a:r>
          </a:p>
          <a:p>
            <a:endParaRPr lang="de-DE" dirty="0"/>
          </a:p>
          <a:p>
            <a:endParaRPr lang="de-DE" dirty="0"/>
          </a:p>
          <a:p>
            <a:endParaRPr lang="de-DE" dirty="0"/>
          </a:p>
        </p:txBody>
      </p:sp>
    </p:spTree>
  </p:cSld>
  <p:clrMapOvr>
    <a:masterClrMapping/>
  </p:clrMapOvr>
  <p:transition spd="med">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Energiemanagement</a:t>
            </a:r>
            <a:endParaRPr lang="de-DE" i="1" dirty="0"/>
          </a:p>
        </p:txBody>
      </p:sp>
      <p:sp>
        <p:nvSpPr>
          <p:cNvPr id="7" name="Textplatzhalter 5"/>
          <p:cNvSpPr>
            <a:spLocks noGrp="1"/>
          </p:cNvSpPr>
          <p:nvPr>
            <p:ph type="body" sz="quarter" idx="10"/>
          </p:nvPr>
        </p:nvSpPr>
        <p:spPr>
          <a:xfrm>
            <a:off x="776536" y="1268761"/>
            <a:ext cx="7129462" cy="936103"/>
          </a:xfrm>
        </p:spPr>
        <p:txBody>
          <a:bodyPr>
            <a:normAutofit fontScale="92500" lnSpcReduction="20000"/>
          </a:bodyPr>
          <a:lstStyle/>
          <a:p>
            <a:pPr>
              <a:buClr>
                <a:schemeClr val="accent1"/>
              </a:buClr>
              <a:buFont typeface="Courier New" panose="02070309020205020404" pitchFamily="49" charset="0"/>
              <a:buChar char="o"/>
            </a:pPr>
            <a:r>
              <a:rPr lang="de-DE" dirty="0"/>
              <a:t>Amortisation und interne Verzinsung:</a:t>
            </a:r>
          </a:p>
          <a:p>
            <a:pPr lvl="1">
              <a:buClr>
                <a:schemeClr val="accent1"/>
              </a:buClr>
              <a:buFont typeface="Courier New" panose="02070309020205020404" pitchFamily="49" charset="0"/>
              <a:buChar char="o"/>
            </a:pPr>
            <a:r>
              <a:rPr lang="de-DE" dirty="0"/>
              <a:t>Energieeffizienzmaßnahmen sind häufig langfristig wirksame Maßnahmen mit hoher Rentabilität</a:t>
            </a:r>
            <a:br>
              <a:rPr lang="de-DE" dirty="0"/>
            </a:br>
            <a:endParaRPr lang="de-DE" sz="1200" dirty="0"/>
          </a:p>
        </p:txBody>
      </p:sp>
      <p:pic>
        <p:nvPicPr>
          <p:cNvPr id="7171" name="Picture 3"/>
          <p:cNvPicPr>
            <a:picLocks noChangeAspect="1" noChangeArrowheads="1"/>
          </p:cNvPicPr>
          <p:nvPr/>
        </p:nvPicPr>
        <p:blipFill>
          <a:blip r:embed="rId2" cstate="print"/>
          <a:srcRect b="1038"/>
          <a:stretch>
            <a:fillRect/>
          </a:stretch>
        </p:blipFill>
        <p:spPr bwMode="auto">
          <a:xfrm>
            <a:off x="1368152" y="2492896"/>
            <a:ext cx="8131760" cy="2779153"/>
          </a:xfrm>
          <a:prstGeom prst="rect">
            <a:avLst/>
          </a:prstGeom>
          <a:noFill/>
          <a:ln w="9525">
            <a:noFill/>
            <a:miter lim="800000"/>
            <a:headEnd/>
            <a:tailEnd/>
          </a:ln>
        </p:spPr>
      </p:pic>
    </p:spTree>
  </p:cSld>
  <p:clrMapOvr>
    <a:masterClrMapping/>
  </p:clrMapOvr>
  <p:transition spd="med">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Energiemanagement</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Entwicklung DIN EN 16001</a:t>
            </a:r>
            <a:endParaRPr lang="de-DE" sz="1600" dirty="0"/>
          </a:p>
          <a:p>
            <a:endParaRPr lang="de-DE" sz="1600" dirty="0"/>
          </a:p>
          <a:p>
            <a:endParaRPr lang="de-DE" dirty="0"/>
          </a:p>
        </p:txBody>
      </p:sp>
      <p:pic>
        <p:nvPicPr>
          <p:cNvPr id="1026" name="Picture 2"/>
          <p:cNvPicPr>
            <a:picLocks noChangeAspect="1" noChangeArrowheads="1"/>
          </p:cNvPicPr>
          <p:nvPr/>
        </p:nvPicPr>
        <p:blipFill>
          <a:blip r:embed="rId2" cstate="print"/>
          <a:srcRect/>
          <a:stretch>
            <a:fillRect/>
          </a:stretch>
        </p:blipFill>
        <p:spPr bwMode="auto">
          <a:xfrm>
            <a:off x="1424608" y="1844824"/>
            <a:ext cx="7848872" cy="1675855"/>
          </a:xfrm>
          <a:prstGeom prst="rect">
            <a:avLst/>
          </a:prstGeom>
          <a:noFill/>
          <a:ln w="9525">
            <a:noFill/>
            <a:miter lim="800000"/>
            <a:headEnd/>
            <a:tailEnd/>
          </a:ln>
        </p:spPr>
      </p:pic>
      <p:sp>
        <p:nvSpPr>
          <p:cNvPr id="5" name="Text Box 794"/>
          <p:cNvSpPr txBox="1">
            <a:spLocks noChangeArrowheads="1"/>
          </p:cNvSpPr>
          <p:nvPr/>
        </p:nvSpPr>
        <p:spPr bwMode="auto">
          <a:xfrm>
            <a:off x="8481392" y="3501008"/>
            <a:ext cx="886781" cy="246221"/>
          </a:xfrm>
          <a:prstGeom prst="rect">
            <a:avLst/>
          </a:prstGeom>
          <a:noFill/>
          <a:ln w="9525">
            <a:noFill/>
            <a:miter lim="800000"/>
            <a:headEnd/>
            <a:tailEnd/>
          </a:ln>
        </p:spPr>
        <p:txBody>
          <a:bodyPr wrap="none">
            <a:spAutoFit/>
          </a:bodyPr>
          <a:lstStyle/>
          <a:p>
            <a:r>
              <a:rPr lang="de-DE" sz="1000" dirty="0">
                <a:latin typeface="Arial Unicode MS" pitchFamily="34" charset="-128"/>
                <a:ea typeface="Arial Unicode MS" pitchFamily="34" charset="-128"/>
                <a:cs typeface="Arial Unicode MS" pitchFamily="34" charset="-128"/>
              </a:rPr>
              <a:t>Quelle: UBA</a:t>
            </a:r>
          </a:p>
        </p:txBody>
      </p:sp>
    </p:spTree>
  </p:cSld>
  <p:clrMapOvr>
    <a:masterClrMapping/>
  </p:clrMapOvr>
  <p:transition spd="med">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Energiemanagement</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Wichtige Ziele bei der Einführung von </a:t>
            </a:r>
            <a:r>
              <a:rPr lang="de-DE" dirty="0" err="1"/>
              <a:t>EnMS</a:t>
            </a:r>
            <a:endParaRPr lang="de-DE" dirty="0"/>
          </a:p>
          <a:p>
            <a:pPr lvl="1">
              <a:buClr>
                <a:schemeClr val="accent1"/>
              </a:buClr>
              <a:buFont typeface="Courier New" panose="02070309020205020404" pitchFamily="49" charset="0"/>
              <a:buChar char="o"/>
            </a:pPr>
            <a:r>
              <a:rPr lang="de-DE" dirty="0"/>
              <a:t>Definition einer unternehmensspezifischen Energiepolitik</a:t>
            </a:r>
          </a:p>
          <a:p>
            <a:pPr lvl="1">
              <a:buClr>
                <a:schemeClr val="accent1"/>
              </a:buClr>
              <a:buFont typeface="Courier New" panose="02070309020205020404" pitchFamily="49" charset="0"/>
              <a:buChar char="o"/>
            </a:pPr>
            <a:r>
              <a:rPr lang="de-DE" dirty="0"/>
              <a:t>Wille zur Verbesserung der Energiebilanz</a:t>
            </a:r>
          </a:p>
          <a:p>
            <a:pPr lvl="1">
              <a:buClr>
                <a:schemeClr val="accent1"/>
              </a:buClr>
              <a:buFont typeface="Courier New" panose="02070309020205020404" pitchFamily="49" charset="0"/>
              <a:buChar char="o"/>
            </a:pPr>
            <a:r>
              <a:rPr lang="de-DE" dirty="0"/>
              <a:t>Identifikation, Überwachen und Messung von Faktoren, die den Energieverbrauch beeinflussen</a:t>
            </a:r>
          </a:p>
          <a:p>
            <a:pPr lvl="1">
              <a:buClr>
                <a:schemeClr val="accent1"/>
              </a:buClr>
              <a:buFont typeface="Courier New" panose="02070309020205020404" pitchFamily="49" charset="0"/>
              <a:buChar char="o"/>
            </a:pPr>
            <a:r>
              <a:rPr lang="de-DE" dirty="0"/>
              <a:t>Ausarbeitung eines Energiemanagementprogramms auf Basis der Energiepolitik mit Merkmalen der kontinuierlichen Verbesserung</a:t>
            </a:r>
          </a:p>
          <a:p>
            <a:endParaRPr lang="de-DE" dirty="0"/>
          </a:p>
          <a:p>
            <a:pPr marL="0" indent="0">
              <a:buNone/>
            </a:pPr>
            <a:endParaRPr lang="de-DE" dirty="0"/>
          </a:p>
          <a:p>
            <a:endParaRPr lang="de-DE" dirty="0"/>
          </a:p>
        </p:txBody>
      </p:sp>
    </p:spTree>
  </p:cSld>
  <p:clrMapOvr>
    <a:masterClrMapping/>
  </p:clrMapOvr>
  <p:transition spd="med">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Ablauf: PDCA-Zyklus </a:t>
            </a:r>
            <a:br>
              <a:rPr lang="de-DE" dirty="0"/>
            </a:br>
            <a:r>
              <a:rPr lang="de-DE" dirty="0"/>
              <a:t>(Plan–Do–Check–</a:t>
            </a:r>
            <a:r>
              <a:rPr lang="de-DE" dirty="0" err="1"/>
              <a:t>Act</a:t>
            </a:r>
            <a:r>
              <a:rPr lang="de-DE" dirty="0"/>
              <a:t>)</a:t>
            </a:r>
            <a:br>
              <a:rPr lang="de-DE" dirty="0"/>
            </a:br>
            <a:endParaRPr lang="de-DE" sz="1600" dirty="0"/>
          </a:p>
        </p:txBody>
      </p:sp>
      <p:pic>
        <p:nvPicPr>
          <p:cNvPr id="5" name="Picture 3"/>
          <p:cNvPicPr>
            <a:picLocks noChangeAspect="1" noChangeArrowheads="1"/>
          </p:cNvPicPr>
          <p:nvPr/>
        </p:nvPicPr>
        <p:blipFill>
          <a:blip r:embed="rId2" cstate="print"/>
          <a:srcRect/>
          <a:stretch>
            <a:fillRect/>
          </a:stretch>
        </p:blipFill>
        <p:spPr bwMode="auto">
          <a:xfrm>
            <a:off x="2720752" y="2041482"/>
            <a:ext cx="4238792" cy="3979806"/>
          </a:xfrm>
          <a:prstGeom prst="rect">
            <a:avLst/>
          </a:prstGeom>
          <a:noFill/>
          <a:ln w="9525">
            <a:noFill/>
            <a:round/>
            <a:headEnd/>
            <a:tailEnd/>
          </a:ln>
        </p:spPr>
      </p:pic>
      <p:sp>
        <p:nvSpPr>
          <p:cNvPr id="7" name="Text Box 4"/>
          <p:cNvSpPr txBox="1">
            <a:spLocks noChangeArrowheads="1"/>
          </p:cNvSpPr>
          <p:nvPr/>
        </p:nvSpPr>
        <p:spPr bwMode="auto">
          <a:xfrm>
            <a:off x="2720752" y="1971006"/>
            <a:ext cx="4238792" cy="3979806"/>
          </a:xfrm>
          <a:prstGeom prst="rect">
            <a:avLst/>
          </a:prstGeom>
          <a:noFill/>
          <a:ln w="9525">
            <a:noFill/>
            <a:round/>
            <a:headEnd/>
            <a:tailEnd/>
          </a:ln>
        </p:spPr>
        <p:txBody>
          <a:bodyPr wrap="none" anchor="ctr"/>
          <a:lstStyle/>
          <a:p>
            <a:endParaRPr lang="de-DE"/>
          </a:p>
        </p:txBody>
      </p:sp>
    </p:spTree>
  </p:cSld>
  <p:clrMapOvr>
    <a:masterClrMapping/>
  </p:clrMapOvr>
  <p:transition spd="med">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None/>
            </a:pPr>
            <a:r>
              <a:rPr lang="de-DE" dirty="0"/>
              <a:t>	Planen (PLAN) </a:t>
            </a:r>
          </a:p>
          <a:p>
            <a:pPr lvl="1">
              <a:buClr>
                <a:schemeClr val="accent1"/>
              </a:buClr>
              <a:buFont typeface="Courier New" panose="02070309020205020404" pitchFamily="49" charset="0"/>
              <a:buChar char="o"/>
            </a:pPr>
            <a:r>
              <a:rPr lang="de-DE" dirty="0"/>
              <a:t>Datenerfassung</a:t>
            </a:r>
          </a:p>
          <a:p>
            <a:pPr lvl="1">
              <a:buClr>
                <a:schemeClr val="accent1"/>
              </a:buClr>
              <a:buFont typeface="Courier New" panose="02070309020205020404" pitchFamily="49" charset="0"/>
              <a:buChar char="o"/>
            </a:pPr>
            <a:r>
              <a:rPr lang="de-DE" dirty="0"/>
              <a:t>Aufarbeitung &amp; Dokumentation</a:t>
            </a:r>
          </a:p>
          <a:p>
            <a:pPr lvl="1">
              <a:buClr>
                <a:schemeClr val="accent1"/>
              </a:buClr>
              <a:buFont typeface="Courier New" panose="02070309020205020404" pitchFamily="49" charset="0"/>
              <a:buChar char="o"/>
            </a:pPr>
            <a:r>
              <a:rPr lang="de-DE" dirty="0"/>
              <a:t>Gesetzliche Vorschriften</a:t>
            </a:r>
          </a:p>
          <a:p>
            <a:pPr lvl="1">
              <a:buClr>
                <a:schemeClr val="accent1"/>
              </a:buClr>
              <a:buFont typeface="Courier New" panose="02070309020205020404" pitchFamily="49" charset="0"/>
              <a:buChar char="o"/>
            </a:pPr>
            <a:r>
              <a:rPr lang="de-DE" dirty="0"/>
              <a:t>Energieziele</a:t>
            </a:r>
          </a:p>
          <a:p>
            <a:pPr lvl="1">
              <a:buClr>
                <a:schemeClr val="accent1"/>
              </a:buClr>
              <a:buFont typeface="Courier New" panose="02070309020205020404" pitchFamily="49" charset="0"/>
              <a:buChar char="o"/>
            </a:pPr>
            <a:r>
              <a:rPr lang="de-DE" dirty="0"/>
              <a:t>Energiemanagementprogramm &amp; Aktionsplan</a:t>
            </a:r>
          </a:p>
          <a:p>
            <a:endParaRPr lang="de-DE" sz="1600" dirty="0"/>
          </a:p>
          <a:p>
            <a:endParaRPr lang="de-DE" sz="1600" dirty="0"/>
          </a:p>
          <a:p>
            <a:endParaRPr lang="de-DE" dirty="0"/>
          </a:p>
        </p:txBody>
      </p:sp>
    </p:spTree>
  </p:cSld>
  <p:clrMapOvr>
    <a:masterClrMapping/>
  </p:clrMapOvr>
  <p:transition spd="med">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Ausgangspunkt CO2-Vermeidungskosten</a:t>
            </a:r>
          </a:p>
        </p:txBody>
      </p:sp>
      <p:pic>
        <p:nvPicPr>
          <p:cNvPr id="5" name="Picture 5"/>
          <p:cNvPicPr>
            <a:picLocks noChangeAspect="1" noChangeArrowheads="1"/>
          </p:cNvPicPr>
          <p:nvPr/>
        </p:nvPicPr>
        <p:blipFill>
          <a:blip r:embed="rId2" cstate="print"/>
          <a:srcRect/>
          <a:stretch>
            <a:fillRect/>
          </a:stretch>
        </p:blipFill>
        <p:spPr bwMode="auto">
          <a:xfrm>
            <a:off x="1254622" y="1268784"/>
            <a:ext cx="6794722" cy="4992041"/>
          </a:xfrm>
          <a:prstGeom prst="rect">
            <a:avLst/>
          </a:prstGeom>
          <a:noFill/>
          <a:ln w="9525">
            <a:noFill/>
            <a:miter lim="800000"/>
            <a:headEnd/>
            <a:tailEnd/>
          </a:ln>
        </p:spPr>
      </p:pic>
    </p:spTree>
  </p:cSld>
  <p:clrMapOvr>
    <a:masterClrMapping/>
  </p:clrMapOvr>
  <p:transition spd="med">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None/>
            </a:pPr>
            <a:r>
              <a:rPr lang="de-DE" dirty="0"/>
              <a:t>	Umsetzen (DO) </a:t>
            </a:r>
          </a:p>
          <a:p>
            <a:pPr lvl="1">
              <a:buClr>
                <a:schemeClr val="accent1"/>
              </a:buClr>
              <a:buFont typeface="Courier New" panose="02070309020205020404" pitchFamily="49" charset="0"/>
              <a:buChar char="o"/>
            </a:pPr>
            <a:r>
              <a:rPr lang="de-DE" dirty="0"/>
              <a:t>Ressourcen</a:t>
            </a:r>
          </a:p>
          <a:p>
            <a:pPr lvl="1">
              <a:buClr>
                <a:schemeClr val="accent1"/>
              </a:buClr>
              <a:buFont typeface="Courier New" panose="02070309020205020404" pitchFamily="49" charset="0"/>
              <a:buChar char="o"/>
            </a:pPr>
            <a:r>
              <a:rPr lang="de-DE" dirty="0"/>
              <a:t>Sensibilisierung &amp; Training</a:t>
            </a:r>
          </a:p>
          <a:p>
            <a:pPr lvl="1">
              <a:buClr>
                <a:schemeClr val="accent1"/>
              </a:buClr>
              <a:buFont typeface="Courier New" panose="02070309020205020404" pitchFamily="49" charset="0"/>
              <a:buChar char="o"/>
            </a:pPr>
            <a:r>
              <a:rPr lang="de-DE" dirty="0"/>
              <a:t>Kommunikation</a:t>
            </a:r>
          </a:p>
          <a:p>
            <a:pPr lvl="1">
              <a:buClr>
                <a:schemeClr val="accent1"/>
              </a:buClr>
              <a:buFont typeface="Courier New" panose="02070309020205020404" pitchFamily="49" charset="0"/>
              <a:buChar char="o"/>
            </a:pPr>
            <a:r>
              <a:rPr lang="de-DE" dirty="0"/>
              <a:t>Dokumentation</a:t>
            </a:r>
          </a:p>
          <a:p>
            <a:pPr lvl="1">
              <a:buClr>
                <a:schemeClr val="accent1"/>
              </a:buClr>
              <a:buFont typeface="Courier New" panose="02070309020205020404" pitchFamily="49" charset="0"/>
              <a:buChar char="o"/>
            </a:pPr>
            <a:r>
              <a:rPr lang="de-DE" dirty="0"/>
              <a:t>Ablauflenkung</a:t>
            </a:r>
          </a:p>
          <a:p>
            <a:endParaRPr lang="de-DE" sz="1600" dirty="0"/>
          </a:p>
          <a:p>
            <a:endParaRPr lang="de-DE" dirty="0"/>
          </a:p>
        </p:txBody>
      </p:sp>
    </p:spTree>
  </p:cSld>
  <p:clrMapOvr>
    <a:masterClrMapping/>
  </p:clrMapOvr>
  <p:transition spd="med">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None/>
            </a:pPr>
            <a:r>
              <a:rPr lang="de-DE" dirty="0"/>
              <a:t>	Kontrollieren (CHECK) </a:t>
            </a:r>
          </a:p>
          <a:p>
            <a:pPr lvl="1">
              <a:buClr>
                <a:schemeClr val="accent1"/>
              </a:buClr>
              <a:buFont typeface="Courier New" panose="02070309020205020404" pitchFamily="49" charset="0"/>
              <a:buChar char="o"/>
            </a:pPr>
            <a:r>
              <a:rPr lang="de-DE" dirty="0"/>
              <a:t>Überwachung &amp; Messung</a:t>
            </a:r>
          </a:p>
          <a:p>
            <a:pPr lvl="1">
              <a:buClr>
                <a:schemeClr val="accent1"/>
              </a:buClr>
              <a:buFont typeface="Courier New" panose="02070309020205020404" pitchFamily="49" charset="0"/>
              <a:buChar char="o"/>
            </a:pPr>
            <a:r>
              <a:rPr lang="de-DE" dirty="0"/>
              <a:t>Einhaltung von Rechtsvorschriften</a:t>
            </a:r>
          </a:p>
          <a:p>
            <a:pPr lvl="1">
              <a:buClr>
                <a:schemeClr val="accent1"/>
              </a:buClr>
              <a:buFont typeface="Courier New" panose="02070309020205020404" pitchFamily="49" charset="0"/>
              <a:buChar char="o"/>
            </a:pPr>
            <a:r>
              <a:rPr lang="de-DE" dirty="0"/>
              <a:t>Nichtkonformität, Korrektur &amp; Vorbeugungsmaßnahmen</a:t>
            </a:r>
          </a:p>
          <a:p>
            <a:pPr lvl="1">
              <a:buClr>
                <a:schemeClr val="accent1"/>
              </a:buClr>
              <a:buFont typeface="Courier New" panose="02070309020205020404" pitchFamily="49" charset="0"/>
              <a:buChar char="o"/>
            </a:pPr>
            <a:r>
              <a:rPr lang="de-DE" dirty="0"/>
              <a:t>Planung &amp; Strukturierung der Dokumentation</a:t>
            </a:r>
          </a:p>
          <a:p>
            <a:pPr lvl="1">
              <a:buClr>
                <a:schemeClr val="accent1"/>
              </a:buClr>
              <a:buFont typeface="Courier New" panose="02070309020205020404" pitchFamily="49" charset="0"/>
              <a:buChar char="o"/>
            </a:pPr>
            <a:r>
              <a:rPr lang="de-DE" dirty="0"/>
              <a:t>Interne Audits</a:t>
            </a:r>
          </a:p>
          <a:p>
            <a:endParaRPr lang="de-DE" sz="1600" dirty="0"/>
          </a:p>
          <a:p>
            <a:endParaRPr lang="de-DE" dirty="0"/>
          </a:p>
        </p:txBody>
      </p:sp>
    </p:spTree>
  </p:cSld>
  <p:clrMapOvr>
    <a:masterClrMapping/>
  </p:clrMapOvr>
  <p:transition spd="med">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None/>
            </a:pPr>
            <a:r>
              <a:rPr lang="de-DE" dirty="0"/>
              <a:t>	Handeln (ACT) </a:t>
            </a:r>
          </a:p>
          <a:p>
            <a:pPr lvl="1">
              <a:buClr>
                <a:schemeClr val="accent1"/>
              </a:buClr>
              <a:buFont typeface="Courier New" panose="02070309020205020404" pitchFamily="49" charset="0"/>
              <a:buChar char="o"/>
            </a:pPr>
            <a:r>
              <a:rPr lang="de-DE" dirty="0"/>
              <a:t>Überprüfung durch die Geschäftsleitung</a:t>
            </a:r>
            <a:br>
              <a:rPr lang="de-DE" dirty="0"/>
            </a:br>
            <a:r>
              <a:rPr lang="de-DE" dirty="0"/>
              <a:t>(Management-Review)</a:t>
            </a:r>
          </a:p>
          <a:p>
            <a:pPr lvl="1">
              <a:buClr>
                <a:schemeClr val="accent1"/>
              </a:buClr>
              <a:buFont typeface="Courier New" panose="02070309020205020404" pitchFamily="49" charset="0"/>
              <a:buChar char="o"/>
            </a:pPr>
            <a:r>
              <a:rPr lang="de-DE" dirty="0"/>
              <a:t>Verbesserungsmaßnahmen</a:t>
            </a:r>
          </a:p>
          <a:p>
            <a:endParaRPr lang="de-DE" dirty="0"/>
          </a:p>
        </p:txBody>
      </p:sp>
    </p:spTree>
  </p:cSld>
  <p:clrMapOvr>
    <a:masterClrMapping/>
  </p:clrMapOvr>
  <p:transition spd="med">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Plan – Do – Check – </a:t>
            </a:r>
            <a:r>
              <a:rPr lang="de-DE" dirty="0" err="1"/>
              <a:t>Act</a:t>
            </a:r>
            <a:br>
              <a:rPr lang="de-DE" dirty="0"/>
            </a:br>
            <a:endParaRPr lang="de-DE" sz="1600" dirty="0"/>
          </a:p>
        </p:txBody>
      </p:sp>
      <p:pic>
        <p:nvPicPr>
          <p:cNvPr id="5" name="Picture 3"/>
          <p:cNvPicPr>
            <a:picLocks noChangeAspect="1" noChangeArrowheads="1"/>
          </p:cNvPicPr>
          <p:nvPr/>
        </p:nvPicPr>
        <p:blipFill>
          <a:blip r:embed="rId2" cstate="print"/>
          <a:srcRect/>
          <a:stretch>
            <a:fillRect/>
          </a:stretch>
        </p:blipFill>
        <p:spPr bwMode="auto">
          <a:xfrm>
            <a:off x="2720752" y="1971006"/>
            <a:ext cx="4238792" cy="3979806"/>
          </a:xfrm>
          <a:prstGeom prst="rect">
            <a:avLst/>
          </a:prstGeom>
          <a:noFill/>
          <a:ln w="9525">
            <a:noFill/>
            <a:round/>
            <a:headEnd/>
            <a:tailEnd/>
          </a:ln>
        </p:spPr>
      </p:pic>
      <p:sp>
        <p:nvSpPr>
          <p:cNvPr id="7" name="Text Box 4"/>
          <p:cNvSpPr txBox="1">
            <a:spLocks noChangeArrowheads="1"/>
          </p:cNvSpPr>
          <p:nvPr/>
        </p:nvSpPr>
        <p:spPr bwMode="auto">
          <a:xfrm>
            <a:off x="2720752" y="1971006"/>
            <a:ext cx="4238792" cy="3979806"/>
          </a:xfrm>
          <a:prstGeom prst="rect">
            <a:avLst/>
          </a:prstGeom>
          <a:noFill/>
          <a:ln w="9525">
            <a:noFill/>
            <a:round/>
            <a:headEnd/>
            <a:tailEnd/>
          </a:ln>
        </p:spPr>
        <p:txBody>
          <a:bodyPr wrap="none" anchor="ctr"/>
          <a:lstStyle/>
          <a:p>
            <a:endParaRPr lang="de-DE"/>
          </a:p>
        </p:txBody>
      </p:sp>
      <p:sp>
        <p:nvSpPr>
          <p:cNvPr id="8" name="Rad 7"/>
          <p:cNvSpPr/>
          <p:nvPr/>
        </p:nvSpPr>
        <p:spPr>
          <a:xfrm>
            <a:off x="3152800" y="2348880"/>
            <a:ext cx="3384376" cy="3384376"/>
          </a:xfrm>
          <a:prstGeom prst="donut">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Tree>
  </p:cSld>
  <p:clrMapOvr>
    <a:masterClrMapping/>
  </p:clrMapOvr>
  <p:transition spd="med">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DIN EN 16 001</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stetige Kontrolle über alle energetischen Belange des Unternehmens</a:t>
            </a:r>
          </a:p>
          <a:p>
            <a:pPr>
              <a:buClr>
                <a:schemeClr val="accent1"/>
              </a:buClr>
              <a:buFont typeface="Courier New" panose="02070309020205020404" pitchFamily="49" charset="0"/>
              <a:buChar char="o"/>
            </a:pPr>
            <a:r>
              <a:rPr lang="de-DE" dirty="0"/>
              <a:t>kompatibel mit anderen Managementsystemen </a:t>
            </a:r>
            <a:br>
              <a:rPr lang="de-DE" dirty="0"/>
            </a:br>
            <a:r>
              <a:rPr lang="de-DE" dirty="0"/>
              <a:t>(z.B. DIN 9001)</a:t>
            </a:r>
          </a:p>
          <a:p>
            <a:pPr>
              <a:buClr>
                <a:schemeClr val="accent1"/>
              </a:buClr>
              <a:buFont typeface="Courier New" panose="02070309020205020404" pitchFamily="49" charset="0"/>
              <a:buChar char="o"/>
            </a:pPr>
            <a:r>
              <a:rPr lang="de-DE" dirty="0"/>
              <a:t>zielgerichtete Optimierungsmaßnahmen</a:t>
            </a:r>
          </a:p>
          <a:p>
            <a:pPr>
              <a:buClr>
                <a:schemeClr val="accent1"/>
              </a:buClr>
              <a:buFont typeface="Courier New" panose="02070309020205020404" pitchFamily="49" charset="0"/>
              <a:buChar char="o"/>
            </a:pPr>
            <a:r>
              <a:rPr lang="de-DE" dirty="0"/>
              <a:t>kontinuierlicher und kostenoptimierte Verbesserungen</a:t>
            </a:r>
          </a:p>
        </p:txBody>
      </p:sp>
    </p:spTree>
  </p:cSld>
  <p:clrMapOvr>
    <a:masterClrMapping/>
  </p:clrMapOvr>
  <p:transition spd="med">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Agenda</a:t>
            </a:r>
          </a:p>
        </p:txBody>
      </p:sp>
      <p:sp>
        <p:nvSpPr>
          <p:cNvPr id="6" name="Textplatzhalter 5"/>
          <p:cNvSpPr>
            <a:spLocks noGrp="1"/>
          </p:cNvSpPr>
          <p:nvPr>
            <p:ph type="body" sz="quarter" idx="10"/>
          </p:nvPr>
        </p:nvSpPr>
        <p:spPr/>
        <p:txBody>
          <a:bodyPr/>
          <a:lstStyle/>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Ausgangspunkt</a:t>
            </a:r>
          </a:p>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Handlungsoptionen</a:t>
            </a:r>
          </a:p>
          <a:p>
            <a:pPr>
              <a:spcBef>
                <a:spcPts val="0"/>
              </a:spcBef>
              <a:spcAft>
                <a:spcPts val="1200"/>
              </a:spcAft>
              <a:buClr>
                <a:schemeClr val="accent1"/>
              </a:buClr>
              <a:buFont typeface="Courier New" panose="02070309020205020404" pitchFamily="49" charset="0"/>
              <a:buChar char="o"/>
            </a:pPr>
            <a:r>
              <a:rPr lang="de-DE" dirty="0">
                <a:solidFill>
                  <a:schemeClr val="bg1">
                    <a:lumMod val="85000"/>
                  </a:schemeClr>
                </a:solidFill>
              </a:rPr>
              <a:t>Energiecontrolling, Energiemanagement</a:t>
            </a:r>
          </a:p>
          <a:p>
            <a:pPr>
              <a:buClr>
                <a:schemeClr val="accent1"/>
              </a:buClr>
              <a:buFont typeface="Courier New" panose="02070309020205020404" pitchFamily="49" charset="0"/>
              <a:buChar char="o"/>
            </a:pPr>
            <a:r>
              <a:rPr lang="de-DE" dirty="0"/>
              <a:t>Kennzahlen</a:t>
            </a:r>
          </a:p>
        </p:txBody>
      </p:sp>
    </p:spTree>
  </p:cSld>
  <p:clrMapOvr>
    <a:masterClrMapping/>
  </p:clrMapOvr>
  <p:transition spd="med">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Kennzahlen</a:t>
            </a:r>
            <a:endParaRPr lang="de-DE" i="1" dirty="0"/>
          </a:p>
        </p:txBody>
      </p:sp>
      <p:sp>
        <p:nvSpPr>
          <p:cNvPr id="6" name="Textplatzhalter 5"/>
          <p:cNvSpPr>
            <a:spLocks noGrp="1"/>
          </p:cNvSpPr>
          <p:nvPr>
            <p:ph type="body" sz="quarter" idx="10"/>
          </p:nvPr>
        </p:nvSpPr>
        <p:spPr/>
        <p:txBody>
          <a:bodyPr>
            <a:normAutofit fontScale="92500"/>
          </a:bodyPr>
          <a:lstStyle/>
          <a:p>
            <a:pPr>
              <a:buClr>
                <a:schemeClr val="accent1"/>
              </a:buClr>
              <a:buFont typeface="Courier New" panose="02070309020205020404" pitchFamily="49" charset="0"/>
              <a:buChar char="o"/>
            </a:pPr>
            <a:r>
              <a:rPr lang="de-DE" dirty="0"/>
              <a:t>Kennzahlen…</a:t>
            </a:r>
          </a:p>
          <a:p>
            <a:pPr>
              <a:buNone/>
            </a:pPr>
            <a:r>
              <a:rPr lang="de-DE" dirty="0"/>
              <a:t>	…zeigen spezifische Daten in Relation auf Bezugsgrößen</a:t>
            </a:r>
          </a:p>
          <a:p>
            <a:pPr>
              <a:buNone/>
            </a:pPr>
            <a:r>
              <a:rPr lang="de-DE" dirty="0"/>
              <a:t>	…bietet dir Möglichkeit eines Branchenvergleichs (</a:t>
            </a:r>
            <a:r>
              <a:rPr lang="de-DE" dirty="0" err="1"/>
              <a:t>Benchmarking</a:t>
            </a:r>
            <a:r>
              <a:rPr lang="de-DE" dirty="0"/>
              <a:t>)</a:t>
            </a:r>
          </a:p>
          <a:p>
            <a:pPr>
              <a:buNone/>
            </a:pPr>
            <a:r>
              <a:rPr lang="de-DE" dirty="0"/>
              <a:t>	…schafft dauerhafte Vergleichbarkeit bei sich ändernden Basisdaten</a:t>
            </a:r>
          </a:p>
          <a:p>
            <a:pPr>
              <a:buNone/>
            </a:pPr>
            <a:r>
              <a:rPr lang="de-DE" dirty="0"/>
              <a:t>	…bietet die Möglichkeit exakte Energieeinsparziele zu definieren</a:t>
            </a:r>
          </a:p>
          <a:p>
            <a:pPr>
              <a:buNone/>
            </a:pPr>
            <a:r>
              <a:rPr lang="de-DE" dirty="0"/>
              <a:t>	…vereinfachen den Entscheidungsprozess</a:t>
            </a:r>
          </a:p>
          <a:p>
            <a:pPr>
              <a:buNone/>
            </a:pPr>
            <a:r>
              <a:rPr lang="de-DE" dirty="0"/>
              <a:t>	</a:t>
            </a:r>
          </a:p>
          <a:p>
            <a:endParaRPr lang="de-DE" dirty="0"/>
          </a:p>
          <a:p>
            <a:endParaRPr lang="de-DE" dirty="0"/>
          </a:p>
        </p:txBody>
      </p:sp>
    </p:spTree>
  </p:cSld>
  <p:clrMapOvr>
    <a:masterClrMapping/>
  </p:clrMapOvr>
  <p:transition spd="med">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Kennzahlen</a:t>
            </a:r>
            <a:endParaRPr lang="de-DE" i="1" dirty="0"/>
          </a:p>
        </p:txBody>
      </p:sp>
      <p:sp>
        <p:nvSpPr>
          <p:cNvPr id="6" name="Textplatzhalter 5"/>
          <p:cNvSpPr>
            <a:spLocks noGrp="1"/>
          </p:cNvSpPr>
          <p:nvPr>
            <p:ph type="body" sz="quarter" idx="10"/>
          </p:nvPr>
        </p:nvSpPr>
        <p:spPr/>
        <p:txBody>
          <a:bodyPr>
            <a:normAutofit fontScale="92500" lnSpcReduction="20000"/>
          </a:bodyPr>
          <a:lstStyle/>
          <a:p>
            <a:pPr>
              <a:buClr>
                <a:schemeClr val="accent1"/>
              </a:buClr>
              <a:buFont typeface="Courier New" panose="02070309020205020404" pitchFamily="49" charset="0"/>
              <a:buChar char="o"/>
            </a:pPr>
            <a:r>
              <a:rPr lang="de-DE" dirty="0"/>
              <a:t>IST-Zustand darstellen</a:t>
            </a:r>
          </a:p>
          <a:p>
            <a:pPr lvl="1">
              <a:buClr>
                <a:schemeClr val="accent1"/>
              </a:buClr>
              <a:buFont typeface="Courier New" panose="02070309020205020404" pitchFamily="49" charset="0"/>
              <a:buChar char="o"/>
            </a:pPr>
            <a:r>
              <a:rPr lang="de-DE" dirty="0"/>
              <a:t>Einmalige Kennzahlenerhebung</a:t>
            </a:r>
          </a:p>
          <a:p>
            <a:pPr lvl="1">
              <a:buClr>
                <a:schemeClr val="accent1"/>
              </a:buClr>
              <a:buFont typeface="Courier New" panose="02070309020205020404" pitchFamily="49" charset="0"/>
              <a:buChar char="o"/>
            </a:pPr>
            <a:r>
              <a:rPr lang="de-DE" dirty="0"/>
              <a:t>Schafft Klarheit über die aktuelle Unternehmenssituation</a:t>
            </a:r>
          </a:p>
          <a:p>
            <a:pPr lvl="1">
              <a:buClr>
                <a:schemeClr val="accent1"/>
              </a:buClr>
              <a:buFont typeface="Courier New" panose="02070309020205020404" pitchFamily="49" charset="0"/>
              <a:buChar char="o"/>
            </a:pPr>
            <a:r>
              <a:rPr lang="de-DE" dirty="0"/>
              <a:t>Grundlage für Verbesserungen</a:t>
            </a:r>
          </a:p>
          <a:p>
            <a:pPr lvl="1"/>
            <a:endParaRPr lang="de-DE" dirty="0"/>
          </a:p>
          <a:p>
            <a:pPr>
              <a:buClr>
                <a:schemeClr val="accent1"/>
              </a:buClr>
              <a:buFont typeface="Courier New" panose="02070309020205020404" pitchFamily="49" charset="0"/>
              <a:buChar char="o"/>
            </a:pPr>
            <a:r>
              <a:rPr lang="de-DE" sz="2100" dirty="0"/>
              <a:t>Zeitreihenanalyse durchführen</a:t>
            </a:r>
          </a:p>
          <a:p>
            <a:pPr lvl="1">
              <a:buClr>
                <a:schemeClr val="accent1"/>
              </a:buClr>
              <a:buFont typeface="Courier New" panose="02070309020205020404" pitchFamily="49" charset="0"/>
              <a:buChar char="o"/>
            </a:pPr>
            <a:r>
              <a:rPr lang="de-DE" dirty="0"/>
              <a:t>Regelmäßige Kennzahlenerhebungen </a:t>
            </a:r>
          </a:p>
          <a:p>
            <a:pPr lvl="1">
              <a:buClr>
                <a:schemeClr val="accent1"/>
              </a:buClr>
              <a:buFont typeface="Courier New" panose="02070309020205020404" pitchFamily="49" charset="0"/>
              <a:buChar char="o"/>
            </a:pPr>
            <a:r>
              <a:rPr lang="de-DE" dirty="0"/>
              <a:t>Veränderungen im zeitlichen Verlauf</a:t>
            </a:r>
          </a:p>
          <a:p>
            <a:pPr lvl="1">
              <a:buClr>
                <a:schemeClr val="accent1"/>
              </a:buClr>
              <a:buFont typeface="Courier New" panose="02070309020205020404" pitchFamily="49" charset="0"/>
              <a:buChar char="o"/>
            </a:pPr>
            <a:r>
              <a:rPr lang="de-DE" dirty="0"/>
              <a:t>Entwicklung kann nachverfolgt werden</a:t>
            </a:r>
          </a:p>
          <a:p>
            <a:pPr lvl="1">
              <a:buClr>
                <a:schemeClr val="accent1"/>
              </a:buClr>
              <a:buFont typeface="Courier New" panose="02070309020205020404" pitchFamily="49" charset="0"/>
              <a:buChar char="o"/>
            </a:pPr>
            <a:r>
              <a:rPr lang="de-DE" dirty="0"/>
              <a:t>Maßnahmen können auf Wirkung hin kontrolliert werden</a:t>
            </a:r>
          </a:p>
          <a:p>
            <a:endParaRPr lang="de-DE" dirty="0"/>
          </a:p>
          <a:p>
            <a:endParaRPr lang="de-DE" dirty="0"/>
          </a:p>
          <a:p>
            <a:endParaRPr lang="de-DE" dirty="0"/>
          </a:p>
        </p:txBody>
      </p:sp>
    </p:spTree>
  </p:cSld>
  <p:clrMapOvr>
    <a:masterClrMapping/>
  </p:clrMapOvr>
  <p:transition spd="med">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Kennzahlen</a:t>
            </a:r>
            <a:endParaRPr lang="de-DE" i="1" dirty="0"/>
          </a:p>
        </p:txBody>
      </p:sp>
      <p:sp>
        <p:nvSpPr>
          <p:cNvPr id="6" name="Textplatzhalter 5"/>
          <p:cNvSpPr>
            <a:spLocks noGrp="1"/>
          </p:cNvSpPr>
          <p:nvPr>
            <p:ph type="body" sz="quarter" idx="10"/>
          </p:nvPr>
        </p:nvSpPr>
        <p:spPr>
          <a:xfrm>
            <a:off x="776536" y="1268760"/>
            <a:ext cx="8280920" cy="3529013"/>
          </a:xfrm>
        </p:spPr>
        <p:txBody>
          <a:bodyPr>
            <a:normAutofit fontScale="92500" lnSpcReduction="10000"/>
          </a:bodyPr>
          <a:lstStyle/>
          <a:p>
            <a:pPr>
              <a:buClr>
                <a:schemeClr val="accent1"/>
              </a:buClr>
              <a:buFont typeface="Courier New" panose="02070309020205020404" pitchFamily="49" charset="0"/>
              <a:buChar char="o"/>
            </a:pPr>
            <a:r>
              <a:rPr lang="de-DE" dirty="0"/>
              <a:t>Kennzahlen bilden verschiedene unternehmensrelevante Tatbestände ab</a:t>
            </a:r>
          </a:p>
          <a:p>
            <a:pPr lvl="1">
              <a:buClr>
                <a:schemeClr val="accent1"/>
              </a:buClr>
              <a:buFont typeface="Courier New" panose="02070309020205020404" pitchFamily="49" charset="0"/>
              <a:buChar char="o"/>
            </a:pPr>
            <a:r>
              <a:rPr lang="de-DE" dirty="0"/>
              <a:t>Spezifischer Energieverbrauch</a:t>
            </a:r>
            <a:br>
              <a:rPr lang="de-DE" dirty="0"/>
            </a:br>
            <a:r>
              <a:rPr lang="de-DE" dirty="0"/>
              <a:t>(z.B. Energieverbrauch/ Umsatz; Energieverbrauch/ Mitarbeiter; Energieverbrauch/ Produktionseinheit)</a:t>
            </a:r>
          </a:p>
          <a:p>
            <a:pPr lvl="1">
              <a:buClr>
                <a:schemeClr val="accent1"/>
              </a:buClr>
              <a:buFont typeface="Courier New" panose="02070309020205020404" pitchFamily="49" charset="0"/>
              <a:buChar char="o"/>
            </a:pPr>
            <a:r>
              <a:rPr lang="de-DE" dirty="0"/>
              <a:t>Spezifische Energiekosten</a:t>
            </a:r>
            <a:br>
              <a:rPr lang="de-DE" dirty="0"/>
            </a:br>
            <a:r>
              <a:rPr lang="de-DE" dirty="0"/>
              <a:t>(z.B. Energiekosten/ Umsatz; Energiekosten/ Mitarbeiter; Energiekosten/ Produktionseinheit)</a:t>
            </a:r>
          </a:p>
          <a:p>
            <a:pPr lvl="1">
              <a:buClr>
                <a:schemeClr val="accent1"/>
              </a:buClr>
              <a:buFont typeface="Courier New" panose="02070309020205020404" pitchFamily="49" charset="0"/>
              <a:buChar char="o"/>
            </a:pPr>
            <a:r>
              <a:rPr lang="de-DE" dirty="0"/>
              <a:t>Relative Energieträgerkosten</a:t>
            </a:r>
            <a:br>
              <a:rPr lang="de-DE" dirty="0"/>
            </a:br>
            <a:r>
              <a:rPr lang="de-DE" dirty="0"/>
              <a:t>(z.B. Kosten Energieträger/ Gesamtenergieverbrauch)</a:t>
            </a:r>
          </a:p>
          <a:p>
            <a:pPr lvl="1">
              <a:buClr>
                <a:schemeClr val="accent1"/>
              </a:buClr>
              <a:buFont typeface="Courier New" panose="02070309020205020404" pitchFamily="49" charset="0"/>
              <a:buChar char="o"/>
            </a:pPr>
            <a:r>
              <a:rPr lang="de-DE" dirty="0"/>
              <a:t>Spezifischer Wärmeverbrauch</a:t>
            </a:r>
            <a:br>
              <a:rPr lang="de-DE" dirty="0"/>
            </a:br>
            <a:r>
              <a:rPr lang="de-DE" dirty="0"/>
              <a:t>(z.B. Wärmeverbrauch/ Produktionsfläche; Wärmeverbrauch/ Beschichtung)</a:t>
            </a:r>
          </a:p>
          <a:p>
            <a:pPr lvl="1">
              <a:buClr>
                <a:schemeClr val="accent1"/>
              </a:buClr>
              <a:buFont typeface="Courier New" panose="02070309020205020404" pitchFamily="49" charset="0"/>
              <a:buChar char="o"/>
            </a:pPr>
            <a:r>
              <a:rPr lang="de-DE" dirty="0"/>
              <a:t>Spezifische Wärmekosten</a:t>
            </a:r>
            <a:br>
              <a:rPr lang="de-DE" dirty="0"/>
            </a:br>
            <a:r>
              <a:rPr lang="de-DE" dirty="0"/>
              <a:t>(z.B. Wärmekosten/ Produktionsfläche)</a:t>
            </a:r>
          </a:p>
          <a:p>
            <a:endParaRPr lang="de-DE" dirty="0"/>
          </a:p>
          <a:p>
            <a:endParaRPr lang="de-DE" dirty="0"/>
          </a:p>
        </p:txBody>
      </p:sp>
    </p:spTree>
  </p:cSld>
  <p:clrMapOvr>
    <a:masterClrMapping/>
  </p:clrMapOvr>
  <p:transition spd="med">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Kennzahlen</a:t>
            </a:r>
          </a:p>
        </p:txBody>
      </p:sp>
      <p:sp>
        <p:nvSpPr>
          <p:cNvPr id="6" name="Textplatzhalter 5"/>
          <p:cNvSpPr>
            <a:spLocks noGrp="1"/>
          </p:cNvSpPr>
          <p:nvPr>
            <p:ph type="body" sz="quarter" idx="10"/>
          </p:nvPr>
        </p:nvSpPr>
        <p:spPr/>
        <p:txBody>
          <a:bodyPr/>
          <a:lstStyle/>
          <a:p>
            <a:pPr>
              <a:buNone/>
            </a:pPr>
            <a:r>
              <a:rPr lang="de-DE" dirty="0"/>
              <a:t>	Zwei grundsätzliche Entscheidungswege</a:t>
            </a:r>
          </a:p>
          <a:p>
            <a:pPr>
              <a:buClr>
                <a:schemeClr val="accent1"/>
              </a:buClr>
              <a:buFont typeface="Courier New" panose="02070309020205020404" pitchFamily="49" charset="0"/>
              <a:buChar char="o"/>
            </a:pPr>
            <a:r>
              <a:rPr lang="de-DE" dirty="0"/>
              <a:t>top-down:</a:t>
            </a:r>
            <a:br>
              <a:rPr lang="de-DE" dirty="0"/>
            </a:br>
            <a:r>
              <a:rPr lang="de-DE" sz="1600" dirty="0"/>
              <a:t>Energieverbrauch + Produktion </a:t>
            </a:r>
            <a:br>
              <a:rPr lang="de-DE" sz="1600" dirty="0"/>
            </a:br>
            <a:r>
              <a:rPr lang="de-DE" sz="1600" dirty="0"/>
              <a:t>(Bildung von Kennwerten)</a:t>
            </a:r>
            <a:endParaRPr lang="de-DE" dirty="0"/>
          </a:p>
          <a:p>
            <a:pPr>
              <a:buClr>
                <a:schemeClr val="accent1"/>
              </a:buClr>
              <a:buFont typeface="Courier New" panose="02070309020205020404" pitchFamily="49" charset="0"/>
              <a:buChar char="o"/>
            </a:pPr>
            <a:r>
              <a:rPr lang="de-DE" dirty="0" err="1"/>
              <a:t>bottom-up</a:t>
            </a:r>
            <a:r>
              <a:rPr lang="de-DE" dirty="0"/>
              <a:t>:</a:t>
            </a:r>
            <a:br>
              <a:rPr lang="de-DE" dirty="0"/>
            </a:br>
            <a:r>
              <a:rPr lang="de-DE" sz="1600" dirty="0"/>
              <a:t>Umsetzung der Maßnahmenvorschläge </a:t>
            </a:r>
            <a:br>
              <a:rPr lang="de-DE" sz="1600" dirty="0"/>
            </a:br>
            <a:r>
              <a:rPr lang="de-DE" sz="1600" dirty="0"/>
              <a:t>(berechnete oder gemessene Energieeinsparung einer Maßnahme)</a:t>
            </a:r>
          </a:p>
        </p:txBody>
      </p:sp>
    </p:spTree>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Ausgangspunkt CO2-Vermeidungskosten</a:t>
            </a:r>
          </a:p>
        </p:txBody>
      </p:sp>
      <p:pic>
        <p:nvPicPr>
          <p:cNvPr id="3" name="Picture 4"/>
          <p:cNvPicPr>
            <a:picLocks noChangeAspect="1" noChangeArrowheads="1"/>
          </p:cNvPicPr>
          <p:nvPr/>
        </p:nvPicPr>
        <p:blipFill>
          <a:blip r:embed="rId2" cstate="print"/>
          <a:srcRect/>
          <a:stretch>
            <a:fillRect/>
          </a:stretch>
        </p:blipFill>
        <p:spPr bwMode="auto">
          <a:xfrm>
            <a:off x="1258838" y="1266528"/>
            <a:ext cx="6790506" cy="4962464"/>
          </a:xfrm>
          <a:prstGeom prst="rect">
            <a:avLst/>
          </a:prstGeom>
          <a:noFill/>
          <a:ln w="9525">
            <a:noFill/>
            <a:miter lim="800000"/>
            <a:headEnd/>
            <a:tailEnd/>
          </a:ln>
        </p:spPr>
      </p:pic>
    </p:spTree>
  </p:cSld>
  <p:clrMapOvr>
    <a:masterClrMapping/>
  </p:clrMapOvr>
  <p:transition spd="med">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Kennzahlen</a:t>
            </a:r>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top-down:</a:t>
            </a:r>
          </a:p>
          <a:p>
            <a:pPr lvl="1">
              <a:buClr>
                <a:schemeClr val="accent1"/>
              </a:buClr>
              <a:buFont typeface="Courier New" panose="02070309020205020404" pitchFamily="49" charset="0"/>
              <a:buChar char="o"/>
            </a:pPr>
            <a:r>
              <a:rPr lang="de-DE" dirty="0"/>
              <a:t>Daten: </a:t>
            </a:r>
            <a:br>
              <a:rPr lang="de-DE" dirty="0"/>
            </a:br>
            <a:r>
              <a:rPr lang="de-DE" dirty="0"/>
              <a:t>- Produktionswerte (gewichtet) bzw. preisbereinigter (Real-)Umsatz</a:t>
            </a:r>
            <a:br>
              <a:rPr lang="de-DE" dirty="0"/>
            </a:br>
            <a:r>
              <a:rPr lang="de-DE" dirty="0"/>
              <a:t>- Energieverbrauch</a:t>
            </a:r>
            <a:br>
              <a:rPr lang="de-DE" dirty="0"/>
            </a:br>
            <a:r>
              <a:rPr lang="de-DE" dirty="0"/>
              <a:t>- Energieträgerspezifische Emissionswerte</a:t>
            </a:r>
          </a:p>
          <a:p>
            <a:pPr lvl="1">
              <a:buClr>
                <a:schemeClr val="accent1"/>
              </a:buClr>
              <a:buFont typeface="Courier New" panose="02070309020205020404" pitchFamily="49" charset="0"/>
              <a:buChar char="o"/>
            </a:pPr>
            <a:r>
              <a:rPr lang="de-DE" dirty="0"/>
              <a:t>Ergebnis:</a:t>
            </a:r>
            <a:br>
              <a:rPr lang="de-DE" dirty="0"/>
            </a:br>
            <a:r>
              <a:rPr lang="de-DE" dirty="0"/>
              <a:t>Gesamtenergie bzw. Gesamtemissionen bezogen auf den Gesamtproduktionswert bzw. Umsatz</a:t>
            </a:r>
          </a:p>
          <a:p>
            <a:pPr lvl="1">
              <a:buClr>
                <a:schemeClr val="accent1"/>
              </a:buClr>
              <a:buFont typeface="Courier New" panose="02070309020205020404" pitchFamily="49" charset="0"/>
              <a:buChar char="o"/>
            </a:pPr>
            <a:endParaRPr lang="de-DE" dirty="0"/>
          </a:p>
          <a:p>
            <a:pPr lvl="1">
              <a:buClr>
                <a:schemeClr val="accent1"/>
              </a:buClr>
              <a:buFont typeface="Courier New" panose="02070309020205020404" pitchFamily="49" charset="0"/>
              <a:buChar char="o"/>
            </a:pPr>
            <a:r>
              <a:rPr lang="de-DE" dirty="0"/>
              <a:t>Entscheidung:</a:t>
            </a:r>
            <a:br>
              <a:rPr lang="de-DE" dirty="0"/>
            </a:br>
            <a:r>
              <a:rPr lang="de-DE" b="1" dirty="0">
                <a:solidFill>
                  <a:srgbClr val="FF0000"/>
                </a:solidFill>
              </a:rPr>
              <a:t>Aufgrund von Kennzahlen</a:t>
            </a:r>
            <a:br>
              <a:rPr lang="de-DE" dirty="0"/>
            </a:br>
            <a:endParaRPr lang="de-DE" sz="1200" dirty="0"/>
          </a:p>
        </p:txBody>
      </p:sp>
    </p:spTree>
  </p:cSld>
  <p:clrMapOvr>
    <a:masterClrMapping/>
  </p:clrMapOvr>
  <p:transition spd="med">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Kennzahlen</a:t>
            </a:r>
            <a:endParaRPr lang="de-DE" i="1" dirty="0"/>
          </a:p>
        </p:txBody>
      </p:sp>
      <p:sp>
        <p:nvSpPr>
          <p:cNvPr id="6" name="Textplatzhalter 5"/>
          <p:cNvSpPr>
            <a:spLocks noGrp="1"/>
          </p:cNvSpPr>
          <p:nvPr>
            <p:ph type="body" sz="quarter" idx="10"/>
          </p:nvPr>
        </p:nvSpPr>
        <p:spPr/>
        <p:txBody>
          <a:bodyPr>
            <a:normAutofit fontScale="92500" lnSpcReduction="10000"/>
          </a:bodyPr>
          <a:lstStyle/>
          <a:p>
            <a:pPr>
              <a:buClr>
                <a:schemeClr val="accent1"/>
              </a:buClr>
              <a:buFont typeface="Courier New" panose="02070309020205020404" pitchFamily="49" charset="0"/>
              <a:buChar char="o"/>
            </a:pPr>
            <a:r>
              <a:rPr lang="de-DE" dirty="0" err="1"/>
              <a:t>bottom-up</a:t>
            </a:r>
            <a:r>
              <a:rPr lang="de-DE" dirty="0"/>
              <a:t>:</a:t>
            </a:r>
          </a:p>
          <a:p>
            <a:pPr lvl="1">
              <a:buClr>
                <a:schemeClr val="accent1"/>
              </a:buClr>
              <a:buFont typeface="Courier New" panose="02070309020205020404" pitchFamily="49" charset="0"/>
              <a:buChar char="o"/>
            </a:pPr>
            <a:r>
              <a:rPr lang="de-DE" dirty="0"/>
              <a:t>Daten:</a:t>
            </a:r>
            <a:br>
              <a:rPr lang="de-DE" dirty="0"/>
            </a:br>
            <a:r>
              <a:rPr lang="de-DE" dirty="0"/>
              <a:t>- Maßnahmenbeschreibung</a:t>
            </a:r>
            <a:br>
              <a:rPr lang="de-DE" dirty="0"/>
            </a:br>
            <a:r>
              <a:rPr lang="de-DE" dirty="0"/>
              <a:t>- Investitionsvolumen</a:t>
            </a:r>
            <a:br>
              <a:rPr lang="de-DE" dirty="0"/>
            </a:br>
            <a:r>
              <a:rPr lang="de-DE" dirty="0"/>
              <a:t>- </a:t>
            </a:r>
            <a:r>
              <a:rPr lang="de-DE" dirty="0" err="1"/>
              <a:t>Inbetriebnahmezeitpunkt</a:t>
            </a:r>
            <a:br>
              <a:rPr lang="de-DE" dirty="0"/>
            </a:br>
            <a:r>
              <a:rPr lang="de-DE" dirty="0"/>
              <a:t>- Energieeinsparung</a:t>
            </a:r>
            <a:br>
              <a:rPr lang="de-DE" dirty="0"/>
            </a:br>
            <a:r>
              <a:rPr lang="de-DE" dirty="0"/>
              <a:t>- Kalkulierte Energiekosteneinsparung</a:t>
            </a:r>
            <a:br>
              <a:rPr lang="de-DE" dirty="0"/>
            </a:br>
            <a:r>
              <a:rPr lang="de-DE" dirty="0"/>
              <a:t>- Angaben zur Wirtschaftlichkeit</a:t>
            </a:r>
          </a:p>
          <a:p>
            <a:pPr lvl="1">
              <a:buClr>
                <a:schemeClr val="accent1"/>
              </a:buClr>
              <a:buFont typeface="Courier New" panose="02070309020205020404" pitchFamily="49" charset="0"/>
              <a:buChar char="o"/>
            </a:pPr>
            <a:r>
              <a:rPr lang="de-DE" dirty="0"/>
              <a:t>Ergebnis:</a:t>
            </a:r>
            <a:br>
              <a:rPr lang="de-DE" dirty="0"/>
            </a:br>
            <a:r>
              <a:rPr lang="de-DE" dirty="0"/>
              <a:t>Aufsummierung möglicher Potenziale mit anschließender Definition von Maßnahmenbündeln</a:t>
            </a:r>
          </a:p>
          <a:p>
            <a:pPr lvl="1">
              <a:buClr>
                <a:schemeClr val="accent1"/>
              </a:buClr>
              <a:buFont typeface="Courier New" panose="02070309020205020404" pitchFamily="49" charset="0"/>
              <a:buChar char="o"/>
            </a:pPr>
            <a:endParaRPr lang="de-DE" dirty="0"/>
          </a:p>
          <a:p>
            <a:pPr lvl="1">
              <a:buClr>
                <a:schemeClr val="accent1"/>
              </a:buClr>
              <a:buFont typeface="Courier New" panose="02070309020205020404" pitchFamily="49" charset="0"/>
              <a:buChar char="o"/>
            </a:pPr>
            <a:r>
              <a:rPr lang="de-DE" dirty="0"/>
              <a:t>Entscheidung: </a:t>
            </a:r>
            <a:br>
              <a:rPr lang="de-DE" dirty="0"/>
            </a:br>
            <a:r>
              <a:rPr lang="de-DE" b="1" dirty="0">
                <a:solidFill>
                  <a:srgbClr val="FF0000"/>
                </a:solidFill>
              </a:rPr>
              <a:t>Auf Basis erkennbarer Potenziale</a:t>
            </a:r>
          </a:p>
          <a:p>
            <a:endParaRPr lang="de-DE" sz="1600" dirty="0"/>
          </a:p>
        </p:txBody>
      </p:sp>
    </p:spTree>
  </p:cSld>
  <p:clrMapOvr>
    <a:masterClrMapping/>
  </p:clrMapOvr>
  <p:transition spd="med">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Ziel</a:t>
            </a:r>
            <a:endParaRPr lang="de-DE" i="1" dirty="0"/>
          </a:p>
        </p:txBody>
      </p:sp>
      <p:pic>
        <p:nvPicPr>
          <p:cNvPr id="5" name="Picture 3" descr="D:\Arbeit\ife\ife solutions\Diagramm_ife-plus_transparent.png"/>
          <p:cNvPicPr>
            <a:picLocks noChangeAspect="1" noChangeArrowheads="1"/>
          </p:cNvPicPr>
          <p:nvPr/>
        </p:nvPicPr>
        <p:blipFill>
          <a:blip r:embed="rId2" cstate="print"/>
          <a:srcRect/>
          <a:stretch>
            <a:fillRect/>
          </a:stretch>
        </p:blipFill>
        <p:spPr bwMode="auto">
          <a:xfrm>
            <a:off x="920552" y="1700808"/>
            <a:ext cx="8063812" cy="3456384"/>
          </a:xfrm>
          <a:prstGeom prst="rect">
            <a:avLst/>
          </a:prstGeom>
          <a:noFill/>
        </p:spPr>
      </p:pic>
    </p:spTree>
  </p:cSld>
  <p:clrMapOvr>
    <a:masterClrMapping/>
  </p:clrMapOvr>
  <p:transition spd="med">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996950" y="1628775"/>
            <a:ext cx="7772400" cy="1971675"/>
          </a:xfrm>
          <a:prstGeom prst="rect">
            <a:avLst/>
          </a:prstGeom>
          <a:noFill/>
          <a:ln w="9525">
            <a:noFill/>
            <a:miter lim="800000"/>
            <a:headEnd/>
            <a:tailEnd/>
          </a:ln>
        </p:spPr>
        <p:txBody>
          <a:bodyPr lIns="54000" tIns="0"/>
          <a:lstStyle/>
          <a:p>
            <a:pPr algn="ct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endParaRPr lang="de-DE" sz="3200">
              <a:solidFill>
                <a:schemeClr val="tx2"/>
              </a:solidFill>
              <a:latin typeface="Grotesque MT Std Light" pitchFamily="34" charset="0"/>
            </a:endParaRPr>
          </a:p>
        </p:txBody>
      </p:sp>
      <p:sp>
        <p:nvSpPr>
          <p:cNvPr id="29699" name="Rectangle 3"/>
          <p:cNvSpPr>
            <a:spLocks noChangeArrowheads="1"/>
          </p:cNvSpPr>
          <p:nvPr/>
        </p:nvSpPr>
        <p:spPr bwMode="auto">
          <a:xfrm>
            <a:off x="560388" y="3886200"/>
            <a:ext cx="8858250" cy="1752600"/>
          </a:xfrm>
          <a:prstGeom prst="rect">
            <a:avLst/>
          </a:prstGeom>
          <a:noFill/>
          <a:ln w="9525">
            <a:noFill/>
            <a:miter lim="800000"/>
            <a:headEnd/>
            <a:tailEnd/>
          </a:ln>
        </p:spPr>
        <p:txBody>
          <a:bodyPr lIns="54000"/>
          <a:lstStyle/>
          <a:p>
            <a:pPr algn="ctr">
              <a:spcAft>
                <a:spcPct val="30000"/>
              </a:spcAft>
            </a:pPr>
            <a:endParaRPr lang="de-DE" sz="2800">
              <a:latin typeface="Grotesque MT Std Light" pitchFamily="34" charset="0"/>
            </a:endParaRPr>
          </a:p>
        </p:txBody>
      </p:sp>
      <p:sp>
        <p:nvSpPr>
          <p:cNvPr id="9" name="Titel 8"/>
          <p:cNvSpPr>
            <a:spLocks noGrp="1"/>
          </p:cNvSpPr>
          <p:nvPr>
            <p:ph type="title"/>
          </p:nvPr>
        </p:nvSpPr>
        <p:spPr/>
        <p:txBody>
          <a:bodyPr/>
          <a:lstStyle/>
          <a:p>
            <a:r>
              <a:rPr lang="de-DE" dirty="0"/>
              <a:t>Vielen Dank!</a:t>
            </a:r>
          </a:p>
        </p:txBody>
      </p:sp>
    </p:spTree>
  </p:cSld>
  <p:clrMapOvr>
    <a:masterClrMapping/>
  </p:clrMapOvr>
  <p:transition spd="med">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i="1" dirty="0"/>
              <a:t>Ausgangspunkt – ETS </a:t>
            </a:r>
          </a:p>
        </p:txBody>
      </p:sp>
      <p:sp>
        <p:nvSpPr>
          <p:cNvPr id="6" name="Textplatzhalter 5"/>
          <p:cNvSpPr>
            <a:spLocks noGrp="1"/>
          </p:cNvSpPr>
          <p:nvPr>
            <p:ph type="body" sz="quarter" idx="10"/>
          </p:nvPr>
        </p:nvSpPr>
        <p:spPr/>
        <p:txBody>
          <a:bodyPr>
            <a:normAutofit lnSpcReduction="10000"/>
          </a:bodyPr>
          <a:lstStyle/>
          <a:p>
            <a:pPr>
              <a:buClr>
                <a:schemeClr val="accent1"/>
              </a:buClr>
              <a:buFont typeface="Courier New" panose="02070309020205020404" pitchFamily="49" charset="0"/>
              <a:buChar char="o"/>
            </a:pPr>
            <a:r>
              <a:rPr lang="de-DE" dirty="0"/>
              <a:t>Kyoto-Protokoll (1997):</a:t>
            </a:r>
            <a:br>
              <a:rPr lang="de-DE" dirty="0"/>
            </a:br>
            <a:r>
              <a:rPr lang="de-DE" sz="1600" dirty="0"/>
              <a:t>Reduktionsverpflichtungen klimaschädlicher Gase bis </a:t>
            </a:r>
            <a:br>
              <a:rPr lang="de-DE" sz="1600" dirty="0"/>
            </a:br>
            <a:r>
              <a:rPr lang="de-DE" sz="1600" dirty="0"/>
              <a:t>zum Zeitraum 2008-2010 um 5% gegenüber 1990</a:t>
            </a:r>
            <a:endParaRPr lang="de-DE" dirty="0"/>
          </a:p>
          <a:p>
            <a:pPr>
              <a:spcBef>
                <a:spcPts val="600"/>
              </a:spcBef>
              <a:buClr>
                <a:srgbClr val="FF0000"/>
              </a:buClr>
              <a:buFont typeface="Courier New" panose="02070309020205020404" pitchFamily="49" charset="0"/>
              <a:buChar char="o"/>
            </a:pPr>
            <a:r>
              <a:rPr lang="de-DE" dirty="0"/>
              <a:t>Europäische Union:</a:t>
            </a:r>
            <a:br>
              <a:rPr lang="de-DE" dirty="0"/>
            </a:br>
            <a:r>
              <a:rPr lang="de-DE" sz="1600" dirty="0"/>
              <a:t>Reduktionszusage um 8% gegenüber 1990 </a:t>
            </a:r>
            <a:endParaRPr lang="de-DE" dirty="0"/>
          </a:p>
          <a:p>
            <a:pPr>
              <a:spcBef>
                <a:spcPts val="600"/>
              </a:spcBef>
              <a:buClr>
                <a:schemeClr val="accent1"/>
              </a:buClr>
              <a:buFont typeface="Courier New" panose="02070309020205020404" pitchFamily="49" charset="0"/>
              <a:buChar char="o"/>
            </a:pPr>
            <a:r>
              <a:rPr lang="de-DE" dirty="0"/>
              <a:t>Deutschland (</a:t>
            </a:r>
            <a:r>
              <a:rPr lang="de-DE" dirty="0" err="1"/>
              <a:t>Burden</a:t>
            </a:r>
            <a:r>
              <a:rPr lang="de-DE" dirty="0"/>
              <a:t>-Sharing):</a:t>
            </a:r>
            <a:br>
              <a:rPr lang="de-DE" dirty="0"/>
            </a:br>
            <a:r>
              <a:rPr lang="de-DE" sz="1600" dirty="0"/>
              <a:t>Reduktionszusage um 8% gegenüber 1990</a:t>
            </a:r>
            <a:endParaRPr lang="de-DE" dirty="0"/>
          </a:p>
          <a:p>
            <a:pPr>
              <a:spcBef>
                <a:spcPts val="600"/>
              </a:spcBef>
              <a:buClr>
                <a:schemeClr val="accent1"/>
              </a:buClr>
              <a:buFont typeface="Courier New" panose="02070309020205020404" pitchFamily="49" charset="0"/>
              <a:buChar char="o"/>
            </a:pPr>
            <a:r>
              <a:rPr lang="de-DE" dirty="0"/>
              <a:t>Instrument der Umsetzung:</a:t>
            </a:r>
            <a:br>
              <a:rPr lang="de-DE" dirty="0"/>
            </a:br>
            <a:r>
              <a:rPr lang="de-DE" sz="1600" dirty="0"/>
              <a:t>Europaweiter Emissionshandel ab dem 1.1.2005</a:t>
            </a:r>
            <a:br>
              <a:rPr lang="de-DE" sz="1600" dirty="0"/>
            </a:br>
            <a:r>
              <a:rPr lang="de-DE" sz="1600" dirty="0"/>
              <a:t>Erste Handelsperiode: 2005 – 2007</a:t>
            </a:r>
            <a:br>
              <a:rPr lang="de-DE" sz="1600" dirty="0"/>
            </a:br>
            <a:r>
              <a:rPr lang="de-DE" sz="1600" dirty="0"/>
              <a:t>Zweite Handelsperiode: 2008 – 2012</a:t>
            </a:r>
            <a:br>
              <a:rPr lang="de-DE" sz="1600" dirty="0"/>
            </a:br>
            <a:r>
              <a:rPr lang="de-DE" sz="1600" dirty="0"/>
              <a:t>Dritte Handelsperiode: ab 2013</a:t>
            </a:r>
          </a:p>
          <a:p>
            <a:pPr>
              <a:spcBef>
                <a:spcPts val="600"/>
              </a:spcBef>
            </a:pPr>
            <a:endParaRPr lang="de-DE" dirty="0"/>
          </a:p>
        </p:txBody>
      </p:sp>
    </p:spTree>
  </p:cSld>
  <p:clrMapOvr>
    <a:masterClrMapping/>
  </p:clrMapOvr>
  <p:transition spd="med">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ETS </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Beteiligte Firmen:</a:t>
            </a:r>
            <a:br>
              <a:rPr lang="de-DE" dirty="0"/>
            </a:br>
            <a:r>
              <a:rPr lang="de-DE" sz="1600" dirty="0"/>
              <a:t>Deutschland: ca. 1.600 Anlagen</a:t>
            </a:r>
            <a:br>
              <a:rPr lang="de-DE" sz="1600" dirty="0"/>
            </a:br>
            <a:r>
              <a:rPr lang="de-DE" sz="1600" dirty="0"/>
              <a:t>Europa: ca. 12.000 Anlagen</a:t>
            </a:r>
            <a:endParaRPr lang="de-DE" dirty="0"/>
          </a:p>
          <a:p>
            <a:pPr>
              <a:spcBef>
                <a:spcPts val="600"/>
              </a:spcBef>
              <a:buClr>
                <a:schemeClr val="accent1"/>
              </a:buClr>
              <a:buFont typeface="Courier New" panose="02070309020205020404" pitchFamily="49" charset="0"/>
              <a:buChar char="o"/>
            </a:pPr>
            <a:r>
              <a:rPr lang="de-DE" dirty="0"/>
              <a:t>Projektbezogene Mechanismen:</a:t>
            </a:r>
            <a:br>
              <a:rPr lang="de-DE" dirty="0"/>
            </a:br>
            <a:r>
              <a:rPr lang="de-DE" sz="1600" dirty="0"/>
              <a:t>Joint </a:t>
            </a:r>
            <a:r>
              <a:rPr lang="de-DE" sz="1600" dirty="0" err="1"/>
              <a:t>Implementation</a:t>
            </a:r>
            <a:r>
              <a:rPr lang="de-DE" sz="1600" dirty="0"/>
              <a:t> (JI)</a:t>
            </a:r>
            <a:br>
              <a:rPr lang="de-DE" sz="1600" dirty="0"/>
            </a:br>
            <a:r>
              <a:rPr lang="de-DE" sz="1600" dirty="0"/>
              <a:t>Clean </a:t>
            </a:r>
            <a:r>
              <a:rPr lang="de-DE" sz="1600" dirty="0" err="1"/>
              <a:t>Develop</a:t>
            </a:r>
            <a:r>
              <a:rPr lang="de-DE" sz="1600" dirty="0"/>
              <a:t> </a:t>
            </a:r>
            <a:r>
              <a:rPr lang="de-DE" sz="1600" dirty="0" err="1"/>
              <a:t>Mechanism</a:t>
            </a:r>
            <a:r>
              <a:rPr lang="de-DE" sz="1600" dirty="0"/>
              <a:t> (CDM)</a:t>
            </a:r>
          </a:p>
        </p:txBody>
      </p:sp>
    </p:spTree>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l="429" t="13998" r="2577"/>
          <a:stretch>
            <a:fillRect/>
          </a:stretch>
        </p:blipFill>
        <p:spPr bwMode="auto">
          <a:xfrm>
            <a:off x="1022424" y="1878484"/>
            <a:ext cx="7747000" cy="4214812"/>
          </a:xfrm>
          <a:prstGeom prst="rect">
            <a:avLst/>
          </a:prstGeom>
          <a:noFill/>
          <a:ln w="9525">
            <a:noFill/>
            <a:miter lim="800000"/>
            <a:headEnd/>
            <a:tailEnd/>
          </a:ln>
        </p:spPr>
      </p:pic>
      <p:sp>
        <p:nvSpPr>
          <p:cNvPr id="5122" name="Titel 1"/>
          <p:cNvSpPr>
            <a:spLocks noGrp="1"/>
          </p:cNvSpPr>
          <p:nvPr>
            <p:ph type="title"/>
          </p:nvPr>
        </p:nvSpPr>
        <p:spPr/>
        <p:txBody>
          <a:bodyPr/>
          <a:lstStyle/>
          <a:p>
            <a:pPr eaLnBrk="1" hangingPunct="1"/>
            <a:r>
              <a:rPr lang="de-DE" dirty="0"/>
              <a:t>Ausgangspunkt – ETS </a:t>
            </a:r>
            <a:endParaRPr lang="de-DE" i="1" dirty="0"/>
          </a:p>
        </p:txBody>
      </p:sp>
      <p:sp>
        <p:nvSpPr>
          <p:cNvPr id="6" name="Textplatzhalter 5"/>
          <p:cNvSpPr>
            <a:spLocks noGrp="1"/>
          </p:cNvSpPr>
          <p:nvPr>
            <p:ph type="body" sz="quarter" idx="10"/>
          </p:nvPr>
        </p:nvSpPr>
        <p:spPr/>
        <p:txBody>
          <a:bodyPr/>
          <a:lstStyle/>
          <a:p>
            <a:pPr>
              <a:buNone/>
            </a:pPr>
            <a:r>
              <a:rPr lang="de-DE" dirty="0"/>
              <a:t>	Makroebene – Bestimmung der Caps am Beispiel Deutschland</a:t>
            </a:r>
          </a:p>
        </p:txBody>
      </p:sp>
      <p:sp>
        <p:nvSpPr>
          <p:cNvPr id="5" name="Text Box 794"/>
          <p:cNvSpPr txBox="1">
            <a:spLocks noChangeArrowheads="1"/>
          </p:cNvSpPr>
          <p:nvPr/>
        </p:nvSpPr>
        <p:spPr bwMode="auto">
          <a:xfrm>
            <a:off x="7232277" y="5929313"/>
            <a:ext cx="1681163" cy="246062"/>
          </a:xfrm>
          <a:prstGeom prst="rect">
            <a:avLst/>
          </a:prstGeom>
          <a:noFill/>
          <a:ln w="9525">
            <a:noFill/>
            <a:miter lim="800000"/>
            <a:headEnd/>
            <a:tailEnd/>
          </a:ln>
        </p:spPr>
        <p:txBody>
          <a:bodyPr wrap="none">
            <a:spAutoFit/>
          </a:bodyPr>
          <a:lstStyle/>
          <a:p>
            <a:r>
              <a:rPr lang="de-DE" sz="1000" dirty="0">
                <a:latin typeface="Arial Unicode MS" pitchFamily="34" charset="-128"/>
                <a:ea typeface="Arial Unicode MS" pitchFamily="34" charset="-128"/>
                <a:cs typeface="Arial Unicode MS" pitchFamily="34" charset="-128"/>
              </a:rPr>
              <a:t>Darstellung: Future Camp</a:t>
            </a:r>
          </a:p>
        </p:txBody>
      </p:sp>
    </p:spTree>
  </p:cSld>
  <p:clrMapOvr>
    <a:masterClrMapping/>
  </p:clrMapOvr>
  <p:transition spd="med">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l="1215" r="7697" b="13348"/>
          <a:stretch>
            <a:fillRect/>
          </a:stretch>
        </p:blipFill>
        <p:spPr bwMode="auto">
          <a:xfrm>
            <a:off x="1384548" y="2179429"/>
            <a:ext cx="7528892" cy="4129891"/>
          </a:xfrm>
          <a:prstGeom prst="rect">
            <a:avLst/>
          </a:prstGeom>
          <a:noFill/>
          <a:ln w="9525">
            <a:noFill/>
            <a:miter lim="800000"/>
            <a:headEnd/>
            <a:tailEnd/>
          </a:ln>
        </p:spPr>
      </p:pic>
      <p:sp>
        <p:nvSpPr>
          <p:cNvPr id="5122" name="Titel 1"/>
          <p:cNvSpPr>
            <a:spLocks noGrp="1"/>
          </p:cNvSpPr>
          <p:nvPr>
            <p:ph type="title"/>
          </p:nvPr>
        </p:nvSpPr>
        <p:spPr/>
        <p:txBody>
          <a:bodyPr/>
          <a:lstStyle/>
          <a:p>
            <a:pPr eaLnBrk="1" hangingPunct="1"/>
            <a:r>
              <a:rPr lang="de-DE" dirty="0"/>
              <a:t>Ausgangspunkt – ETS </a:t>
            </a:r>
            <a:endParaRPr lang="de-DE" i="1" dirty="0"/>
          </a:p>
        </p:txBody>
      </p:sp>
      <p:sp>
        <p:nvSpPr>
          <p:cNvPr id="6" name="Textplatzhalter 5"/>
          <p:cNvSpPr>
            <a:spLocks noGrp="1"/>
          </p:cNvSpPr>
          <p:nvPr>
            <p:ph type="body" sz="quarter" idx="10"/>
          </p:nvPr>
        </p:nvSpPr>
        <p:spPr/>
        <p:txBody>
          <a:bodyPr/>
          <a:lstStyle/>
          <a:p>
            <a:pPr>
              <a:buNone/>
            </a:pPr>
            <a:r>
              <a:rPr lang="de-DE" dirty="0"/>
              <a:t>	Vergleich der Zuteilungsmengen nach Tätigkeit in den Handelsperioden 2005-2007 und 2008-2012 für 1550 vergleichbare Anlagen</a:t>
            </a:r>
          </a:p>
        </p:txBody>
      </p:sp>
      <p:sp>
        <p:nvSpPr>
          <p:cNvPr id="5" name="Text Box 794"/>
          <p:cNvSpPr txBox="1">
            <a:spLocks noChangeArrowheads="1"/>
          </p:cNvSpPr>
          <p:nvPr/>
        </p:nvSpPr>
        <p:spPr bwMode="auto">
          <a:xfrm>
            <a:off x="7971036" y="4983137"/>
            <a:ext cx="1014412" cy="246063"/>
          </a:xfrm>
          <a:prstGeom prst="rect">
            <a:avLst/>
          </a:prstGeom>
          <a:noFill/>
          <a:ln w="9525">
            <a:noFill/>
            <a:miter lim="800000"/>
            <a:headEnd/>
            <a:tailEnd/>
          </a:ln>
        </p:spPr>
        <p:txBody>
          <a:bodyPr wrap="none">
            <a:spAutoFit/>
          </a:bodyPr>
          <a:lstStyle/>
          <a:p>
            <a:r>
              <a:rPr lang="de-DE" sz="1000" dirty="0">
                <a:latin typeface="Arial Unicode MS" pitchFamily="34" charset="-128"/>
                <a:ea typeface="Arial Unicode MS" pitchFamily="34" charset="-128"/>
                <a:cs typeface="Arial Unicode MS" pitchFamily="34" charset="-128"/>
              </a:rPr>
              <a:t>Quelle: </a:t>
            </a:r>
            <a:r>
              <a:rPr lang="de-DE" sz="1000" dirty="0" err="1">
                <a:latin typeface="Arial Unicode MS" pitchFamily="34" charset="-128"/>
                <a:ea typeface="Arial Unicode MS" pitchFamily="34" charset="-128"/>
                <a:cs typeface="Arial Unicode MS" pitchFamily="34" charset="-128"/>
              </a:rPr>
              <a:t>DEHSt</a:t>
            </a:r>
            <a:endParaRPr lang="de-DE" sz="1000" dirty="0">
              <a:latin typeface="Arial Unicode MS" pitchFamily="34" charset="-128"/>
              <a:ea typeface="Arial Unicode MS" pitchFamily="34" charset="-128"/>
              <a:cs typeface="Arial Unicode MS" pitchFamily="34" charset="-128"/>
            </a:endParaRPr>
          </a:p>
        </p:txBody>
      </p:sp>
    </p:spTree>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Ausgangspunkt – ETS </a:t>
            </a:r>
            <a:endParaRPr lang="de-DE" i="1" dirty="0"/>
          </a:p>
        </p:txBody>
      </p:sp>
      <p:sp>
        <p:nvSpPr>
          <p:cNvPr id="6" name="Textplatzhalter 5"/>
          <p:cNvSpPr>
            <a:spLocks noGrp="1"/>
          </p:cNvSpPr>
          <p:nvPr>
            <p:ph type="body" sz="quarter" idx="10"/>
          </p:nvPr>
        </p:nvSpPr>
        <p:spPr/>
        <p:txBody>
          <a:bodyPr/>
          <a:lstStyle/>
          <a:p>
            <a:pPr>
              <a:buClr>
                <a:schemeClr val="accent1"/>
              </a:buClr>
              <a:buFont typeface="Courier New" panose="02070309020205020404" pitchFamily="49" charset="0"/>
              <a:buChar char="o"/>
            </a:pPr>
            <a:r>
              <a:rPr lang="de-DE" dirty="0"/>
              <a:t>Kürzungen der Zuteilung für Strom</a:t>
            </a:r>
            <a:br>
              <a:rPr lang="de-DE" dirty="0"/>
            </a:br>
            <a:r>
              <a:rPr lang="de-DE" sz="1600" dirty="0"/>
              <a:t>Der Kürzung unterliegen 427 Kraftwerke und KWK-Anlagen.</a:t>
            </a:r>
            <a:br>
              <a:rPr lang="de-DE" sz="1600" dirty="0"/>
            </a:br>
            <a:r>
              <a:rPr lang="de-DE" sz="1600" dirty="0"/>
              <a:t>Im Vergleich zu Zuteilung zur ersten Handelsperiode beläuft sich die aktuelle Zuteilung auf etwa 63 %.</a:t>
            </a:r>
            <a:endParaRPr lang="de-DE" dirty="0"/>
          </a:p>
          <a:p>
            <a:pPr>
              <a:spcBef>
                <a:spcPts val="600"/>
              </a:spcBef>
              <a:buClr>
                <a:schemeClr val="accent1"/>
              </a:buClr>
              <a:buFont typeface="Courier New" panose="02070309020205020404" pitchFamily="49" charset="0"/>
              <a:buChar char="o"/>
            </a:pPr>
            <a:r>
              <a:rPr lang="de-DE" dirty="0"/>
              <a:t>Versteigerungsmenge gemäß EHVV 2012</a:t>
            </a:r>
            <a:br>
              <a:rPr lang="de-DE" dirty="0"/>
            </a:br>
            <a:r>
              <a:rPr lang="de-DE" sz="1600" dirty="0"/>
              <a:t>40 Millionen Berechtigungen gemäß Zuteilungsgesetz</a:t>
            </a:r>
            <a:endParaRPr lang="de-DE" dirty="0"/>
          </a:p>
          <a:p>
            <a:pPr marL="0" indent="0">
              <a:spcBef>
                <a:spcPts val="600"/>
              </a:spcBef>
              <a:buClr>
                <a:schemeClr val="accent1"/>
              </a:buClr>
              <a:buNone/>
            </a:pPr>
            <a:r>
              <a:rPr lang="de-DE" dirty="0"/>
              <a:t>	und</a:t>
            </a:r>
            <a:br>
              <a:rPr lang="de-DE" dirty="0"/>
            </a:br>
            <a:r>
              <a:rPr lang="de-DE" dirty="0"/>
              <a:t>	</a:t>
            </a:r>
            <a:r>
              <a:rPr lang="de-DE" sz="1600" dirty="0"/>
              <a:t>die zur Deckung der Kosten nach §5 Absatz 3 Satz 1 ZUG 2012</a:t>
            </a:r>
            <a:endParaRPr lang="de-DE" dirty="0"/>
          </a:p>
        </p:txBody>
      </p:sp>
    </p:spTree>
  </p:cSld>
  <p:clrMapOvr>
    <a:masterClrMapping/>
  </p:clrMapOvr>
  <p:transition spd="med">
    <p:wipe/>
  </p:transition>
</p:sld>
</file>

<file path=ppt/theme/theme1.xml><?xml version="1.0" encoding="utf-8"?>
<a:theme xmlns:a="http://schemas.openxmlformats.org/drawingml/2006/main" name="ife Titelfoli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sign1">
  <a:themeElements>
    <a:clrScheme name="Rot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üro">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2-Unternehmensvorstellung.pptx" id="{1F6CD439-4B15-4F44-BCE1-E45F6064ADD6}" vid="{7FED1EE3-FD55-4A4B-B788-770F0D4D7333}"/>
    </a:ext>
  </a:extLst>
</a:theme>
</file>

<file path=ppt/theme/theme3.xml><?xml version="1.0" encoding="utf-8"?>
<a:theme xmlns:a="http://schemas.openxmlformats.org/drawingml/2006/main" name="Design1">
  <a:themeElements>
    <a:clrScheme name="Rot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üro">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2-Unternehmensvorstellung.pptx" id="{1F6CD439-4B15-4F44-BCE1-E45F6064ADD6}" vid="{7FED1EE3-FD55-4A4B-B788-770F0D4D7333}"/>
    </a:ext>
  </a:ext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ISPEX Praesentationsvorlage</Template>
  <TotalTime>0</TotalTime>
  <Words>1169</Words>
  <Application>Microsoft Office PowerPoint</Application>
  <PresentationFormat>A4-Papier (210 x 297 mm)</PresentationFormat>
  <Paragraphs>211</Paragraphs>
  <Slides>43</Slides>
  <Notes>1</Notes>
  <HiddenSlides>0</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43</vt:i4>
      </vt:variant>
    </vt:vector>
  </HeadingPairs>
  <TitlesOfParts>
    <vt:vector size="54" baseType="lpstr">
      <vt:lpstr>Arial</vt:lpstr>
      <vt:lpstr>Arial Unicode MS</vt:lpstr>
      <vt:lpstr>Calibri</vt:lpstr>
      <vt:lpstr>Courier New</vt:lpstr>
      <vt:lpstr>Grotesque MT Std Light</vt:lpstr>
      <vt:lpstr>Metro Nova Pro</vt:lpstr>
      <vt:lpstr>Metro Nova Pro Light</vt:lpstr>
      <vt:lpstr>Times New Roman</vt:lpstr>
      <vt:lpstr>ife Titelfolie</vt:lpstr>
      <vt:lpstr>1_Design1</vt:lpstr>
      <vt:lpstr>Design1</vt:lpstr>
      <vt:lpstr>Das energieeffiziente Unternehmen</vt:lpstr>
      <vt:lpstr>Agenda</vt:lpstr>
      <vt:lpstr>Ausgangspunkt CO2-Vermeidungskosten</vt:lpstr>
      <vt:lpstr>Ausgangspunkt CO2-Vermeidungskosten</vt:lpstr>
      <vt:lpstr>Ausgangspunkt – ETS </vt:lpstr>
      <vt:lpstr>Ausgangspunkt – ETS </vt:lpstr>
      <vt:lpstr>Ausgangspunkt – ETS </vt:lpstr>
      <vt:lpstr>Ausgangspunkt – ETS </vt:lpstr>
      <vt:lpstr>Ausgangspunkt – ETS </vt:lpstr>
      <vt:lpstr>Ausgangspunkt – ETS </vt:lpstr>
      <vt:lpstr>Ausgangspunkt – EEG</vt:lpstr>
      <vt:lpstr>Ausgangspunkt – EEG</vt:lpstr>
      <vt:lpstr>Ausgangspunkt – EEG</vt:lpstr>
      <vt:lpstr>Ausgangspunkt – EEG</vt:lpstr>
      <vt:lpstr>Ausgangspunkt – PCF </vt:lpstr>
      <vt:lpstr>Ausgangspunkt – CCF </vt:lpstr>
      <vt:lpstr>Ausgangspunkt – CCF </vt:lpstr>
      <vt:lpstr>Agenda</vt:lpstr>
      <vt:lpstr>Handlungsoptionen</vt:lpstr>
      <vt:lpstr>Handlungsoptionen</vt:lpstr>
      <vt:lpstr>Handlungsoptionen</vt:lpstr>
      <vt:lpstr>Agenda</vt:lpstr>
      <vt:lpstr>Energiecontrolling</vt:lpstr>
      <vt:lpstr>Energiemanagement</vt:lpstr>
      <vt:lpstr>Energiemanagement</vt:lpstr>
      <vt:lpstr>Energiemanagement</vt:lpstr>
      <vt:lpstr>Energiemanagement</vt:lpstr>
      <vt:lpstr>DIN EN 16 001</vt:lpstr>
      <vt:lpstr>DIN EN 16 001</vt:lpstr>
      <vt:lpstr>DIN EN 16 001</vt:lpstr>
      <vt:lpstr>DIN EN 16 001</vt:lpstr>
      <vt:lpstr>DIN EN 16 001</vt:lpstr>
      <vt:lpstr>DIN EN 16 001</vt:lpstr>
      <vt:lpstr>DIN EN 16 001</vt:lpstr>
      <vt:lpstr>Agenda</vt:lpstr>
      <vt:lpstr>Kennzahlen</vt:lpstr>
      <vt:lpstr>Kennzahlen</vt:lpstr>
      <vt:lpstr>Kennzahlen</vt:lpstr>
      <vt:lpstr>Kennzahlen</vt:lpstr>
      <vt:lpstr>Kennzahlen</vt:lpstr>
      <vt:lpstr>Kennzahlen</vt:lpstr>
      <vt:lpstr>Ziel</vt:lpstr>
      <vt:lpstr>Vielen Dank!</vt:lpstr>
    </vt:vector>
  </TitlesOfParts>
  <Company>ISPEX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0</dc:title>
  <dc:creator>Bettina Sejnoha</dc:creator>
  <cp:lastModifiedBy>Matthias Paetzke</cp:lastModifiedBy>
  <cp:revision>303</cp:revision>
  <dcterms:created xsi:type="dcterms:W3CDTF">2009-09-25T13:01:39Z</dcterms:created>
  <dcterms:modified xsi:type="dcterms:W3CDTF">2021-09-06T06:31:06Z</dcterms:modified>
</cp:coreProperties>
</file>