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351" r:id="rId5"/>
  </p:sldMasterIdLst>
  <p:notesMasterIdLst>
    <p:notesMasterId r:id="rId26"/>
  </p:notesMasterIdLst>
  <p:handoutMasterIdLst>
    <p:handoutMasterId r:id="rId27"/>
  </p:handoutMasterIdLst>
  <p:sldIdLst>
    <p:sldId id="349" r:id="rId6"/>
    <p:sldId id="380" r:id="rId7"/>
    <p:sldId id="351" r:id="rId8"/>
    <p:sldId id="367" r:id="rId9"/>
    <p:sldId id="371" r:id="rId10"/>
    <p:sldId id="352" r:id="rId11"/>
    <p:sldId id="372" r:id="rId12"/>
    <p:sldId id="368" r:id="rId13"/>
    <p:sldId id="362" r:id="rId14"/>
    <p:sldId id="363" r:id="rId15"/>
    <p:sldId id="364" r:id="rId16"/>
    <p:sldId id="374" r:id="rId17"/>
    <p:sldId id="379" r:id="rId18"/>
    <p:sldId id="373" r:id="rId19"/>
    <p:sldId id="365" r:id="rId20"/>
    <p:sldId id="369" r:id="rId21"/>
    <p:sldId id="370" r:id="rId22"/>
    <p:sldId id="366" r:id="rId23"/>
    <p:sldId id="360" r:id="rId24"/>
    <p:sldId id="350" r:id="rId25"/>
  </p:sldIdLst>
  <p:sldSz cx="12192000" cy="6858000"/>
  <p:notesSz cx="6884988" cy="100187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er Schulz" initials="OS" lastIdx="35" clrIdx="0"/>
  <p:cmAuthor id="2" name="Torben Rist" initials="TR" lastIdx="1" clrIdx="1"/>
  <p:cmAuthor id="3" name="Torben Rist" initials="TR [2]" lastIdx="1" clrIdx="2"/>
  <p:cmAuthor id="4" name="Torben Rist" initials="TR [3]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FF"/>
    <a:srgbClr val="CCECFF"/>
    <a:srgbClr val="36A453"/>
    <a:srgbClr val="DC5A48"/>
    <a:srgbClr val="19A5B7"/>
    <a:srgbClr val="000000"/>
    <a:srgbClr val="E52C00"/>
    <a:srgbClr val="00CEFF"/>
    <a:srgbClr val="FF3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22" autoAdjust="0"/>
    <p:restoredTop sz="91118" autoAdjust="0"/>
  </p:normalViewPr>
  <p:slideViewPr>
    <p:cSldViewPr>
      <p:cViewPr varScale="1">
        <p:scale>
          <a:sx n="125" d="100"/>
          <a:sy n="125" d="100"/>
        </p:scale>
        <p:origin x="1207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15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91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t" anchorCtr="0" compatLnSpc="1">
            <a:prstTxWarp prst="textNoShape">
              <a:avLst/>
            </a:prstTxWarp>
          </a:bodyPr>
          <a:lstStyle>
            <a:lvl1pPr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349" y="0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t" anchorCtr="0" compatLnSpc="1">
            <a:prstTxWarp prst="textNoShape">
              <a:avLst/>
            </a:prstTxWarp>
          </a:bodyPr>
          <a:lstStyle>
            <a:lvl1pPr algn="r"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9059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b" anchorCtr="0" compatLnSpc="1">
            <a:prstTxWarp prst="textNoShape">
              <a:avLst/>
            </a:prstTxWarp>
          </a:bodyPr>
          <a:lstStyle>
            <a:lvl1pPr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349" y="9519059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b" anchorCtr="0" compatLnSpc="1">
            <a:prstTxWarp prst="textNoShape">
              <a:avLst/>
            </a:prstTxWarp>
          </a:bodyPr>
          <a:lstStyle>
            <a:lvl1pPr algn="r" defTabSz="920884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0092C0-7B03-4933-A52A-FDC5B80FF48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028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t" anchorCtr="0" compatLnSpc="1">
            <a:prstTxWarp prst="textNoShape">
              <a:avLst/>
            </a:prstTxWarp>
          </a:bodyPr>
          <a:lstStyle>
            <a:lvl1pPr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349" y="0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t" anchorCtr="0" compatLnSpc="1">
            <a:prstTxWarp prst="textNoShape">
              <a:avLst/>
            </a:prstTxWarp>
          </a:bodyPr>
          <a:lstStyle>
            <a:lvl1pPr algn="r"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775" y="752475"/>
            <a:ext cx="6678613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0109" y="4756326"/>
            <a:ext cx="5504773" cy="450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9059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b" anchorCtr="0" compatLnSpc="1">
            <a:prstTxWarp prst="textNoShape">
              <a:avLst/>
            </a:prstTxWarp>
          </a:bodyPr>
          <a:lstStyle>
            <a:lvl1pPr defTabSz="921070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349" y="9519059"/>
            <a:ext cx="2984032" cy="49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1" tIns="46112" rIns="92221" bIns="46112" numCol="1" anchor="b" anchorCtr="0" compatLnSpc="1">
            <a:prstTxWarp prst="textNoShape">
              <a:avLst/>
            </a:prstTxWarp>
          </a:bodyPr>
          <a:lstStyle>
            <a:lvl1pPr algn="r" defTabSz="920884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8564648-BE2E-4758-838F-A1C2885C44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32847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5492" y="1052736"/>
            <a:ext cx="7068889" cy="1872208"/>
          </a:xfrm>
        </p:spPr>
        <p:txBody>
          <a:bodyPr/>
          <a:lstStyle>
            <a:lvl1pPr>
              <a:defRPr sz="4389">
                <a:latin typeface="Metro Nova Pro" panose="020C0804020203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490" y="3403600"/>
            <a:ext cx="5030511" cy="1397000"/>
          </a:xfrm>
        </p:spPr>
        <p:txBody>
          <a:bodyPr/>
          <a:lstStyle>
            <a:lvl1pPr marL="0" indent="0" algn="l">
              <a:spcBef>
                <a:spcPts val="488"/>
              </a:spcBef>
              <a:buNone/>
              <a:defRPr sz="1950">
                <a:solidFill>
                  <a:schemeClr val="tx1">
                    <a:lumMod val="65000"/>
                    <a:lumOff val="35000"/>
                  </a:schemeClr>
                </a:solidFill>
                <a:latin typeface="Metro Nova Pro Light" panose="020C0404020203020203" pitchFamily="34" charset="0"/>
              </a:defRPr>
            </a:lvl1pPr>
            <a:lvl2pPr marL="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3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6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9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2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192344" y="6427788"/>
            <a:ext cx="1371600" cy="273050"/>
          </a:xfrm>
        </p:spPr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76520" y="6427788"/>
            <a:ext cx="1219200" cy="273050"/>
          </a:xfrm>
        </p:spPr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8" name="Fußzeilenplatzhalter 4"/>
          <p:cNvSpPr txBox="1">
            <a:spLocks/>
          </p:cNvSpPr>
          <p:nvPr userDrawn="1"/>
        </p:nvSpPr>
        <p:spPr>
          <a:xfrm>
            <a:off x="1065488" y="6427787"/>
            <a:ext cx="5654431" cy="26776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10" kern="1200">
                <a:solidFill>
                  <a:schemeClr val="tx1"/>
                </a:solidFill>
                <a:latin typeface="Metro Nova Pro Light" panose="020C0404020203020203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283080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FF0000"/>
                </a:solidFill>
                <a:latin typeface="Metro Nova Pro Light" panose="020C0404020203020203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  <a:lvl2pPr>
              <a:defRPr>
                <a:latin typeface="Metro Nova Pro Light" panose="020C0404020203020203" pitchFamily="34" charset="0"/>
              </a:defRPr>
            </a:lvl2pPr>
            <a:lvl3pPr>
              <a:defRPr>
                <a:latin typeface="Metro Nova Pro Light" panose="020C0404020203020203" pitchFamily="34" charset="0"/>
              </a:defRPr>
            </a:lvl3pPr>
            <a:lvl4pPr>
              <a:defRPr>
                <a:latin typeface="Metro Nova Pro Light" panose="020C0404020203020203" pitchFamily="34" charset="0"/>
              </a:defRPr>
            </a:lvl4pPr>
            <a:lvl5pPr>
              <a:defRPr>
                <a:latin typeface="Metro Nova Pro Light" panose="020C0404020203020203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192344" y="6381328"/>
            <a:ext cx="1371600" cy="273050"/>
          </a:xfrm>
        </p:spPr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7987" y="6380164"/>
            <a:ext cx="5654431" cy="27305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848528" y="6383075"/>
            <a:ext cx="1219200" cy="273050"/>
          </a:xfrm>
        </p:spPr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94884217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fld id="{EE224085-572B-45DF-947B-C6D6608AD897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65488" y="6422503"/>
            <a:ext cx="5654431" cy="27305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73075215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6400" y="404814"/>
            <a:ext cx="9347200" cy="503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0493" y="1268414"/>
            <a:ext cx="8843108" cy="4751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120336" y="6420659"/>
            <a:ext cx="1371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813" smtClean="0">
                <a:solidFill>
                  <a:schemeClr val="tx1">
                    <a:lumMod val="65000"/>
                    <a:lumOff val="35000"/>
                  </a:schemeClr>
                </a:solidFill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992544" y="6422503"/>
            <a:ext cx="98343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813" smtClean="0">
                <a:solidFill>
                  <a:schemeClr val="tx1">
                    <a:lumMod val="65000"/>
                    <a:lumOff val="35000"/>
                  </a:schemeClr>
                </a:solidFill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 altLang="de-DE" dirty="0"/>
              <a:t>Folie: </a:t>
            </a:r>
            <a:fld id="{04595ECB-414E-4B10-A33F-ADCDC7C79821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9" name="Gerader Verbinder 8"/>
          <p:cNvCxnSpPr/>
          <p:nvPr/>
        </p:nvCxnSpPr>
        <p:spPr>
          <a:xfrm flipH="1">
            <a:off x="117231" y="981075"/>
            <a:ext cx="11957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65488" y="6422503"/>
            <a:ext cx="5654431" cy="273050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900">
                <a:latin typeface="Metro Nova Pro Light" panose="020C0404020203020203" pitchFamily="34" charset="0"/>
              </a:defRPr>
            </a:lvl1pPr>
          </a:lstStyle>
          <a:p>
            <a:pPr>
              <a:defRPr/>
            </a:pPr>
            <a:r>
              <a:rPr lang="de-DE"/>
              <a:t>Workshop ESB 2019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29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2" r:id="rId1"/>
    <p:sldLayoutId id="2147484353" r:id="rId2"/>
    <p:sldLayoutId id="2147484358" r:id="rId3"/>
  </p:sldLayoutIdLst>
  <p:transition spd="med">
    <p:fade/>
  </p:transition>
  <p:hf hdr="0"/>
  <p:txStyles>
    <p:titleStyle>
      <a:lvl1pPr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1" kern="1200">
          <a:solidFill>
            <a:schemeClr val="accent1"/>
          </a:solidFill>
          <a:latin typeface="Metro Nova Pro Light" panose="020C0404020203020203" pitchFamily="34" charset="0"/>
          <a:ea typeface="+mj-ea"/>
          <a:cs typeface="+mj-cs"/>
        </a:defRPr>
      </a:lvl1pPr>
      <a:lvl2pPr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2pPr>
      <a:lvl3pPr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3pPr>
      <a:lvl4pPr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4pPr>
      <a:lvl5pPr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5pPr>
      <a:lvl6pPr marL="457200"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6pPr>
      <a:lvl7pPr marL="914400"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7pPr>
      <a:lvl8pPr marL="1371600"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8pPr>
      <a:lvl9pPr marL="1828800" algn="l" defTabSz="74295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Times New Roman" panose="02020603050405020304" pitchFamily="18" charset="0"/>
        </a:defRPr>
      </a:lvl9pPr>
    </p:titleStyle>
    <p:bodyStyle>
      <a:lvl1pPr marL="222250" indent="-185738" algn="l" defTabSz="742950" rtl="0" eaLnBrk="1" fontAlgn="base" hangingPunct="1">
        <a:lnSpc>
          <a:spcPct val="90000"/>
        </a:lnSpc>
        <a:spcBef>
          <a:spcPts val="1463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1pPr>
      <a:lvl2pPr marL="482600" indent="-185738" algn="l" defTabSz="742950" rtl="0" eaLnBrk="1" fontAlgn="base" hangingPunct="1">
        <a:lnSpc>
          <a:spcPct val="90000"/>
        </a:lnSpc>
        <a:spcBef>
          <a:spcPts val="813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2pPr>
      <a:lvl3pPr marL="630238" indent="-147638" algn="l" defTabSz="742950" rtl="0" eaLnBrk="1" fontAlgn="base" hangingPunct="1">
        <a:lnSpc>
          <a:spcPct val="90000"/>
        </a:lnSpc>
        <a:spcBef>
          <a:spcPts val="488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3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3pPr>
      <a:lvl4pPr marL="779463" indent="-147638" algn="l" defTabSz="742950" rtl="0" eaLnBrk="1" fontAlgn="base" hangingPunct="1">
        <a:lnSpc>
          <a:spcPct val="90000"/>
        </a:lnSpc>
        <a:spcBef>
          <a:spcPts val="488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1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4pPr>
      <a:lvl5pPr marL="890588" indent="-111125" algn="l" defTabSz="742950" rtl="0" eaLnBrk="1" fontAlgn="base" hangingPunct="1">
        <a:lnSpc>
          <a:spcPct val="90000"/>
        </a:lnSpc>
        <a:spcBef>
          <a:spcPts val="488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1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5pPr>
      <a:lvl6pPr marL="1003229" indent="-111470" algn="l" defTabSz="743133" rtl="0" eaLnBrk="1" latinLnBrk="0" hangingPunct="1">
        <a:spcBef>
          <a:spcPts val="488"/>
        </a:spcBef>
        <a:buSzPct val="80000"/>
        <a:buFont typeface="Arial" pitchFamily="34" charset="0"/>
        <a:buChar char="•"/>
        <a:defRPr sz="1138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114699" indent="-111470" algn="l" defTabSz="743133" rtl="0" eaLnBrk="1" latinLnBrk="0" hangingPunct="1">
        <a:spcBef>
          <a:spcPts val="488"/>
        </a:spcBef>
        <a:buSzPct val="80000"/>
        <a:buFont typeface="Arial" pitchFamily="34" charset="0"/>
        <a:buChar char="•"/>
        <a:defRPr sz="1138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226169" indent="-111470" algn="l" defTabSz="743133" rtl="0" eaLnBrk="1" latinLnBrk="0" hangingPunct="1">
        <a:spcBef>
          <a:spcPts val="488"/>
        </a:spcBef>
        <a:buSzPct val="80000"/>
        <a:buFont typeface="Arial" pitchFamily="34" charset="0"/>
        <a:buChar char="•"/>
        <a:defRPr sz="1138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337639" indent="-111470" algn="l" defTabSz="743133" rtl="0" eaLnBrk="1" latinLnBrk="0" hangingPunct="1">
        <a:spcBef>
          <a:spcPts val="488"/>
        </a:spcBef>
        <a:buSzPct val="80000"/>
        <a:buFont typeface="Arial" pitchFamily="34" charset="0"/>
        <a:buChar char="•"/>
        <a:defRPr sz="1138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566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3133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699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6266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832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9399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965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2532" algn="l" defTabSz="74313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5360" y="836712"/>
            <a:ext cx="6048672" cy="21602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3600" dirty="0"/>
              <a:t>Workshop zur Anwendung und Erstellung eines Energieaudits EDL-G-Berichtes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23392" y="4149080"/>
            <a:ext cx="5030511" cy="2401664"/>
          </a:xfrm>
        </p:spPr>
        <p:txBody>
          <a:bodyPr>
            <a:normAutofit/>
          </a:bodyPr>
          <a:lstStyle/>
          <a:p>
            <a:r>
              <a:rPr lang="de-DE" altLang="de-DE" dirty="0"/>
              <a:t>Dipl.-Ing.  (FH) Torben Rist</a:t>
            </a:r>
          </a:p>
          <a:p>
            <a:r>
              <a:rPr lang="de-DE" altLang="de-DE" dirty="0" err="1"/>
              <a:t>B.Eng</a:t>
            </a:r>
            <a:r>
              <a:rPr lang="de-DE" altLang="de-DE" dirty="0"/>
              <a:t> </a:t>
            </a:r>
            <a:r>
              <a:rPr lang="de-DE" altLang="de-DE" dirty="0" err="1"/>
              <a:t>Mattihas</a:t>
            </a:r>
            <a:r>
              <a:rPr lang="de-DE" altLang="de-DE" dirty="0"/>
              <a:t> Paetzke</a:t>
            </a:r>
          </a:p>
          <a:p>
            <a:endParaRPr lang="de-DE" altLang="de-DE" dirty="0"/>
          </a:p>
          <a:p>
            <a:r>
              <a:rPr lang="de-DE" altLang="de-DE" dirty="0"/>
              <a:t>Im Kreis der Energieexperten</a:t>
            </a:r>
          </a:p>
          <a:p>
            <a:r>
              <a:rPr lang="de-DE" altLang="de-DE" sz="1200" dirty="0"/>
              <a:t>ecc - energy </a:t>
            </a:r>
            <a:r>
              <a:rPr lang="de-DE" altLang="de-DE" sz="1200" dirty="0" err="1"/>
              <a:t>consulting</a:t>
            </a:r>
            <a:r>
              <a:rPr lang="de-DE" altLang="de-DE" sz="1200" dirty="0"/>
              <a:t> </a:t>
            </a:r>
            <a:r>
              <a:rPr lang="de-DE" altLang="de-DE" sz="1200" dirty="0" err="1"/>
              <a:t>circle</a:t>
            </a:r>
            <a:endParaRPr lang="de-DE" altLang="de-DE" sz="1200" dirty="0"/>
          </a:p>
          <a:p>
            <a:r>
              <a:rPr lang="de-DE" altLang="de-DE" sz="1200" dirty="0" err="1"/>
              <a:t>www.ecc-energieeffizienz.de</a:t>
            </a:r>
            <a:r>
              <a:rPr lang="de-DE" altLang="de-DE" sz="1200" dirty="0"/>
              <a:t> </a:t>
            </a:r>
          </a:p>
          <a:p>
            <a:endParaRPr lang="de-DE" altLang="de-DE" dirty="0"/>
          </a:p>
          <a:p>
            <a:endParaRPr lang="de-DE" altLang="de-DE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64662CA-7F9E-314B-877D-82D129394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655" y="5210768"/>
            <a:ext cx="1689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7886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BB604-C855-FB44-87BC-35FDDAE7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(Verbraucher)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2E02EE-9790-DA4E-AF94-C677C99FE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558373-3AC4-124D-8392-C81713279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23C44D-C8F4-E847-8B37-6E5FB469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9</a:t>
            </a:fld>
            <a:endParaRPr lang="de-DE" altLang="de-DE" dirty="0"/>
          </a:p>
        </p:txBody>
      </p:sp>
      <p:pic>
        <p:nvPicPr>
          <p:cNvPr id="10" name="Inhaltsplatzhalter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3FFB7EC-6C40-4193-AD67-1EABCEAF9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172797"/>
            <a:ext cx="8007762" cy="1181161"/>
          </a:xfrm>
          <a:ln>
            <a:solidFill>
              <a:schemeClr val="tx1"/>
            </a:solidFill>
          </a:ln>
        </p:spPr>
      </p:pic>
      <p:pic>
        <p:nvPicPr>
          <p:cNvPr id="14" name="Grafik 1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97A9F6F-A37E-4E21-92F6-A192832AE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462355"/>
            <a:ext cx="7933715" cy="10514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34CCAFB8-8230-4F7B-9095-965FC8C13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3032949"/>
            <a:ext cx="3747864" cy="22602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B079F76A-DC00-4822-99F9-AE148BF2276E}"/>
              </a:ext>
            </a:extLst>
          </p:cNvPr>
          <p:cNvSpPr txBox="1"/>
          <p:nvPr/>
        </p:nvSpPr>
        <p:spPr>
          <a:xfrm>
            <a:off x="1271464" y="3889859"/>
            <a:ext cx="446449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Die heruntergeladene Vorlage (</a:t>
            </a:r>
            <a:r>
              <a:rPr lang="de-DE" sz="1200" dirty="0" err="1"/>
              <a:t>csv</a:t>
            </a:r>
            <a:r>
              <a:rPr lang="de-DE" sz="1200" dirty="0"/>
              <a:t>) lässt sich manuell füllen.</a:t>
            </a:r>
          </a:p>
          <a:p>
            <a:r>
              <a:rPr lang="de-DE" sz="1200" dirty="0"/>
              <a:t>	</a:t>
            </a:r>
          </a:p>
          <a:p>
            <a:r>
              <a:rPr lang="de-DE" sz="1200" dirty="0"/>
              <a:t>        - keine unzähligen Klicks um </a:t>
            </a:r>
            <a:r>
              <a:rPr lang="de-DE" sz="1200" b="1" dirty="0"/>
              <a:t>ein</a:t>
            </a:r>
            <a:r>
              <a:rPr lang="de-DE" sz="1200" dirty="0"/>
              <a:t> Verbraucher anzulegen</a:t>
            </a:r>
          </a:p>
          <a:p>
            <a:endParaRPr lang="de-DE" sz="1200" dirty="0"/>
          </a:p>
          <a:p>
            <a:r>
              <a:rPr lang="de-DE" sz="1200" dirty="0"/>
              <a:t>        - </a:t>
            </a:r>
            <a:r>
              <a:rPr lang="de-DE" sz="1200" dirty="0" err="1"/>
              <a:t>copy</a:t>
            </a:r>
            <a:r>
              <a:rPr lang="de-DE" sz="1200" dirty="0"/>
              <a:t> </a:t>
            </a:r>
            <a:r>
              <a:rPr lang="de-DE" sz="1200" dirty="0" err="1"/>
              <a:t>paste</a:t>
            </a:r>
            <a:r>
              <a:rPr lang="de-DE" sz="1200" dirty="0"/>
              <a:t> von z.B. gleichen Betriebsstunden</a:t>
            </a:r>
          </a:p>
          <a:p>
            <a:endParaRPr lang="de-DE" sz="1200" dirty="0"/>
          </a:p>
          <a:p>
            <a:r>
              <a:rPr lang="de-DE" sz="1200" dirty="0"/>
              <a:t>        - Gebäude und Struktur lassen sich ebenfalls direkt      </a:t>
            </a:r>
          </a:p>
          <a:p>
            <a:r>
              <a:rPr lang="de-DE" sz="1200" dirty="0"/>
              <a:t>          eintragen und schnelle vervielfachen.  </a:t>
            </a:r>
          </a:p>
        </p:txBody>
      </p:sp>
    </p:spTree>
    <p:extLst>
      <p:ext uri="{BB962C8B-B14F-4D97-AF65-F5344CB8AC3E}">
        <p14:creationId xmlns:p14="http://schemas.microsoft.com/office/powerpoint/2010/main" val="51699184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DA8E39-F162-8A4F-915A-1AD68B15E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(Verbraucher)</a:t>
            </a:r>
            <a:endParaRPr lang="de-DE" baseline="-25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9203D8-B5AD-B045-8FBF-A3BD5C1FF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0FB207-5C15-1E49-92E9-031D1D1C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76B888-AF2E-A844-A066-D6F24A7B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10</a:t>
            </a:fld>
            <a:endParaRPr lang="de-DE" alt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59D75A-533A-4968-B4A3-10DD14F22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" indent="0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Das Portal erstellt zunächst auf Basis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Daten (Informationen) eine interne Energiebilanz. </a:t>
            </a:r>
          </a:p>
          <a:p>
            <a:pPr marL="36512" indent="0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=&gt; Notwendige Daten für die Bilanz</a:t>
            </a:r>
          </a:p>
          <a:p>
            <a:pPr marL="36512" indent="0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				- Leistung (in kW)</a:t>
            </a:r>
          </a:p>
          <a:p>
            <a:pPr marL="36512" indent="0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				- Betriebsstunden (pro Jahr)</a:t>
            </a:r>
          </a:p>
          <a:p>
            <a:pPr marL="36512" indent="0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				- Anzahl der Maschinen, Leuchtmittel, Ladestationen etc.</a:t>
            </a:r>
          </a:p>
          <a:p>
            <a:pPr marL="36512" indent="0">
              <a:buNone/>
            </a:pPr>
            <a:endParaRPr lang="de-DE" dirty="0"/>
          </a:p>
          <a:p>
            <a:pPr marL="36512" indent="0">
              <a:buNone/>
            </a:pPr>
            <a:r>
              <a:rPr lang="de-DE" dirty="0"/>
              <a:t>		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0159B31-0968-4F59-A79D-4FCA6447D338}"/>
              </a:ext>
            </a:extLst>
          </p:cNvPr>
          <p:cNvSpPr txBox="1"/>
          <p:nvPr/>
        </p:nvSpPr>
        <p:spPr>
          <a:xfrm>
            <a:off x="2467893" y="5513224"/>
            <a:ext cx="612068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Bei der Verbraucheraufnahme ist darauf zu achten, dass der richtige Energieträger zum Verbraucher passt. (Beleuchtung = Strom usw.) 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5CDE5D-1979-4799-B929-2EB204BED448}"/>
              </a:ext>
            </a:extLst>
          </p:cNvPr>
          <p:cNvSpPr txBox="1"/>
          <p:nvPr/>
        </p:nvSpPr>
        <p:spPr>
          <a:xfrm>
            <a:off x="1847528" y="3183105"/>
            <a:ext cx="712879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kWh/a 	= 	kW        x      h     x       Anzahl         =         </a:t>
            </a:r>
            <a:r>
              <a:rPr lang="de-DE" sz="1200" u="sng" dirty="0"/>
              <a:t>kWh/Jahr/Verbraucher</a:t>
            </a:r>
          </a:p>
        </p:txBody>
      </p:sp>
      <p:pic>
        <p:nvPicPr>
          <p:cNvPr id="10" name="Grafik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420B87E-13CD-4D67-8E3E-25F9996A7F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3644107"/>
            <a:ext cx="3472978" cy="164915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8D058A0F-10A2-4545-B1DD-E8C60234D311}"/>
              </a:ext>
            </a:extLst>
          </p:cNvPr>
          <p:cNvCxnSpPr>
            <a:cxnSpLocks/>
          </p:cNvCxnSpPr>
          <p:nvPr/>
        </p:nvCxnSpPr>
        <p:spPr>
          <a:xfrm>
            <a:off x="3881156" y="3410441"/>
            <a:ext cx="702676" cy="1523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65805B2D-03E1-4A26-984D-42130DE280C3}"/>
              </a:ext>
            </a:extLst>
          </p:cNvPr>
          <p:cNvCxnSpPr>
            <a:cxnSpLocks/>
          </p:cNvCxnSpPr>
          <p:nvPr/>
        </p:nvCxnSpPr>
        <p:spPr>
          <a:xfrm>
            <a:off x="5726062" y="3441961"/>
            <a:ext cx="585962" cy="419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33959CBA-BAF3-4B58-8AD9-11EB4D071C73}"/>
              </a:ext>
            </a:extLst>
          </p:cNvPr>
          <p:cNvCxnSpPr>
            <a:cxnSpLocks/>
          </p:cNvCxnSpPr>
          <p:nvPr/>
        </p:nvCxnSpPr>
        <p:spPr>
          <a:xfrm>
            <a:off x="4759183" y="3424147"/>
            <a:ext cx="1669555" cy="1509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01CE5F5E-5A12-4185-9A75-993435AB3DEE}"/>
              </a:ext>
            </a:extLst>
          </p:cNvPr>
          <p:cNvCxnSpPr>
            <a:cxnSpLocks/>
          </p:cNvCxnSpPr>
          <p:nvPr/>
        </p:nvCxnSpPr>
        <p:spPr>
          <a:xfrm flipH="1" flipV="1">
            <a:off x="6428738" y="4355589"/>
            <a:ext cx="1011335" cy="1195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41501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29401-C28F-0C4B-AF82-7671EDBE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dirty="0"/>
              <a:t>Import von FOTOS und Dokumenten für den Bericht !! </a:t>
            </a:r>
            <a:endParaRPr lang="de-DE" sz="27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7533D-0447-4840-960D-D9B349631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886768-41E6-254A-9E63-488E9D5B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0EE783-5970-EA44-8E65-251746B1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11</a:t>
            </a:fld>
            <a:endParaRPr lang="de-DE" alt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8BB50D4-549C-4807-8761-0007C69D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412777"/>
            <a:ext cx="9505988" cy="1182600"/>
          </a:xfrm>
        </p:spPr>
        <p:txBody>
          <a:bodyPr/>
          <a:lstStyle/>
          <a:p>
            <a:pPr marL="36512" indent="0">
              <a:buNone/>
            </a:pPr>
            <a:endParaRPr lang="de-DE" dirty="0"/>
          </a:p>
          <a:p>
            <a:pPr marL="36512" indent="0"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6F42132-1554-1740-9DD3-622B1DBA4AEF}"/>
              </a:ext>
            </a:extLst>
          </p:cNvPr>
          <p:cNvSpPr txBox="1"/>
          <p:nvPr/>
        </p:nvSpPr>
        <p:spPr>
          <a:xfrm>
            <a:off x="1577697" y="1424120"/>
            <a:ext cx="802942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Zur Prüfung der Genauigkeit der Verbrauchsdaten sind Fotos von Verbrauchern, Typenschildern</a:t>
            </a:r>
          </a:p>
          <a:p>
            <a:pPr algn="ctr"/>
            <a:r>
              <a:rPr lang="de-DE" sz="1600" dirty="0"/>
              <a:t> und ganzen Räumen/Hallen hilfreich. </a:t>
            </a:r>
          </a:p>
        </p:txBody>
      </p:sp>
      <p:pic>
        <p:nvPicPr>
          <p:cNvPr id="10" name="Grafik 9" descr="Ein Bild, das drinnen, Decke, Gebäude enthält.&#10;&#10;Automatisch generierte Beschreibung">
            <a:extLst>
              <a:ext uri="{FF2B5EF4-FFF2-40B4-BE49-F238E27FC236}">
                <a16:creationId xmlns:a16="http://schemas.microsoft.com/office/drawing/2014/main" id="{5A9E45F9-E35D-495F-8683-35FC52139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7" y="2751920"/>
            <a:ext cx="3207029" cy="24052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 descr="Ein Bild, das drinnen, sitzend, Schrank enthält.&#10;&#10;Automatisch generierte Beschreibung">
            <a:extLst>
              <a:ext uri="{FF2B5EF4-FFF2-40B4-BE49-F238E27FC236}">
                <a16:creationId xmlns:a16="http://schemas.microsoft.com/office/drawing/2014/main" id="{C4DE0453-B985-4682-932E-143803BA1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70" y="4256072"/>
            <a:ext cx="2731530" cy="2048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Grafik 13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29721DF1-5F44-458B-8128-3CF8644137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03912" y="2751920"/>
            <a:ext cx="3015008" cy="22612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B31EA1E6-9645-408F-946A-963AEFF3E9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46615" y="4216814"/>
            <a:ext cx="2731529" cy="2048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4A2015C9-144A-4E9A-AF60-4FBDBEF2E6B1}"/>
              </a:ext>
            </a:extLst>
          </p:cNvPr>
          <p:cNvSpPr txBox="1"/>
          <p:nvPr/>
        </p:nvSpPr>
        <p:spPr>
          <a:xfrm>
            <a:off x="8360266" y="2393492"/>
            <a:ext cx="30978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600" dirty="0"/>
              <a:t>Nicht jeder Verbraucher muss mit einem Foto hinterlegt sein. 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Bevorzugt sind große  energieintensive Verbraucher! </a:t>
            </a:r>
          </a:p>
        </p:txBody>
      </p:sp>
    </p:spTree>
    <p:extLst>
      <p:ext uri="{BB962C8B-B14F-4D97-AF65-F5344CB8AC3E}">
        <p14:creationId xmlns:p14="http://schemas.microsoft.com/office/powerpoint/2010/main" val="246206259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3AC1A-1925-42F5-B0E0-301C5F2F4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Import von FOTOS und Dokumenten für den Bericht !!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75A11F-F157-4B61-98D9-7E3273257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492" y="2132856"/>
            <a:ext cx="9653452" cy="216058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6512" indent="0">
              <a:buNone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Der Import von Fotos und Dokumenten kann an Unterschiedlichen Punkten erfolgen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6512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" indent="0" algn="ctr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	- Direkt an einen Verbraucher heften (ungünstig /Verbrauchsstammdaten(CSV) </a:t>
            </a:r>
          </a:p>
          <a:p>
            <a:pPr marL="36512" indent="0" algn="ctr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	- Bestandsdaten (Dokumentenablage) </a:t>
            </a:r>
          </a:p>
          <a:p>
            <a:pPr marL="36512" indent="0" algn="ctr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	- Auditinformationen (Objektfotos)</a:t>
            </a:r>
          </a:p>
          <a:p>
            <a:pPr marL="36512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7E9137-5236-48C0-8BDB-ECFC80BC7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C5D56F-6469-4604-BEC9-1D813C67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6B8F17-D5AF-40EA-BD2E-EAE96C41E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98898168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29401-C28F-0C4B-AF82-7671EDBE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sz="2700" dirty="0"/>
              <a:t>Berichterstellung im Detail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7533D-0447-4840-960D-D9B349631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886768-41E6-254A-9E63-488E9D5B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0EE783-5970-EA44-8E65-251746B1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13</a:t>
            </a:fld>
            <a:endParaRPr lang="de-DE" alt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8BB50D4-549C-4807-8761-0007C69D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1844824"/>
            <a:ext cx="9505988" cy="2664295"/>
          </a:xfrm>
        </p:spPr>
        <p:txBody>
          <a:bodyPr/>
          <a:lstStyle/>
          <a:p>
            <a:pPr marL="36512" indent="0" algn="ctr">
              <a:buNone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Die gezeigten Anwendungen sind Daten die bei 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erneuter Berichterstellung 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in der Regel 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keiner Änderungen 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unterliegen. </a:t>
            </a:r>
          </a:p>
          <a:p>
            <a:pPr marL="36512" indent="0">
              <a:buNone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			            - Gebäude, Struktur, und größtenteils die Verbraucher</a:t>
            </a:r>
          </a:p>
          <a:p>
            <a:pPr marL="36512" indent="0"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" indent="0" algn="ctr">
              <a:buNone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Bei einem erneuten Bericht ist die Bearbeitung auf die 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EVU Daten 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und die 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beschränkt.</a:t>
            </a:r>
          </a:p>
          <a:p>
            <a:pPr marL="36512" indent="0">
              <a:buNone/>
            </a:pPr>
            <a:endParaRPr lang="de-DE" dirty="0"/>
          </a:p>
          <a:p>
            <a:pPr marL="36512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95482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0C0F7-6A15-E441-A6B3-111171859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(Verbraucher)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BEC757-4CC0-FB4A-9AD4-0EE1D1BBC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29CF2C-165C-8D4C-A0B7-1D298A6B6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DA148-FC49-C44D-98C1-C956EEFD6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14</a:t>
            </a:fld>
            <a:endParaRPr lang="de-DE" altLang="de-DE" dirty="0"/>
          </a:p>
        </p:txBody>
      </p:sp>
      <p:pic>
        <p:nvPicPr>
          <p:cNvPr id="10" name="Inhaltsplatzhalter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9BD2480-9EB6-456F-87C7-F7C2AF8B9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340768"/>
            <a:ext cx="5556536" cy="1714588"/>
          </a:xfr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C8349AF-6B51-4BCB-B0F7-A4FF619F0ACC}"/>
              </a:ext>
            </a:extLst>
          </p:cNvPr>
          <p:cNvSpPr txBox="1"/>
          <p:nvPr/>
        </p:nvSpPr>
        <p:spPr>
          <a:xfrm>
            <a:off x="1431357" y="3211697"/>
            <a:ext cx="460851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Nach Eintragung der Verbraucher und dem Upload der Verbraucherstammdaten bildet das Portal die Summe aller oder je nach Bereich, Struktur, Gebäude oder Energieträger gefiltert.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9D6EA9A-EFF9-4DBF-A6D7-10197791F1F8}"/>
              </a:ext>
            </a:extLst>
          </p:cNvPr>
          <p:cNvSpPr txBox="1"/>
          <p:nvPr/>
        </p:nvSpPr>
        <p:spPr>
          <a:xfrm>
            <a:off x="3143672" y="4236695"/>
            <a:ext cx="568863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FF0000"/>
                </a:solidFill>
              </a:rPr>
              <a:t>Frage: </a:t>
            </a:r>
          </a:p>
          <a:p>
            <a:r>
              <a:rPr lang="de-DE" sz="1200" b="1" dirty="0">
                <a:solidFill>
                  <a:srgbClr val="FF0000"/>
                </a:solidFill>
              </a:rPr>
              <a:t>             </a:t>
            </a:r>
            <a:r>
              <a:rPr lang="de-DE" sz="1200" dirty="0"/>
              <a:t>Stimmt der Verbrauch mit dem tatsächlichen Verbrauch überein?</a:t>
            </a:r>
          </a:p>
        </p:txBody>
      </p:sp>
    </p:spTree>
    <p:extLst>
      <p:ext uri="{BB962C8B-B14F-4D97-AF65-F5344CB8AC3E}">
        <p14:creationId xmlns:p14="http://schemas.microsoft.com/office/powerpoint/2010/main" val="670947244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56AC-5B1E-D642-8C5F-AF3B361B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Energieverbrauch vom Energieversorger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C43C87-1E09-E742-9FBA-7C392735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1735F1-1D94-4740-81E2-85BC6D9D3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D30363-3020-8E42-A9C1-00FCF8D4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15</a:t>
            </a:fld>
            <a:endParaRPr lang="de-DE" altLang="de-DE" dirty="0"/>
          </a:p>
        </p:txBody>
      </p:sp>
      <p:pic>
        <p:nvPicPr>
          <p:cNvPr id="8" name="Inhaltsplatzhalter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4EF6632-BE47-4047-99C2-A891BE280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268760"/>
            <a:ext cx="7563239" cy="2476627"/>
          </a:xfrm>
          <a:ln>
            <a:solidFill>
              <a:schemeClr val="tx1"/>
            </a:solidFill>
          </a:ln>
        </p:spPr>
      </p:pic>
      <p:pic>
        <p:nvPicPr>
          <p:cNvPr id="10" name="Grafik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1A975CF-181A-4793-9C22-E924CD180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08920"/>
            <a:ext cx="3803845" cy="2203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CF50743C-E71E-45EB-8C65-55E39D1C0961}"/>
              </a:ext>
            </a:extLst>
          </p:cNvPr>
          <p:cNvSpPr/>
          <p:nvPr/>
        </p:nvSpPr>
        <p:spPr>
          <a:xfrm rot="18529328">
            <a:off x="5551589" y="2488625"/>
            <a:ext cx="144016" cy="2018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EAF118E-DACC-44D8-9ED0-7E80AAB17577}"/>
              </a:ext>
            </a:extLst>
          </p:cNvPr>
          <p:cNvSpPr txBox="1"/>
          <p:nvPr/>
        </p:nvSpPr>
        <p:spPr>
          <a:xfrm>
            <a:off x="767408" y="3862446"/>
            <a:ext cx="460851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Die Energiebezüge sind die Energieverbrauchsdaten welche von den EVU erfasst worden sind (Zählerdatenerfassung)</a:t>
            </a:r>
          </a:p>
          <a:p>
            <a:endParaRPr lang="de-DE" sz="1200" dirty="0"/>
          </a:p>
          <a:p>
            <a:r>
              <a:rPr lang="de-DE" sz="1200" dirty="0"/>
              <a:t>Die verbrauchsabhängige Kosten werden anhand der Rechnungen (Energiepreis) ermittelt.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4170A0B-CEB1-4B57-8F76-C1F840BC308D}"/>
              </a:ext>
            </a:extLst>
          </p:cNvPr>
          <p:cNvSpPr txBox="1"/>
          <p:nvPr/>
        </p:nvSpPr>
        <p:spPr>
          <a:xfrm>
            <a:off x="3689436" y="5277993"/>
            <a:ext cx="386832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Notwendig sind Rechnungen und Lastgänge</a:t>
            </a:r>
          </a:p>
        </p:txBody>
      </p:sp>
    </p:spTree>
    <p:extLst>
      <p:ext uri="{BB962C8B-B14F-4D97-AF65-F5344CB8AC3E}">
        <p14:creationId xmlns:p14="http://schemas.microsoft.com/office/powerpoint/2010/main" val="3880114500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8D5F3D-1480-EA4B-99CF-78D16A821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 der Daten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C04763-672A-5A48-AA54-58D5AF8A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ED432C-11C7-9C4F-AF0E-58884A977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0A29EC-E55D-CD49-8AD9-BEC424B40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16</a:t>
            </a:fld>
            <a:endParaRPr lang="de-DE" alt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DF37CD6-30EE-4B4D-8EB8-B1BEC8215D31}"/>
              </a:ext>
            </a:extLst>
          </p:cNvPr>
          <p:cNvSpPr txBox="1"/>
          <p:nvPr/>
        </p:nvSpPr>
        <p:spPr>
          <a:xfrm>
            <a:off x="1893609" y="1352520"/>
            <a:ext cx="784887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Theoretisch müssen Ihre Daten mit denen der Energieversorgungsunternehmen identisch sein.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6EAB297-F008-4B26-9314-FA3808EC3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724" y="1813580"/>
            <a:ext cx="4536504" cy="820363"/>
          </a:xfrm>
          <a:ln>
            <a:solidFill>
              <a:srgbClr val="FF0000"/>
            </a:solidFill>
            <a:prstDash val="dash"/>
          </a:ln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DE" sz="1200" dirty="0">
                <a:latin typeface="+mn-lt"/>
              </a:rPr>
              <a:t>Betriebsstunden werden nicht </a:t>
            </a:r>
            <a:r>
              <a:rPr lang="de-DE" sz="1200" dirty="0">
                <a:latin typeface="+mn-lt"/>
                <a:cs typeface="Arial" panose="020B0604020202020204" pitchFamily="34" charset="0"/>
              </a:rPr>
              <a:t>zu</a:t>
            </a:r>
            <a:r>
              <a:rPr lang="de-DE" sz="1200" dirty="0">
                <a:latin typeface="+mn-lt"/>
              </a:rPr>
              <a:t> 100% genau erfasst!</a:t>
            </a:r>
          </a:p>
          <a:p>
            <a:pPr>
              <a:buFontTx/>
              <a:buChar char="-"/>
            </a:pPr>
            <a:r>
              <a:rPr lang="de-DE" sz="1200" dirty="0">
                <a:latin typeface="+mn-lt"/>
              </a:rPr>
              <a:t>Auslastungen der unterschiedlichen Verbraucher wird in der Berechnung der kWh nicht berücksichtigt!</a:t>
            </a:r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8DBDA9-6D61-435E-8350-8F5650214A3C}"/>
              </a:ext>
            </a:extLst>
          </p:cNvPr>
          <p:cNvSpPr txBox="1"/>
          <p:nvPr/>
        </p:nvSpPr>
        <p:spPr>
          <a:xfrm>
            <a:off x="911424" y="2685182"/>
            <a:ext cx="280831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Anpassungsfaktoren werden gebildet.</a:t>
            </a:r>
          </a:p>
        </p:txBody>
      </p:sp>
      <p:pic>
        <p:nvPicPr>
          <p:cNvPr id="12" name="Grafik 11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DC5D74D-38A8-4DE1-944D-235E5458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210253"/>
            <a:ext cx="4921503" cy="16383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 1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867DF69-0E39-415D-9534-F3736AE2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3542510"/>
            <a:ext cx="5429529" cy="2070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649B005-CC80-434F-A8EF-09A4CD227E66}"/>
              </a:ext>
            </a:extLst>
          </p:cNvPr>
          <p:cNvSpPr txBox="1"/>
          <p:nvPr/>
        </p:nvSpPr>
        <p:spPr>
          <a:xfrm>
            <a:off x="6816080" y="2949727"/>
            <a:ext cx="266429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Und dadurch die Bilanz angepasst.</a:t>
            </a:r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C6C1D7DB-54E7-465D-88E1-6B5938E79A48}"/>
              </a:ext>
            </a:extLst>
          </p:cNvPr>
          <p:cNvSpPr/>
          <p:nvPr/>
        </p:nvSpPr>
        <p:spPr>
          <a:xfrm rot="10800000" flipV="1">
            <a:off x="1921395" y="3011391"/>
            <a:ext cx="288032" cy="149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756232B6-DA1C-41BE-81E9-BE52B01149F2}"/>
              </a:ext>
            </a:extLst>
          </p:cNvPr>
          <p:cNvSpPr/>
          <p:nvPr/>
        </p:nvSpPr>
        <p:spPr>
          <a:xfrm rot="10800000" flipV="1">
            <a:off x="8004212" y="3293726"/>
            <a:ext cx="288032" cy="149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966558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32321-67D5-FC49-A5B6-13FC5AF0D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Analyse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C84237-21FF-4647-9A21-759170E71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5CD132-D417-5C40-B61D-4208E5BC5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D08380-D44A-8146-ACED-C31B8BF5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17</a:t>
            </a:fld>
            <a:endParaRPr lang="de-DE" altLang="de-DE" dirty="0"/>
          </a:p>
        </p:txBody>
      </p:sp>
      <p:pic>
        <p:nvPicPr>
          <p:cNvPr id="11" name="Inhaltsplatzhalter 1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DFA11F6-21F9-40F0-9D5D-B7234D0E2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7" y="1268760"/>
            <a:ext cx="1608562" cy="1656184"/>
          </a:xfrm>
          <a:ln>
            <a:solidFill>
              <a:schemeClr val="tx1"/>
            </a:solidFill>
          </a:ln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4959163-ED21-4F8F-B359-11FECB934DB6}"/>
              </a:ext>
            </a:extLst>
          </p:cNvPr>
          <p:cNvSpPr txBox="1"/>
          <p:nvPr/>
        </p:nvSpPr>
        <p:spPr>
          <a:xfrm>
            <a:off x="3251784" y="1927190"/>
            <a:ext cx="496855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In der Analyse werden unter Effizienzmaßnahmen die möglichen Maßnahmen zur Energieeinsparung beschrieben.</a:t>
            </a:r>
          </a:p>
        </p:txBody>
      </p:sp>
      <p:sp>
        <p:nvSpPr>
          <p:cNvPr id="13" name="Pfeil: nach oben gebogen 12">
            <a:extLst>
              <a:ext uri="{FF2B5EF4-FFF2-40B4-BE49-F238E27FC236}">
                <a16:creationId xmlns:a16="http://schemas.microsoft.com/office/drawing/2014/main" id="{A145D303-D062-4A8F-A651-A8C15BB0CD4F}"/>
              </a:ext>
            </a:extLst>
          </p:cNvPr>
          <p:cNvSpPr/>
          <p:nvPr/>
        </p:nvSpPr>
        <p:spPr>
          <a:xfrm rot="5400000">
            <a:off x="2918384" y="1910502"/>
            <a:ext cx="324036" cy="25893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23DDB9D-1923-4EDD-AC17-843EE743E291}"/>
              </a:ext>
            </a:extLst>
          </p:cNvPr>
          <p:cNvSpPr txBox="1"/>
          <p:nvPr/>
        </p:nvSpPr>
        <p:spPr>
          <a:xfrm>
            <a:off x="2043554" y="3139126"/>
            <a:ext cx="396044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Der Beschreiben muss auch eine fundierte Berechnung/Kalkulation der Einsparung vorliegen.</a:t>
            </a:r>
          </a:p>
        </p:txBody>
      </p:sp>
      <p:sp>
        <p:nvSpPr>
          <p:cNvPr id="15" name="Pfeil: nach oben gebogen 14">
            <a:extLst>
              <a:ext uri="{FF2B5EF4-FFF2-40B4-BE49-F238E27FC236}">
                <a16:creationId xmlns:a16="http://schemas.microsoft.com/office/drawing/2014/main" id="{ABD186D3-662E-45F2-A944-E7D91574CEF5}"/>
              </a:ext>
            </a:extLst>
          </p:cNvPr>
          <p:cNvSpPr/>
          <p:nvPr/>
        </p:nvSpPr>
        <p:spPr>
          <a:xfrm rot="5400000">
            <a:off x="3110954" y="3757684"/>
            <a:ext cx="472837" cy="79287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6574C45-63FC-43CD-92EB-CBB161331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86" y="3687424"/>
            <a:ext cx="3744416" cy="24475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7107445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29401-C28F-0C4B-AF82-7671EDBE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Auditinformationen</a:t>
            </a:r>
          </a:p>
        </p:txBody>
      </p:sp>
      <p:pic>
        <p:nvPicPr>
          <p:cNvPr id="8" name="Inhaltsplatzhalter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2B79D55-A15E-42AE-921C-523498703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340768"/>
            <a:ext cx="1949550" cy="1657435"/>
          </a:xfrm>
          <a:ln>
            <a:solidFill>
              <a:schemeClr val="tx1"/>
            </a:solidFill>
          </a:ln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7533D-0447-4840-960D-D9B349631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886768-41E6-254A-9E63-488E9D5B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0EE783-5970-EA44-8E65-251746B1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18</a:t>
            </a:fld>
            <a:endParaRPr lang="de-DE" altLang="de-DE" dirty="0"/>
          </a:p>
        </p:txBody>
      </p:sp>
      <p:pic>
        <p:nvPicPr>
          <p:cNvPr id="10" name="Grafik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6DD8BA8-BCB5-4F13-B804-9463B6180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00" y="1916832"/>
            <a:ext cx="5569236" cy="24575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Pfeil: nach oben gebogen 10">
            <a:extLst>
              <a:ext uri="{FF2B5EF4-FFF2-40B4-BE49-F238E27FC236}">
                <a16:creationId xmlns:a16="http://schemas.microsoft.com/office/drawing/2014/main" id="{45250A8C-A770-41AA-988B-C6B7D8F64EFF}"/>
              </a:ext>
            </a:extLst>
          </p:cNvPr>
          <p:cNvSpPr/>
          <p:nvPr/>
        </p:nvSpPr>
        <p:spPr>
          <a:xfrm rot="5400000">
            <a:off x="2989718" y="2698984"/>
            <a:ext cx="704770" cy="755266"/>
          </a:xfrm>
          <a:prstGeom prst="bentUpArrow">
            <a:avLst>
              <a:gd name="adj1" fmla="val 13160"/>
              <a:gd name="adj2" fmla="val 14858"/>
              <a:gd name="adj3" fmla="val 32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78F8DFD-DFDA-410E-B66D-994982BB80A9}"/>
              </a:ext>
            </a:extLst>
          </p:cNvPr>
          <p:cNvSpPr txBox="1"/>
          <p:nvPr/>
        </p:nvSpPr>
        <p:spPr>
          <a:xfrm>
            <a:off x="1559496" y="4797152"/>
            <a:ext cx="763284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Der Nachweis dient der prüfenden Behörde als Kontrolle welcher Zeitaufwand betrieben wurde. </a:t>
            </a:r>
          </a:p>
        </p:txBody>
      </p:sp>
    </p:spTree>
    <p:extLst>
      <p:ext uri="{BB962C8B-B14F-4D97-AF65-F5344CB8AC3E}">
        <p14:creationId xmlns:p14="http://schemas.microsoft.com/office/powerpoint/2010/main" val="259823337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39B1A-4D8A-471E-8982-ED9612DBC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 der Schulung!!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996707-0C2D-4E48-8723-BDBB7A540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22A852-736F-4FE8-A6DD-79CEB8F7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F11B2F-051C-497C-BD21-2FDE3A39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1</a:t>
            </a:fld>
            <a:endParaRPr lang="de-DE" alt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664333B-774A-4554-BC54-750B0AC27F14}"/>
              </a:ext>
            </a:extLst>
          </p:cNvPr>
          <p:cNvSpPr/>
          <p:nvPr/>
        </p:nvSpPr>
        <p:spPr>
          <a:xfrm>
            <a:off x="1991544" y="2420888"/>
            <a:ext cx="1985461" cy="29523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Energieberater</a:t>
            </a:r>
          </a:p>
          <a:p>
            <a:pPr algn="ctr"/>
            <a:endParaRPr lang="de-DE" dirty="0"/>
          </a:p>
          <a:p>
            <a:pPr algn="ctr"/>
            <a:r>
              <a:rPr lang="de-DE" sz="1200" dirty="0"/>
              <a:t>inkl. </a:t>
            </a:r>
            <a:r>
              <a:rPr lang="de-DE" sz="1200" dirty="0" err="1"/>
              <a:t>energiesparbericht</a:t>
            </a:r>
            <a:r>
              <a:rPr lang="de-DE" sz="1200" dirty="0"/>
              <a:t> 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8BC7C439-5432-4420-9035-B615B0288EFF}"/>
              </a:ext>
            </a:extLst>
          </p:cNvPr>
          <p:cNvSpPr/>
          <p:nvPr/>
        </p:nvSpPr>
        <p:spPr>
          <a:xfrm>
            <a:off x="1991543" y="1500808"/>
            <a:ext cx="1985461" cy="432048"/>
          </a:xfrm>
          <a:prstGeom prst="roundRect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Unternehmen</a:t>
            </a:r>
          </a:p>
        </p:txBody>
      </p:sp>
      <p:sp>
        <p:nvSpPr>
          <p:cNvPr id="9" name="Pfeil: nach oben 8">
            <a:extLst>
              <a:ext uri="{FF2B5EF4-FFF2-40B4-BE49-F238E27FC236}">
                <a16:creationId xmlns:a16="http://schemas.microsoft.com/office/drawing/2014/main" id="{9A5378BC-159C-41CA-B73B-AE581FE08405}"/>
              </a:ext>
            </a:extLst>
          </p:cNvPr>
          <p:cNvSpPr/>
          <p:nvPr/>
        </p:nvSpPr>
        <p:spPr>
          <a:xfrm>
            <a:off x="2868569" y="1960848"/>
            <a:ext cx="231407" cy="432048"/>
          </a:xfrm>
          <a:prstGeom prst="up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11D10CC-CF00-4A9C-90C5-8118BC2B99D5}"/>
              </a:ext>
            </a:extLst>
          </p:cNvPr>
          <p:cNvSpPr/>
          <p:nvPr/>
        </p:nvSpPr>
        <p:spPr>
          <a:xfrm>
            <a:off x="6975447" y="2420888"/>
            <a:ext cx="1875656" cy="226024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energiesparbericht.de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793DD6CB-3D44-4D87-B5E1-2B7964EEFD35}"/>
              </a:ext>
            </a:extLst>
          </p:cNvPr>
          <p:cNvSpPr/>
          <p:nvPr/>
        </p:nvSpPr>
        <p:spPr>
          <a:xfrm>
            <a:off x="6975447" y="1528799"/>
            <a:ext cx="1875656" cy="432049"/>
          </a:xfrm>
          <a:prstGeom prst="roundRect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Unternehmen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DB70577-223C-4107-AB00-E2A8FCB09355}"/>
              </a:ext>
            </a:extLst>
          </p:cNvPr>
          <p:cNvSpPr/>
          <p:nvPr/>
        </p:nvSpPr>
        <p:spPr>
          <a:xfrm>
            <a:off x="6975447" y="4947203"/>
            <a:ext cx="1875656" cy="38792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Energieberater</a:t>
            </a:r>
          </a:p>
        </p:txBody>
      </p:sp>
      <p:sp>
        <p:nvSpPr>
          <p:cNvPr id="14" name="Pfeil: nach oben 13">
            <a:extLst>
              <a:ext uri="{FF2B5EF4-FFF2-40B4-BE49-F238E27FC236}">
                <a16:creationId xmlns:a16="http://schemas.microsoft.com/office/drawing/2014/main" id="{56B260E9-5854-4D89-A564-C2D971A00750}"/>
              </a:ext>
            </a:extLst>
          </p:cNvPr>
          <p:cNvSpPr/>
          <p:nvPr/>
        </p:nvSpPr>
        <p:spPr>
          <a:xfrm rot="10800000">
            <a:off x="7797571" y="1974844"/>
            <a:ext cx="231407" cy="432048"/>
          </a:xfrm>
          <a:prstGeom prst="up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5" name="Pfeil: nach oben 14">
            <a:extLst>
              <a:ext uri="{FF2B5EF4-FFF2-40B4-BE49-F238E27FC236}">
                <a16:creationId xmlns:a16="http://schemas.microsoft.com/office/drawing/2014/main" id="{C11CC723-ACED-4AD7-A35E-FE7BF5F5BCE5}"/>
              </a:ext>
            </a:extLst>
          </p:cNvPr>
          <p:cNvSpPr/>
          <p:nvPr/>
        </p:nvSpPr>
        <p:spPr>
          <a:xfrm>
            <a:off x="7793092" y="4727147"/>
            <a:ext cx="231407" cy="174036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3957BD7-45A5-4910-85D0-A3C57E202FF6}"/>
              </a:ext>
            </a:extLst>
          </p:cNvPr>
          <p:cNvSpPr/>
          <p:nvPr/>
        </p:nvSpPr>
        <p:spPr>
          <a:xfrm>
            <a:off x="1092153" y="2424389"/>
            <a:ext cx="467343" cy="294882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/>
              <a:t>80%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2691032-3337-48AC-9574-732E875DE063}"/>
              </a:ext>
            </a:extLst>
          </p:cNvPr>
          <p:cNvSpPr/>
          <p:nvPr/>
        </p:nvSpPr>
        <p:spPr>
          <a:xfrm>
            <a:off x="1092153" y="1484784"/>
            <a:ext cx="467343" cy="43021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200" dirty="0"/>
              <a:t>20%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0322963-4425-41AF-B9B6-02F0AC5F2CB9}"/>
              </a:ext>
            </a:extLst>
          </p:cNvPr>
          <p:cNvSpPr/>
          <p:nvPr/>
        </p:nvSpPr>
        <p:spPr>
          <a:xfrm>
            <a:off x="9430095" y="2424389"/>
            <a:ext cx="492154" cy="23027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/>
              <a:t>70%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28A752C-2377-4082-AABB-5968947737FE}"/>
              </a:ext>
            </a:extLst>
          </p:cNvPr>
          <p:cNvSpPr/>
          <p:nvPr/>
        </p:nvSpPr>
        <p:spPr>
          <a:xfrm>
            <a:off x="9420270" y="1528799"/>
            <a:ext cx="492154" cy="43204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200" dirty="0"/>
              <a:t>20%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FB08A9A-5B89-4ED7-B650-67ACE3D02B56}"/>
              </a:ext>
            </a:extLst>
          </p:cNvPr>
          <p:cNvSpPr/>
          <p:nvPr/>
        </p:nvSpPr>
        <p:spPr>
          <a:xfrm>
            <a:off x="9430095" y="4982268"/>
            <a:ext cx="492154" cy="43204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200" dirty="0"/>
              <a:t>10%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B18738D-3E4A-467C-89A5-F408431C05F5}"/>
              </a:ext>
            </a:extLst>
          </p:cNvPr>
          <p:cNvSpPr/>
          <p:nvPr/>
        </p:nvSpPr>
        <p:spPr>
          <a:xfrm>
            <a:off x="4489598" y="3248061"/>
            <a:ext cx="1875656" cy="829009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Energieaudit</a:t>
            </a: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922E9A5D-289D-4337-BDEC-4141A9EDB1E1}"/>
              </a:ext>
            </a:extLst>
          </p:cNvPr>
          <p:cNvSpPr/>
          <p:nvPr/>
        </p:nvSpPr>
        <p:spPr>
          <a:xfrm rot="10800000">
            <a:off x="6429655" y="3590558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rechts 22">
            <a:extLst>
              <a:ext uri="{FF2B5EF4-FFF2-40B4-BE49-F238E27FC236}">
                <a16:creationId xmlns:a16="http://schemas.microsoft.com/office/drawing/2014/main" id="{49E7A847-A09A-41A3-BD74-F615823D5B2E}"/>
              </a:ext>
            </a:extLst>
          </p:cNvPr>
          <p:cNvSpPr/>
          <p:nvPr/>
        </p:nvSpPr>
        <p:spPr>
          <a:xfrm>
            <a:off x="4020246" y="3590558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6F2C528-B6C8-468A-9BA9-F68ADFD45592}"/>
              </a:ext>
            </a:extLst>
          </p:cNvPr>
          <p:cNvSpPr txBox="1"/>
          <p:nvPr/>
        </p:nvSpPr>
        <p:spPr>
          <a:xfrm>
            <a:off x="6926104" y="1412776"/>
            <a:ext cx="1985461" cy="3314371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BBB5E5F-09C7-4242-9C50-44989949F92D}"/>
              </a:ext>
            </a:extLst>
          </p:cNvPr>
          <p:cNvSpPr txBox="1"/>
          <p:nvPr/>
        </p:nvSpPr>
        <p:spPr>
          <a:xfrm>
            <a:off x="1415480" y="10527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bisher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0E4B0A4-B3ED-432D-981D-B0B148249413}"/>
              </a:ext>
            </a:extLst>
          </p:cNvPr>
          <p:cNvSpPr txBox="1"/>
          <p:nvPr/>
        </p:nvSpPr>
        <p:spPr>
          <a:xfrm>
            <a:off x="6802710" y="98543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zukünftig </a:t>
            </a:r>
          </a:p>
        </p:txBody>
      </p:sp>
    </p:spTree>
    <p:extLst>
      <p:ext uri="{BB962C8B-B14F-4D97-AF65-F5344CB8AC3E}">
        <p14:creationId xmlns:p14="http://schemas.microsoft.com/office/powerpoint/2010/main" val="4218286985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1424" y="667296"/>
            <a:ext cx="7068889" cy="2736304"/>
          </a:xfrm>
        </p:spPr>
        <p:txBody>
          <a:bodyPr>
            <a:normAutofit/>
          </a:bodyPr>
          <a:lstStyle/>
          <a:p>
            <a:r>
              <a:rPr lang="de-DE" sz="4000" dirty="0"/>
              <a:t>Willkommen im Kreis der Energieexperten</a:t>
            </a:r>
            <a:br>
              <a:rPr lang="de-DE" sz="4000" dirty="0"/>
            </a:br>
            <a:br>
              <a:rPr lang="de-DE" sz="4000" dirty="0"/>
            </a:br>
            <a:r>
              <a:rPr lang="de-DE" sz="4000" dirty="0"/>
              <a:t>Die Strategie entscheidet </a:t>
            </a:r>
            <a:br>
              <a:rPr lang="de-DE" sz="4000" dirty="0"/>
            </a:br>
            <a:r>
              <a:rPr lang="de-DE" sz="4000" dirty="0"/>
              <a:t>über den Erfolg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490" y="3403600"/>
            <a:ext cx="5390550" cy="2905720"/>
          </a:xfrm>
        </p:spPr>
        <p:txBody>
          <a:bodyPr>
            <a:normAutofit fontScale="92500" lnSpcReduction="10000"/>
          </a:bodyPr>
          <a:lstStyle/>
          <a:p>
            <a:endParaRPr lang="de-DE" dirty="0"/>
          </a:p>
          <a:p>
            <a:pPr>
              <a:lnSpc>
                <a:spcPct val="170000"/>
              </a:lnSpc>
            </a:pPr>
            <a:endParaRPr lang="de-DE" dirty="0"/>
          </a:p>
          <a:p>
            <a:pPr>
              <a:lnSpc>
                <a:spcPct val="170000"/>
              </a:lnSpc>
            </a:pPr>
            <a:endParaRPr lang="de-DE" dirty="0"/>
          </a:p>
          <a:p>
            <a:pPr>
              <a:lnSpc>
                <a:spcPct val="170000"/>
              </a:lnSpc>
            </a:pPr>
            <a:endParaRPr lang="de-DE" dirty="0"/>
          </a:p>
          <a:p>
            <a:pPr>
              <a:lnSpc>
                <a:spcPct val="170000"/>
              </a:lnSpc>
            </a:pPr>
            <a:r>
              <a:rPr lang="de-DE" dirty="0" err="1"/>
              <a:t>ecc</a:t>
            </a:r>
            <a:r>
              <a:rPr lang="de-DE" dirty="0"/>
              <a:t>  energy consulting circle  GmbH &amp; Co. KG</a:t>
            </a:r>
          </a:p>
          <a:p>
            <a:pPr>
              <a:lnSpc>
                <a:spcPct val="170000"/>
              </a:lnSpc>
            </a:pPr>
            <a:r>
              <a:rPr lang="de-DE" dirty="0"/>
              <a:t>W:	www.ecc-energieeffizienz.de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3335288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Onlineplattform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Workshop ESB 2019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/>
              <a:t> </a:t>
            </a:r>
            <a:endParaRPr lang="de-DE" alt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B4A6E7C-5C3B-E740-B162-C73A6F5EB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628" y="1135800"/>
            <a:ext cx="1689100" cy="1663700"/>
          </a:xfrm>
          <a:prstGeom prst="rect">
            <a:avLst/>
          </a:prstGeom>
        </p:spPr>
      </p:pic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4B094A5F-613C-4E65-AB8E-1C6540228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948" y="1135801"/>
            <a:ext cx="5529056" cy="48840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1F2635B-FAA3-4BE2-8E17-CD3173E190E2}"/>
              </a:ext>
            </a:extLst>
          </p:cNvPr>
          <p:cNvSpPr txBox="1"/>
          <p:nvPr/>
        </p:nvSpPr>
        <p:spPr>
          <a:xfrm>
            <a:off x="2567608" y="2193001"/>
            <a:ext cx="1489650" cy="3312368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548EA54-374B-4A21-A477-C3657A396F40}"/>
              </a:ext>
            </a:extLst>
          </p:cNvPr>
          <p:cNvSpPr txBox="1"/>
          <p:nvPr/>
        </p:nvSpPr>
        <p:spPr>
          <a:xfrm>
            <a:off x="529757" y="3192983"/>
            <a:ext cx="160580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Navigation Feld zur vereinfachten Abarbeitung der erforderlichen Daten.</a:t>
            </a: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E2EC2D89-D0D9-4A69-9F5B-610FCDB7C90D}"/>
              </a:ext>
            </a:extLst>
          </p:cNvPr>
          <p:cNvSpPr/>
          <p:nvPr/>
        </p:nvSpPr>
        <p:spPr>
          <a:xfrm>
            <a:off x="2182114" y="3466034"/>
            <a:ext cx="360040" cy="273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DDD0100-DAA3-4421-9052-B9917FDD2940}"/>
              </a:ext>
            </a:extLst>
          </p:cNvPr>
          <p:cNvSpPr/>
          <p:nvPr/>
        </p:nvSpPr>
        <p:spPr>
          <a:xfrm>
            <a:off x="4088911" y="2348880"/>
            <a:ext cx="1224136" cy="7200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DD8FA37-6FD9-412B-9CE4-F2819BCA2EFA}"/>
              </a:ext>
            </a:extLst>
          </p:cNvPr>
          <p:cNvSpPr txBox="1"/>
          <p:nvPr/>
        </p:nvSpPr>
        <p:spPr>
          <a:xfrm>
            <a:off x="4259389" y="3618352"/>
            <a:ext cx="18002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Aktuelle Fortschrittsanzeige</a:t>
            </a:r>
          </a:p>
        </p:txBody>
      </p:sp>
      <p:sp>
        <p:nvSpPr>
          <p:cNvPr id="14" name="Pfeil: nach oben 13">
            <a:extLst>
              <a:ext uri="{FF2B5EF4-FFF2-40B4-BE49-F238E27FC236}">
                <a16:creationId xmlns:a16="http://schemas.microsoft.com/office/drawing/2014/main" id="{37EF5CC2-F8D8-4EF8-8A3C-F3AEC25F3BEB}"/>
              </a:ext>
            </a:extLst>
          </p:cNvPr>
          <p:cNvSpPr/>
          <p:nvPr/>
        </p:nvSpPr>
        <p:spPr>
          <a:xfrm rot="1466112">
            <a:off x="4466966" y="3119661"/>
            <a:ext cx="117147" cy="4801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830102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6B2230-9DF2-844D-852F-75915C650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Übersicht gewählter Unternehmen und Standorte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7DBB6C-877F-734F-B4E4-D1DDB249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330528-3469-3842-AE4F-C1714FEA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A671E14F-7ADC-4F2B-AC66-55B10E7C8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00" y="1316308"/>
            <a:ext cx="2016224" cy="2387443"/>
          </a:xfrm>
          <a:ln>
            <a:solidFill>
              <a:schemeClr val="tx1"/>
            </a:solidFill>
          </a:ln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430EF80-3B79-4DD3-931D-EF9043DB1802}"/>
              </a:ext>
            </a:extLst>
          </p:cNvPr>
          <p:cNvSpPr txBox="1"/>
          <p:nvPr/>
        </p:nvSpPr>
        <p:spPr>
          <a:xfrm>
            <a:off x="3676898" y="1231327"/>
            <a:ext cx="259239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Unternehmens Informationen </a:t>
            </a:r>
          </a:p>
          <a:p>
            <a:pPr algn="ctr"/>
            <a:r>
              <a:rPr lang="de-DE" sz="1200" dirty="0"/>
              <a:t>- </a:t>
            </a:r>
            <a:r>
              <a:rPr lang="de-DE" sz="1200" i="1" dirty="0"/>
              <a:t>einmalig einzutragen </a:t>
            </a:r>
            <a:r>
              <a:rPr lang="de-DE" sz="1200" dirty="0"/>
              <a:t>-</a:t>
            </a:r>
          </a:p>
        </p:txBody>
      </p:sp>
      <p:sp>
        <p:nvSpPr>
          <p:cNvPr id="3" name="Pfeil: nach oben 2">
            <a:extLst>
              <a:ext uri="{FF2B5EF4-FFF2-40B4-BE49-F238E27FC236}">
                <a16:creationId xmlns:a16="http://schemas.microsoft.com/office/drawing/2014/main" id="{88963415-1AD1-4891-9708-08708A4BFF68}"/>
              </a:ext>
            </a:extLst>
          </p:cNvPr>
          <p:cNvSpPr/>
          <p:nvPr/>
        </p:nvSpPr>
        <p:spPr>
          <a:xfrm rot="5400000">
            <a:off x="3153977" y="2402018"/>
            <a:ext cx="216024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069BCF7-35E9-457F-B06C-C03230B76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54" y="1925436"/>
            <a:ext cx="5605271" cy="17128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Pfeil: nach oben gebogen 19">
            <a:extLst>
              <a:ext uri="{FF2B5EF4-FFF2-40B4-BE49-F238E27FC236}">
                <a16:creationId xmlns:a16="http://schemas.microsoft.com/office/drawing/2014/main" id="{59BDA754-42D4-41E6-94A4-1DB9D9D57F07}"/>
              </a:ext>
            </a:extLst>
          </p:cNvPr>
          <p:cNvSpPr/>
          <p:nvPr/>
        </p:nvSpPr>
        <p:spPr>
          <a:xfrm flipV="1">
            <a:off x="3153977" y="3084644"/>
            <a:ext cx="216024" cy="891949"/>
          </a:xfrm>
          <a:prstGeom prst="bentUpArrow">
            <a:avLst>
              <a:gd name="adj1" fmla="val 33862"/>
              <a:gd name="adj2" fmla="val 29431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2" name="Grafik 21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A762C7F-2E00-419B-85DE-3F5173286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54" y="3976593"/>
            <a:ext cx="5698071" cy="21024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6B4B3AD2-35AC-4AC2-A532-657C5088687D}"/>
              </a:ext>
            </a:extLst>
          </p:cNvPr>
          <p:cNvSpPr txBox="1"/>
          <p:nvPr/>
        </p:nvSpPr>
        <p:spPr>
          <a:xfrm>
            <a:off x="5083944" y="4182340"/>
            <a:ext cx="2020168" cy="326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5F90C1-13C7-4A5E-A9C6-1E392DF6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67617080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EB2A1-E496-C84B-95A0-5D86CC35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Energieaudit mit Multisite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5C14D5-9DF4-EA43-8F5B-E6115052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268127-015B-C943-A0FE-73650B4D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392" y="6390572"/>
            <a:ext cx="5654431" cy="273050"/>
          </a:xfrm>
        </p:spPr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48A017-DBA1-C34C-A6AD-B1980F44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  <p:pic>
        <p:nvPicPr>
          <p:cNvPr id="16" name="Inhaltsplatzhalter 15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219FF97-D0FE-420C-8D90-B6B375E0F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036926"/>
            <a:ext cx="7056784" cy="5012499"/>
          </a:xfr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6FA3465-AA63-4ADB-9D3C-3A954E2C88E4}"/>
              </a:ext>
            </a:extLst>
          </p:cNvPr>
          <p:cNvSpPr txBox="1"/>
          <p:nvPr/>
        </p:nvSpPr>
        <p:spPr>
          <a:xfrm>
            <a:off x="8112224" y="1700808"/>
            <a:ext cx="316835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Vorab Informationen über das Unternehmen einholen:</a:t>
            </a:r>
          </a:p>
          <a:p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Anzahl der in Deutschland befindlichen Standorte</a:t>
            </a:r>
          </a:p>
          <a:p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Gesamtenergieverbrauch 100%</a:t>
            </a:r>
          </a:p>
          <a:p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Vergleichbarkeit der Standorte prüfen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CF6C722-D6B6-4265-A2AC-1D1953E29FBE}"/>
              </a:ext>
            </a:extLst>
          </p:cNvPr>
          <p:cNvSpPr txBox="1"/>
          <p:nvPr/>
        </p:nvSpPr>
        <p:spPr>
          <a:xfrm>
            <a:off x="8112224" y="3789040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u="sng" dirty="0"/>
              <a:t>Ergebnis:</a:t>
            </a:r>
          </a:p>
          <a:p>
            <a:endParaRPr lang="de-DE" sz="1200" dirty="0"/>
          </a:p>
          <a:p>
            <a:pPr marL="171450" indent="-171450">
              <a:buFontTx/>
              <a:buChar char="-"/>
            </a:pPr>
            <a:r>
              <a:rPr lang="de-DE" sz="1200" dirty="0"/>
              <a:t>Clusterbildung</a:t>
            </a:r>
          </a:p>
          <a:p>
            <a:endParaRPr lang="de-DE" sz="1200" dirty="0"/>
          </a:p>
          <a:p>
            <a:r>
              <a:rPr lang="de-DE" sz="1200" dirty="0"/>
              <a:t>                   Anzahl der Standorte </a:t>
            </a:r>
          </a:p>
        </p:txBody>
      </p:sp>
      <p:sp>
        <p:nvSpPr>
          <p:cNvPr id="19" name="Pfeil: nach oben gebogen 18">
            <a:extLst>
              <a:ext uri="{FF2B5EF4-FFF2-40B4-BE49-F238E27FC236}">
                <a16:creationId xmlns:a16="http://schemas.microsoft.com/office/drawing/2014/main" id="{19E428FD-6CE8-4F97-BD17-23ED59B9B4CF}"/>
              </a:ext>
            </a:extLst>
          </p:cNvPr>
          <p:cNvSpPr/>
          <p:nvPr/>
        </p:nvSpPr>
        <p:spPr>
          <a:xfrm rot="5400000">
            <a:off x="8688288" y="4437112"/>
            <a:ext cx="144016" cy="28803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9C4EDD9-1B81-4E6D-9897-50ED09A88F44}"/>
              </a:ext>
            </a:extLst>
          </p:cNvPr>
          <p:cNvSpPr txBox="1"/>
          <p:nvPr/>
        </p:nvSpPr>
        <p:spPr>
          <a:xfrm>
            <a:off x="263352" y="6004554"/>
            <a:ext cx="41399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(https://www.bafa.de/DE/Energie/Energieeffizienz/Energieaudit/energieaudit_node.htm)</a:t>
            </a:r>
          </a:p>
        </p:txBody>
      </p:sp>
    </p:spTree>
    <p:extLst>
      <p:ext uri="{BB962C8B-B14F-4D97-AF65-F5344CB8AC3E}">
        <p14:creationId xmlns:p14="http://schemas.microsoft.com/office/powerpoint/2010/main" val="261827692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BF1FE-1035-B748-B945-8D14C3F5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(Bestandsdaten)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423FE6-5608-6046-B651-85C782924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BBF922-E86D-FE43-AB8D-3686B7374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2BDFFB-2BEE-FC4B-BB04-AAB98A954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0B66F14-7015-4D41-8F1C-3A8D0D5CA1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11" y="1844824"/>
            <a:ext cx="1752690" cy="2425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ECF8F2B-0DF9-48A4-8EE4-021101048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1790545"/>
            <a:ext cx="7525266" cy="2952328"/>
          </a:xfrm>
          <a:prstGeom prst="rect">
            <a:avLst/>
          </a:prstGeom>
        </p:spPr>
      </p:pic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D203F5A-C818-439B-996A-4FF7936F0496}"/>
              </a:ext>
            </a:extLst>
          </p:cNvPr>
          <p:cNvSpPr/>
          <p:nvPr/>
        </p:nvSpPr>
        <p:spPr>
          <a:xfrm>
            <a:off x="2576409" y="2564904"/>
            <a:ext cx="207223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48C9816-244E-430E-880C-05214E8CC8EA}"/>
              </a:ext>
            </a:extLst>
          </p:cNvPr>
          <p:cNvSpPr txBox="1"/>
          <p:nvPr/>
        </p:nvSpPr>
        <p:spPr>
          <a:xfrm>
            <a:off x="3537913" y="4835462"/>
            <a:ext cx="590465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Das “Dropdown“ ermöglicht den sofortigen Status der zusammen getragenen Daten.</a:t>
            </a:r>
          </a:p>
          <a:p>
            <a:pPr algn="ctr"/>
            <a:endParaRPr lang="de-DE" sz="1200" dirty="0"/>
          </a:p>
          <a:p>
            <a:pPr algn="ctr"/>
            <a:r>
              <a:rPr lang="de-DE" sz="1200" dirty="0"/>
              <a:t>-</a:t>
            </a:r>
            <a:r>
              <a:rPr lang="de-DE" sz="1200" i="1" dirty="0"/>
              <a:t>Die Fortschritte müssen selbstständig angeklickt werden</a:t>
            </a:r>
            <a:r>
              <a:rPr lang="de-DE" sz="12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51242111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5E1DE-DC21-314E-83B7-62254D01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(Gebäude)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0F8409-DE6C-4448-BD0C-0494547A9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8E786B-ED1B-5C4C-85B1-23345D8E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64427A-872D-A14E-A712-CF663D83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6</a:t>
            </a:fld>
            <a:endParaRPr lang="de-DE" altLang="de-DE" dirty="0"/>
          </a:p>
        </p:txBody>
      </p:sp>
      <p:pic>
        <p:nvPicPr>
          <p:cNvPr id="10" name="Inhaltsplatzhalter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9899D8A-78A1-4867-826E-1E9E54EF9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268760"/>
            <a:ext cx="8496944" cy="4308086"/>
          </a:xfrm>
          <a:ln>
            <a:solidFill>
              <a:schemeClr val="tx1"/>
            </a:solidFill>
          </a:ln>
        </p:spPr>
      </p:pic>
      <p:pic>
        <p:nvPicPr>
          <p:cNvPr id="12" name="Grafik 11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389A472-C30D-4233-B01D-7CB8050FF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2564904"/>
            <a:ext cx="5137414" cy="31497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9B2E8DAE-D96E-4607-B69D-A2912E2F8901}"/>
              </a:ext>
            </a:extLst>
          </p:cNvPr>
          <p:cNvSpPr/>
          <p:nvPr/>
        </p:nvSpPr>
        <p:spPr>
          <a:xfrm rot="13420354">
            <a:off x="3641663" y="1998715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02A036F-1CD2-4675-82F5-C03D7D215477}"/>
              </a:ext>
            </a:extLst>
          </p:cNvPr>
          <p:cNvSpPr txBox="1"/>
          <p:nvPr/>
        </p:nvSpPr>
        <p:spPr>
          <a:xfrm>
            <a:off x="9912424" y="2845176"/>
            <a:ext cx="2016224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Nach dem Hinzufügen können optional Räume in den Gebäuden ergänzt werden</a:t>
            </a:r>
          </a:p>
          <a:p>
            <a:r>
              <a:rPr lang="de-DE" sz="1200" dirty="0"/>
              <a:t> </a:t>
            </a:r>
          </a:p>
          <a:p>
            <a:r>
              <a:rPr lang="de-DE" sz="1200" b="1" dirty="0"/>
              <a:t>Und</a:t>
            </a:r>
          </a:p>
          <a:p>
            <a:endParaRPr lang="de-DE" sz="1200" dirty="0"/>
          </a:p>
          <a:p>
            <a:r>
              <a:rPr lang="de-DE" sz="1200" dirty="0"/>
              <a:t>Zusätzliche Informationen zum Gebäude eingetragen werden.</a:t>
            </a:r>
          </a:p>
          <a:p>
            <a:endParaRPr lang="de-DE" sz="1200" dirty="0"/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2350C8DA-F0E6-4792-A9DD-B2194EFE61D5}"/>
              </a:ext>
            </a:extLst>
          </p:cNvPr>
          <p:cNvSpPr/>
          <p:nvPr/>
        </p:nvSpPr>
        <p:spPr>
          <a:xfrm rot="3171022">
            <a:off x="9653977" y="4731946"/>
            <a:ext cx="240730" cy="8136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08858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28B0E-E4B4-9C4D-8462-B0EC0901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(Anlagen und Prozesse)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4A68EC-32B1-964A-9945-54D4A7A58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AB5D6F-9B3C-4441-BFEC-D0E2FF96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A8F2C6-CADF-FE4E-B252-49E03E110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  <p:pic>
        <p:nvPicPr>
          <p:cNvPr id="10" name="Inhaltsplatzhalter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8DF7025-83A4-4D9E-B2B3-93BF157C8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268760"/>
            <a:ext cx="6346696" cy="3391649"/>
          </a:xfr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5004E25-3E0E-4B83-A304-4A1495024B60}"/>
              </a:ext>
            </a:extLst>
          </p:cNvPr>
          <p:cNvSpPr txBox="1"/>
          <p:nvPr/>
        </p:nvSpPr>
        <p:spPr>
          <a:xfrm>
            <a:off x="7176120" y="1772816"/>
            <a:ext cx="324036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de-DE" sz="1200" dirty="0"/>
              <a:t>Die Struktur lässt sich selbst gestalten und   </a:t>
            </a:r>
          </a:p>
          <a:p>
            <a:r>
              <a:rPr lang="de-DE" sz="1200" dirty="0"/>
              <a:t>    unterliegt keinem festen Aufbau.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E8A9C82-85AF-4934-A487-67B326067E24}"/>
              </a:ext>
            </a:extLst>
          </p:cNvPr>
          <p:cNvSpPr txBox="1"/>
          <p:nvPr/>
        </p:nvSpPr>
        <p:spPr>
          <a:xfrm>
            <a:off x="7193702" y="2492896"/>
            <a:ext cx="36724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-  Es lassen sich Unterordnungen festlegen.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7875130-82EB-4CA6-8E90-667EC2F33150}"/>
              </a:ext>
            </a:extLst>
          </p:cNvPr>
          <p:cNvSpPr txBox="1"/>
          <p:nvPr/>
        </p:nvSpPr>
        <p:spPr>
          <a:xfrm>
            <a:off x="7176120" y="2960746"/>
            <a:ext cx="39604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/>
              <a:t>-  Hinzufügen lassen sich 3 verschiedene Typen </a:t>
            </a:r>
          </a:p>
          <a:p>
            <a:r>
              <a:rPr lang="de-DE" sz="1200" dirty="0"/>
              <a:t>   (Geschäftsbereich, Prozess oder Anlage)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5E09B25-CFC4-43DA-9B8F-CEB9F7D908E8}"/>
              </a:ext>
            </a:extLst>
          </p:cNvPr>
          <p:cNvSpPr txBox="1"/>
          <p:nvPr/>
        </p:nvSpPr>
        <p:spPr>
          <a:xfrm>
            <a:off x="2351584" y="4941168"/>
            <a:ext cx="612068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Jedem dieser Strukturknoten lassen sich Verbrauchern zuordnen</a:t>
            </a:r>
          </a:p>
          <a:p>
            <a:pPr algn="ctr"/>
            <a:r>
              <a:rPr lang="de-DE" sz="1200" dirty="0"/>
              <a:t>-</a:t>
            </a:r>
            <a:r>
              <a:rPr lang="de-DE" sz="1200" i="1" dirty="0"/>
              <a:t>Je besser die Struktur, desto differenzierbarer die Verbraucher Zuordnung</a:t>
            </a:r>
            <a:r>
              <a:rPr lang="de-DE" sz="1200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89961268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353E9-D7CF-3E4D-8E2D-A54A4BA3C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Standorte Erfassung (Verbraucher)</a:t>
            </a:r>
          </a:p>
        </p:txBody>
      </p:sp>
      <p:pic>
        <p:nvPicPr>
          <p:cNvPr id="8" name="Inhaltsplatzhalter 7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448695A6-4A7D-44B6-8CF2-C53B87218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597" y="3399619"/>
            <a:ext cx="609631" cy="488975"/>
          </a:xfr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890E7C-AD1A-9C4E-AE3E-CE5C854D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13.5.019</a:t>
            </a:r>
            <a:endParaRPr lang="de-DE" alt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16811A-E556-7948-AC6D-3995BC17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1000"/>
              <a:t>Workshop ESB 2019 </a:t>
            </a:r>
            <a:endParaRPr lang="de-DE" sz="1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FB4DEF-38C2-844B-836D-344C27EC1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68629-353A-40EB-8463-F253AF8DA8AF}" type="slidenum">
              <a:rPr lang="de-DE" altLang="de-DE" smtClean="0"/>
              <a:pPr>
                <a:defRPr/>
              </a:pPr>
              <a:t>8</a:t>
            </a:fld>
            <a:endParaRPr lang="de-DE" altLang="de-DE" dirty="0"/>
          </a:p>
        </p:txBody>
      </p:sp>
      <p:pic>
        <p:nvPicPr>
          <p:cNvPr id="10" name="Grafik 9" descr="Ein Bild, das Screenshot, Wand, Monitor enthält.&#10;&#10;Automatisch generierte Beschreibung">
            <a:extLst>
              <a:ext uri="{FF2B5EF4-FFF2-40B4-BE49-F238E27FC236}">
                <a16:creationId xmlns:a16="http://schemas.microsoft.com/office/drawing/2014/main" id="{B2B44A77-CB0D-460A-A2B0-4AFB99C8A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860102"/>
            <a:ext cx="5760640" cy="32073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6BC32499-B0F1-46C7-B1DD-4BCE89662DB1}"/>
              </a:ext>
            </a:extLst>
          </p:cNvPr>
          <p:cNvSpPr/>
          <p:nvPr/>
        </p:nvSpPr>
        <p:spPr>
          <a:xfrm>
            <a:off x="5843971" y="1876482"/>
            <a:ext cx="360041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08F7701-F601-4F8F-B2DD-05B52B1EB91A}"/>
              </a:ext>
            </a:extLst>
          </p:cNvPr>
          <p:cNvSpPr txBox="1"/>
          <p:nvPr/>
        </p:nvSpPr>
        <p:spPr>
          <a:xfrm>
            <a:off x="3182028" y="1115267"/>
            <a:ext cx="702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accent1"/>
                </a:solidFill>
              </a:rPr>
              <a:t>Gebäude (Räume) und “Anlage und Prozesse“ bilden das Fundament für die Verbrauchererfassung</a:t>
            </a:r>
            <a:r>
              <a:rPr lang="de-DE" sz="1200" b="1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15" name="Grafik 1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5237C71-CD70-4B84-BBF7-EFE416405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078" y="1715961"/>
            <a:ext cx="3810196" cy="10097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E938A3C-8D5E-4ACC-976D-8042FBF42A74}"/>
              </a:ext>
            </a:extLst>
          </p:cNvPr>
          <p:cNvSpPr txBox="1"/>
          <p:nvPr/>
        </p:nvSpPr>
        <p:spPr>
          <a:xfrm>
            <a:off x="6259228" y="3576759"/>
            <a:ext cx="403589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Jeden Verbraucher einzeln über das Portal hinzuzufügen ist nicht sinnvoll und wesentlich aufwendiger.</a:t>
            </a: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00B4EF60-83EC-41E1-8B30-20F305193D9F}"/>
              </a:ext>
            </a:extLst>
          </p:cNvPr>
          <p:cNvSpPr/>
          <p:nvPr/>
        </p:nvSpPr>
        <p:spPr>
          <a:xfrm rot="18631322">
            <a:off x="8500803" y="2164274"/>
            <a:ext cx="143821" cy="3308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381437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esign1">
  <a:themeElements>
    <a:clrScheme name="Rot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2-Unternehmensvorstellung.pptx" id="{1F6CD439-4B15-4F44-BCE1-E45F6064ADD6}" vid="{7FED1EE3-FD55-4A4B-B788-770F0D4D7333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4efab1b-e23c-434a-8eb7-f1b1f208b99e">J36ZMDAN3ZM3-4-808</_dlc_DocId>
    <_dlc_DocIdUrl xmlns="74efab1b-e23c-434a-8eb7-f1b1f208b99e">
      <Url>https://myecc.sharepoint.com/_layouts/15/DocIdRedir.aspx?ID=J36ZMDAN3ZM3-4-808</Url>
      <Description>J36ZMDAN3ZM3-4-808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A54FDE5C09E9C42B177CA0CA8BAC36F" ma:contentTypeVersion="2" ma:contentTypeDescription="Ein neues Dokument erstellen." ma:contentTypeScope="" ma:versionID="3b48df587a267a3eab6195f9f3bba278">
  <xsd:schema xmlns:xsd="http://www.w3.org/2001/XMLSchema" xmlns:xs="http://www.w3.org/2001/XMLSchema" xmlns:p="http://schemas.microsoft.com/office/2006/metadata/properties" xmlns:ns2="74efab1b-e23c-434a-8eb7-f1b1f208b99e" targetNamespace="http://schemas.microsoft.com/office/2006/metadata/properties" ma:root="true" ma:fieldsID="4c50a3c3a4631e11a6193ab476501808" ns2:_="">
    <xsd:import namespace="74efab1b-e23c-434a-8eb7-f1b1f208b99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efab1b-e23c-434a-8eb7-f1b1f208b99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7C2177-F418-4E2F-A7DD-8B519494033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F8ADDA6-6151-4E9A-B5B0-82D3852C133E}">
  <ds:schemaRefs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74efab1b-e23c-434a-8eb7-f1b1f208b99e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F176658-7706-4324-B573-93907AC97F8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8AC1D55-204D-4B04-B072-0DE43F53B6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efab1b-e23c-434a-8eb7-f1b1f208b9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ecc Vorlage OS</Template>
  <TotalTime>0</TotalTime>
  <Words>868</Words>
  <Application>Microsoft Office PowerPoint</Application>
  <PresentationFormat>Breitbild</PresentationFormat>
  <Paragraphs>182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Metro Nova Pro</vt:lpstr>
      <vt:lpstr>Metro Nova Pro Light</vt:lpstr>
      <vt:lpstr>Times New Roman</vt:lpstr>
      <vt:lpstr>Design1</vt:lpstr>
      <vt:lpstr>Workshop zur Anwendung und Erstellung eines Energieaudits EDL-G-Berichtes</vt:lpstr>
      <vt:lpstr>Ziel der Schulung!!</vt:lpstr>
      <vt:lpstr>Onlineplattform</vt:lpstr>
      <vt:lpstr>Übersicht gewählter Unternehmen und Standorte</vt:lpstr>
      <vt:lpstr>Energieaudit mit Multisite </vt:lpstr>
      <vt:lpstr>Standorte Erfassung (Bestandsdaten)</vt:lpstr>
      <vt:lpstr>Standorte Erfassung (Gebäude)</vt:lpstr>
      <vt:lpstr>Standorte Erfassung (Anlagen und Prozesse)</vt:lpstr>
      <vt:lpstr>Standorte Erfassung (Verbraucher)</vt:lpstr>
      <vt:lpstr>Standorte Erfassung (Verbraucher)</vt:lpstr>
      <vt:lpstr>Standorte Erfassung (Verbraucher)</vt:lpstr>
      <vt:lpstr> Import von FOTOS und Dokumenten für den Bericht !! </vt:lpstr>
      <vt:lpstr>Import von FOTOS und Dokumenten für den Bericht !!</vt:lpstr>
      <vt:lpstr> Berichterstellung im Detail</vt:lpstr>
      <vt:lpstr>Standorte Erfassung (Verbraucher)</vt:lpstr>
      <vt:lpstr>Energieverbrauch vom Energieversorger</vt:lpstr>
      <vt:lpstr>Zusammenfassung der Daten</vt:lpstr>
      <vt:lpstr>Analyse</vt:lpstr>
      <vt:lpstr>Auditinformationen</vt:lpstr>
      <vt:lpstr>Willkommen im Kreis der Energieexperten  Die Strategie entscheidet  über den Erfolg</vt:lpstr>
    </vt:vector>
  </TitlesOfParts>
  <Company>ISPEX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Unternehmensvorstellung</dc:title>
  <dc:creator>Oliver Schulz</dc:creator>
  <cp:lastModifiedBy>Matthias Paetzke</cp:lastModifiedBy>
  <cp:revision>136</cp:revision>
  <cp:lastPrinted>2019-05-13T07:35:18Z</cp:lastPrinted>
  <dcterms:created xsi:type="dcterms:W3CDTF">2017-02-21T16:35:21Z</dcterms:created>
  <dcterms:modified xsi:type="dcterms:W3CDTF">2021-08-30T08:48:35Z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0x0101008A54FDE5C09E9C42B177CA0CA8BAC36F</vt:lpwstr>
  </property>
  <property fmtid="{D5CDD505-2E9C-101B-9397-08002B2CF9AE}" pid="3" name="_dlc_DocIdItemGuid">
    <vt:lpwstr>8796bdae-9be6-4181-84b0-c97e3133cd6c</vt:lpwstr>
  </property>
  <property fmtid="{D5CDD505-2E9C-101B-9397-08002B2CF9AE}" pid="4" name="ecm_RecordRestrictions">
    <vt:lpwstr>None</vt:lpwstr>
  </property>
</Properties>
</file>